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4" r:id="rId1"/>
  </p:sldMasterIdLst>
  <p:notesMasterIdLst>
    <p:notesMasterId r:id="rId35"/>
  </p:notesMasterIdLst>
  <p:sldIdLst>
    <p:sldId id="257" r:id="rId2"/>
    <p:sldId id="258" r:id="rId3"/>
    <p:sldId id="316" r:id="rId4"/>
    <p:sldId id="317" r:id="rId5"/>
    <p:sldId id="318" r:id="rId6"/>
    <p:sldId id="319" r:id="rId7"/>
    <p:sldId id="320" r:id="rId8"/>
    <p:sldId id="322" r:id="rId9"/>
    <p:sldId id="321" r:id="rId10"/>
    <p:sldId id="323" r:id="rId11"/>
    <p:sldId id="324" r:id="rId12"/>
    <p:sldId id="325" r:id="rId13"/>
    <p:sldId id="326" r:id="rId14"/>
    <p:sldId id="327" r:id="rId15"/>
    <p:sldId id="328" r:id="rId16"/>
    <p:sldId id="329" r:id="rId17"/>
    <p:sldId id="330" r:id="rId18"/>
    <p:sldId id="331" r:id="rId19"/>
    <p:sldId id="332" r:id="rId20"/>
    <p:sldId id="334" r:id="rId21"/>
    <p:sldId id="335" r:id="rId22"/>
    <p:sldId id="339" r:id="rId23"/>
    <p:sldId id="336" r:id="rId24"/>
    <p:sldId id="333" r:id="rId25"/>
    <p:sldId id="337" r:id="rId26"/>
    <p:sldId id="338" r:id="rId27"/>
    <p:sldId id="341" r:id="rId28"/>
    <p:sldId id="342" r:id="rId29"/>
    <p:sldId id="340" r:id="rId30"/>
    <p:sldId id="343" r:id="rId31"/>
    <p:sldId id="344" r:id="rId32"/>
    <p:sldId id="345" r:id="rId33"/>
    <p:sldId id="2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BB7B"/>
    <a:srgbClr val="98B26A"/>
    <a:srgbClr val="B7C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5" d="100"/>
          <a:sy n="55" d="100"/>
        </p:scale>
        <p:origin x="96"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38734-1CE3-4563-933B-53821B69B7C0}" type="datetimeFigureOut">
              <a:rPr lang="en-US" smtClean="0"/>
              <a:t>4/25/2014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56423-CEB9-4E92-B1CC-0998C78FEB1F}" type="slidenum">
              <a:rPr lang="en-US" smtClean="0"/>
              <a:t>‹#›</a:t>
            </a:fld>
            <a:endParaRPr lang="en-US"/>
          </a:p>
        </p:txBody>
      </p:sp>
    </p:spTree>
    <p:extLst>
      <p:ext uri="{BB962C8B-B14F-4D97-AF65-F5344CB8AC3E}">
        <p14:creationId xmlns:p14="http://schemas.microsoft.com/office/powerpoint/2010/main" val="32739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56423-CEB9-4E92-B1CC-0998C78FEB1F}" type="slidenum">
              <a:rPr lang="en-US" smtClean="0"/>
              <a:t>1</a:t>
            </a:fld>
            <a:endParaRPr lang="en-US"/>
          </a:p>
        </p:txBody>
      </p:sp>
    </p:spTree>
    <p:extLst>
      <p:ext uri="{BB962C8B-B14F-4D97-AF65-F5344CB8AC3E}">
        <p14:creationId xmlns:p14="http://schemas.microsoft.com/office/powerpoint/2010/main" val="2889231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A69A54C0-D40E-437A-B4D1-1D505CAC4BA3}" type="datetime1">
              <a:rPr lang="en-US" smtClean="0"/>
              <a:t>4/25/2014</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37623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12C2-A47E-4516-9984-B82075B8D203}"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19454325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12C2-A47E-4516-9984-B82075B8D203}"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11788108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12C2-A47E-4516-9984-B82075B8D203}"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E02C4AE6-8421-4BC5-B63C-741782A0FFC0}"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456643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12C2-A47E-4516-9984-B82075B8D203}"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20643291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B9412C2-A47E-4516-9984-B82075B8D203}" type="datetime1">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33836909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B9412C2-A47E-4516-9984-B82075B8D203}" type="datetime1">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12836744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E9E14-FE04-49C7-8D50-1C8C4D5D127A}" type="datetime1">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168152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C3173757-F6F5-4BD9-AA7D-B83ED74E3C00}" type="datetime1">
              <a:rPr lang="en-US" smtClean="0"/>
              <a:t>4/25/2014</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E02C4AE6-8421-4BC5-B63C-741782A0FFC0}" type="slidenum">
              <a:rPr lang="en-US" smtClean="0"/>
              <a:t>‹#›</a:t>
            </a:fld>
            <a:endParaRPr lang="en-US"/>
          </a:p>
        </p:txBody>
      </p:sp>
    </p:spTree>
    <p:extLst>
      <p:ext uri="{BB962C8B-B14F-4D97-AF65-F5344CB8AC3E}">
        <p14:creationId xmlns:p14="http://schemas.microsoft.com/office/powerpoint/2010/main" val="386033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FF0A7-F4C2-4B0B-86AB-F787AA5F178F}" type="datetime1">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2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C08959CC-7868-46B8-823E-7BE64BB35AAC}" type="datetime1">
              <a:rPr lang="en-US" smtClean="0"/>
              <a:t>4/25/2014</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180116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4033E1-D1E4-4BC6-BD97-DB4E16094484}"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329570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175082-4780-4D2C-AB82-5547512419A7}" type="datetime1">
              <a:rPr lang="en-US" smtClean="0"/>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413828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8DE9C9-BDDA-4CE2-BEAD-F136011003CC}" type="datetime1">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349785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AC8165-72DE-4F42-B1B9-1E140EFA8292}" type="datetime1">
              <a:rPr lang="en-US" smtClean="0"/>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343567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DA298-7EA4-464C-BF73-074D5387EC25}"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196151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E7170-5839-4C4F-9350-81FCDB516F76}"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C4AE6-8421-4BC5-B63C-741782A0FFC0}" type="slidenum">
              <a:rPr lang="en-US" smtClean="0"/>
              <a:t>‹#›</a:t>
            </a:fld>
            <a:endParaRPr lang="en-US"/>
          </a:p>
        </p:txBody>
      </p:sp>
    </p:spTree>
    <p:extLst>
      <p:ext uri="{BB962C8B-B14F-4D97-AF65-F5344CB8AC3E}">
        <p14:creationId xmlns:p14="http://schemas.microsoft.com/office/powerpoint/2010/main" val="1958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412C2-A47E-4516-9984-B82075B8D203}" type="datetime1">
              <a:rPr lang="en-US" smtClean="0"/>
              <a:t>4/25/2014</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2C4AE6-8421-4BC5-B63C-741782A0FFC0}" type="slidenum">
              <a:rPr lang="en-US" smtClean="0"/>
              <a:t>‹#›</a:t>
            </a:fld>
            <a:endParaRPr lang="en-US"/>
          </a:p>
        </p:txBody>
      </p:sp>
    </p:spTree>
    <p:extLst>
      <p:ext uri="{BB962C8B-B14F-4D97-AF65-F5344CB8AC3E}">
        <p14:creationId xmlns:p14="http://schemas.microsoft.com/office/powerpoint/2010/main" val="1886153322"/>
      </p:ext>
    </p:extLst>
  </p:cSld>
  <p:clrMap bg1="dk1" tx1="lt1" bg2="dk2" tx2="lt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 id="2147484746" r:id="rId12"/>
    <p:sldLayoutId id="2147484747" r:id="rId13"/>
    <p:sldLayoutId id="2147484748" r:id="rId14"/>
    <p:sldLayoutId id="2147484749" r:id="rId15"/>
    <p:sldLayoutId id="2147484750" r:id="rId16"/>
    <p:sldLayoutId id="2147484751"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rxterra.com/creating-custom-commands-with-the-arxterra-applica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rxterra.com/wp-content/uploads/2013/10/ArxterraCodeSetup.pdf"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www.arxterra.com/creating-custom-commands-with-the-arxterra-application/" TargetMode="External"/><Relationship Id="rId4" Type="http://schemas.openxmlformats.org/officeDocument/2006/relationships/hyperlink" Target="http://www.arxterra.com/get-up-and-running-with-the-arxterra-control-panel-android-application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arxterr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drive.google.com/folderview?id=0BzOzV5VEB-CjY05SQ3lkMDR6VHM&amp;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07404" y="532191"/>
            <a:ext cx="8661199" cy="1485295"/>
          </a:xfrm>
        </p:spPr>
        <p:txBody>
          <a:bodyPr>
            <a:noAutofit/>
          </a:bodyPr>
          <a:lstStyle/>
          <a:p>
            <a:r>
              <a:rPr lang="en-US" sz="2800" dirty="0" err="1" smtClean="0">
                <a:solidFill>
                  <a:schemeClr val="accent2"/>
                </a:solidFill>
              </a:rPr>
              <a:t>Arxterra</a:t>
            </a:r>
            <a:r>
              <a:rPr lang="en-US" sz="2800" dirty="0" smtClean="0">
                <a:solidFill>
                  <a:schemeClr val="accent2"/>
                </a:solidFill>
              </a:rPr>
              <a:t>:</a:t>
            </a:r>
            <a:r>
              <a:rPr lang="en-US" sz="3200" dirty="0" smtClean="0">
                <a:solidFill>
                  <a:schemeClr val="accent2"/>
                </a:solidFill>
              </a:rPr>
              <a:t/>
            </a:r>
            <a:br>
              <a:rPr lang="en-US" sz="3200" dirty="0" smtClean="0">
                <a:solidFill>
                  <a:schemeClr val="accent2"/>
                </a:solidFill>
              </a:rPr>
            </a:br>
            <a:r>
              <a:rPr lang="en-US" sz="2800" dirty="0" smtClean="0">
                <a:solidFill>
                  <a:schemeClr val="accent2"/>
                </a:solidFill>
              </a:rPr>
              <a:t>Understanding the</a:t>
            </a:r>
            <a:r>
              <a:rPr lang="en-US" sz="2800" dirty="0">
                <a:solidFill>
                  <a:schemeClr val="accent2"/>
                </a:solidFill>
              </a:rPr>
              <a:t> </a:t>
            </a:r>
            <a:r>
              <a:rPr lang="en-US" sz="2800" dirty="0" smtClean="0">
                <a:solidFill>
                  <a:schemeClr val="accent2"/>
                </a:solidFill>
              </a:rPr>
              <a:t>Communication </a:t>
            </a:r>
            <a:br>
              <a:rPr lang="en-US" sz="2800" dirty="0" smtClean="0">
                <a:solidFill>
                  <a:schemeClr val="accent2"/>
                </a:solidFill>
              </a:rPr>
            </a:br>
            <a:r>
              <a:rPr lang="en-US" sz="2800" dirty="0" smtClean="0">
                <a:solidFill>
                  <a:schemeClr val="accent2"/>
                </a:solidFill>
              </a:rPr>
              <a:t>Between Arduino and Phone</a:t>
            </a:r>
            <a:endParaRPr lang="en-US" sz="2800" dirty="0">
              <a:solidFill>
                <a:schemeClr val="accent2"/>
              </a:solidFill>
            </a:endParaRPr>
          </a:p>
        </p:txBody>
      </p:sp>
      <p:sp>
        <p:nvSpPr>
          <p:cNvPr id="2058" name="Rectangle 2057"/>
          <p:cNvSpPr/>
          <p:nvPr/>
        </p:nvSpPr>
        <p:spPr>
          <a:xfrm>
            <a:off x="257315" y="2208290"/>
            <a:ext cx="2270147" cy="94342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Connection Type:</a:t>
            </a:r>
          </a:p>
          <a:p>
            <a:pPr algn="ctr"/>
            <a:r>
              <a:rPr lang="en-US" dirty="0" smtClean="0"/>
              <a:t>How Connect Phone To Arduino</a:t>
            </a:r>
            <a:endParaRPr lang="en-US" dirty="0"/>
          </a:p>
        </p:txBody>
      </p:sp>
      <p:sp>
        <p:nvSpPr>
          <p:cNvPr id="46" name="Rectangle 45"/>
          <p:cNvSpPr/>
          <p:nvPr/>
        </p:nvSpPr>
        <p:spPr>
          <a:xfrm>
            <a:off x="257314" y="3691310"/>
            <a:ext cx="2270147" cy="943429"/>
          </a:xfrm>
          <a:prstGeom prst="rect">
            <a:avLst/>
          </a:prstGeom>
          <a:solidFill>
            <a:srgbClr val="00B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Communication from</a:t>
            </a:r>
            <a:r>
              <a:rPr lang="en-US" dirty="0"/>
              <a:t/>
            </a:r>
            <a:br>
              <a:rPr lang="en-US" dirty="0"/>
            </a:br>
            <a:r>
              <a:rPr lang="en-US" dirty="0"/>
              <a:t>Phone to Arduino</a:t>
            </a:r>
          </a:p>
        </p:txBody>
      </p:sp>
      <p:sp>
        <p:nvSpPr>
          <p:cNvPr id="67" name="Rectangle 66"/>
          <p:cNvSpPr/>
          <p:nvPr/>
        </p:nvSpPr>
        <p:spPr>
          <a:xfrm>
            <a:off x="257315" y="5151823"/>
            <a:ext cx="2270147" cy="943429"/>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Communication from</a:t>
            </a:r>
            <a:br>
              <a:rPr lang="en-US" dirty="0" smtClean="0"/>
            </a:br>
            <a:r>
              <a:rPr lang="en-US" dirty="0" smtClean="0"/>
              <a:t>Arduino to Phone</a:t>
            </a:r>
          </a:p>
        </p:txBody>
      </p: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2208290"/>
            <a:ext cx="6238611" cy="3886962"/>
          </a:xfrm>
          <a:prstGeom prst="rect">
            <a:avLst/>
          </a:prstGeom>
        </p:spPr>
      </p:pic>
      <p:sp>
        <p:nvSpPr>
          <p:cNvPr id="2" name="TextBox 1"/>
          <p:cNvSpPr txBox="1"/>
          <p:nvPr/>
        </p:nvSpPr>
        <p:spPr>
          <a:xfrm>
            <a:off x="7262947" y="298290"/>
            <a:ext cx="1988457" cy="276999"/>
          </a:xfrm>
          <a:prstGeom prst="rect">
            <a:avLst/>
          </a:prstGeom>
          <a:noFill/>
        </p:spPr>
        <p:txBody>
          <a:bodyPr wrap="square" rtlCol="0">
            <a:spAutoFit/>
          </a:bodyPr>
          <a:lstStyle/>
          <a:p>
            <a:r>
              <a:rPr lang="en-US" sz="1200" dirty="0" smtClean="0"/>
              <a:t>Tommy Sanchez - EE400D</a:t>
            </a:r>
            <a:endParaRPr lang="en-US" sz="1200" dirty="0"/>
          </a:p>
        </p:txBody>
      </p:sp>
    </p:spTree>
    <p:extLst>
      <p:ext uri="{BB962C8B-B14F-4D97-AF65-F5344CB8AC3E}">
        <p14:creationId xmlns:p14="http://schemas.microsoft.com/office/powerpoint/2010/main" val="512981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981119" y="2132118"/>
            <a:ext cx="955927" cy="112186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683294069"/>
              </p:ext>
            </p:extLst>
          </p:nvPr>
        </p:nvGraphicFramePr>
        <p:xfrm>
          <a:off x="2754430" y="2321221"/>
          <a:ext cx="4480560" cy="731520"/>
        </p:xfrm>
        <a:graphic>
          <a:graphicData uri="http://schemas.openxmlformats.org/drawingml/2006/table">
            <a:tbl>
              <a:tblPr firstRow="1" bandRow="1">
                <a:tableStyleId>{5C22544A-7EE6-4342-B048-85BDC9FD1C3A}</a:tableStyleId>
              </a:tblPr>
              <a:tblGrid>
                <a:gridCol w="2240280"/>
                <a:gridCol w="2240280"/>
              </a:tblGrid>
              <a:tr h="365760">
                <a:tc>
                  <a:txBody>
                    <a:bodyPr/>
                    <a:lstStyle/>
                    <a:p>
                      <a:r>
                        <a:rPr lang="en-US" dirty="0" smtClean="0"/>
                        <a:t>Command</a:t>
                      </a:r>
                      <a:endParaRPr lang="en-US" dirty="0"/>
                    </a:p>
                  </a:txBody>
                  <a:tcPr/>
                </a:tc>
                <a:tc>
                  <a:txBody>
                    <a:bodyPr/>
                    <a:lstStyle/>
                    <a:p>
                      <a:r>
                        <a:rPr lang="en-US" dirty="0" smtClean="0"/>
                        <a:t>Command ID</a:t>
                      </a:r>
                      <a:endParaRPr lang="en-US" dirty="0"/>
                    </a:p>
                  </a:txBody>
                  <a:tcPr/>
                </a:tc>
              </a:tr>
              <a:tr h="365760">
                <a:tc>
                  <a:txBody>
                    <a:bodyPr/>
                    <a:lstStyle/>
                    <a:p>
                      <a:r>
                        <a:rPr lang="en-US" dirty="0" smtClean="0"/>
                        <a:t>Move</a:t>
                      </a:r>
                      <a:endParaRPr lang="en-US" dirty="0"/>
                    </a:p>
                  </a:txBody>
                  <a:tcPr/>
                </a:tc>
                <a:tc>
                  <a:txBody>
                    <a:bodyPr/>
                    <a:lstStyle/>
                    <a:p>
                      <a:r>
                        <a:rPr lang="en-US" dirty="0" smtClean="0"/>
                        <a:t>0x01</a:t>
                      </a:r>
                    </a:p>
                  </a:txBody>
                  <a:tcPr/>
                </a:tc>
              </a:tr>
            </a:tbl>
          </a:graphicData>
        </a:graphic>
      </p:graphicFrame>
      <p:sp>
        <p:nvSpPr>
          <p:cNvPr id="7" name="Rectangle 6"/>
          <p:cNvSpPr/>
          <p:nvPr/>
        </p:nvSpPr>
        <p:spPr>
          <a:xfrm>
            <a:off x="746850" y="4515761"/>
            <a:ext cx="6636474" cy="1754326"/>
          </a:xfrm>
          <a:prstGeom prst="rect">
            <a:avLst/>
          </a:prstGeom>
        </p:spPr>
        <p:txBody>
          <a:bodyPr wrap="square">
            <a:spAutoFit/>
          </a:bodyPr>
          <a:lstStyle/>
          <a:p>
            <a:r>
              <a:rPr lang="en-US" dirty="0"/>
              <a:t>[byte array index] </a:t>
            </a:r>
            <a:r>
              <a:rPr lang="en-US" dirty="0" err="1"/>
              <a:t>descripton</a:t>
            </a:r>
            <a:endParaRPr lang="en-US" dirty="0"/>
          </a:p>
          <a:p>
            <a:r>
              <a:rPr lang="en-US" dirty="0"/>
              <a:t>[0] = 0x01 (MOVE)</a:t>
            </a:r>
          </a:p>
          <a:p>
            <a:r>
              <a:rPr lang="en-US" dirty="0"/>
              <a:t>[1] = left run (FORWARD, BACKWARD, BRAKE, RELEASE)</a:t>
            </a:r>
          </a:p>
          <a:p>
            <a:r>
              <a:rPr lang="en-US" dirty="0"/>
              <a:t>[2] = left speed 0 to 255</a:t>
            </a:r>
          </a:p>
          <a:p>
            <a:r>
              <a:rPr lang="en-US" dirty="0"/>
              <a:t>[3] = right run (FORWARD, BACKWARD, BRAKE, RELEASE)</a:t>
            </a:r>
          </a:p>
          <a:p>
            <a:r>
              <a:rPr lang="en-US" dirty="0"/>
              <a:t>[4] = right speed 0 to 255</a:t>
            </a:r>
          </a:p>
        </p:txBody>
      </p:sp>
      <p:sp>
        <p:nvSpPr>
          <p:cNvPr id="8" name="Rounded Rectangle 7"/>
          <p:cNvSpPr/>
          <p:nvPr/>
        </p:nvSpPr>
        <p:spPr>
          <a:xfrm>
            <a:off x="454366" y="3554569"/>
            <a:ext cx="7659324" cy="3000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46850" y="3861170"/>
            <a:ext cx="3785075" cy="369332"/>
          </a:xfrm>
          <a:prstGeom prst="rect">
            <a:avLst/>
          </a:prstGeom>
          <a:solidFill>
            <a:schemeClr val="accent2"/>
          </a:solidFill>
        </p:spPr>
        <p:txBody>
          <a:bodyPr wrap="none" rtlCol="0">
            <a:spAutoFit/>
          </a:bodyPr>
          <a:lstStyle/>
          <a:p>
            <a:r>
              <a:rPr lang="en-US" dirty="0" smtClean="0">
                <a:solidFill>
                  <a:schemeClr val="bg1"/>
                </a:solidFill>
              </a:rPr>
              <a:t>Command ID and Associated Bytes:</a:t>
            </a:r>
            <a:endParaRPr lang="en-US" dirty="0">
              <a:solidFill>
                <a:schemeClr val="bg1"/>
              </a:solidFill>
            </a:endParaRPr>
          </a:p>
        </p:txBody>
      </p:sp>
      <p:sp>
        <p:nvSpPr>
          <p:cNvPr id="10" name="Rounded Rectangle 9"/>
          <p:cNvSpPr/>
          <p:nvPr/>
        </p:nvSpPr>
        <p:spPr>
          <a:xfrm>
            <a:off x="454366" y="2093481"/>
            <a:ext cx="7659324" cy="11969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426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981119" y="2132118"/>
            <a:ext cx="955927" cy="1121865"/>
          </a:xfrm>
          <a:prstGeom prst="rect">
            <a:avLst/>
          </a:prstGeom>
        </p:spPr>
      </p:pic>
      <p:sp>
        <p:nvSpPr>
          <p:cNvPr id="7" name="Rectangle 6"/>
          <p:cNvSpPr/>
          <p:nvPr/>
        </p:nvSpPr>
        <p:spPr>
          <a:xfrm>
            <a:off x="746850" y="4515761"/>
            <a:ext cx="6636474" cy="1754326"/>
          </a:xfrm>
          <a:prstGeom prst="rect">
            <a:avLst/>
          </a:prstGeom>
        </p:spPr>
        <p:txBody>
          <a:bodyPr wrap="square">
            <a:spAutoFit/>
          </a:bodyPr>
          <a:lstStyle/>
          <a:p>
            <a:r>
              <a:rPr lang="en-US" dirty="0"/>
              <a:t>[byte array index] </a:t>
            </a:r>
            <a:r>
              <a:rPr lang="en-US" dirty="0" err="1"/>
              <a:t>descripton</a:t>
            </a:r>
            <a:endParaRPr lang="en-US" dirty="0"/>
          </a:p>
          <a:p>
            <a:r>
              <a:rPr lang="en-US" dirty="0"/>
              <a:t>[0] = 0x02 (CAMERA_MOVE)</a:t>
            </a:r>
          </a:p>
          <a:p>
            <a:r>
              <a:rPr lang="en-US" dirty="0"/>
              <a:t>[1] = pan degrees  (Most Significant Byte) 0 for most servos</a:t>
            </a:r>
          </a:p>
          <a:p>
            <a:r>
              <a:rPr lang="en-US" dirty="0"/>
              <a:t>[2] = pan degrees (0 to 180 for most servos)</a:t>
            </a:r>
          </a:p>
          <a:p>
            <a:r>
              <a:rPr lang="en-US" dirty="0"/>
              <a:t>[3] = tilt degrees  (Most Significant Byte) 0 for most servos</a:t>
            </a:r>
          </a:p>
          <a:p>
            <a:r>
              <a:rPr lang="en-US" dirty="0"/>
              <a:t>[4] = tilt </a:t>
            </a:r>
            <a:r>
              <a:rPr lang="en-US" dirty="0" err="1"/>
              <a:t>degress</a:t>
            </a:r>
            <a:r>
              <a:rPr lang="en-US" dirty="0"/>
              <a:t> (0 to 180 for most servos)</a:t>
            </a:r>
          </a:p>
        </p:txBody>
      </p:sp>
      <p:sp>
        <p:nvSpPr>
          <p:cNvPr id="8" name="Rounded Rectangle 7"/>
          <p:cNvSpPr/>
          <p:nvPr/>
        </p:nvSpPr>
        <p:spPr>
          <a:xfrm>
            <a:off x="454366" y="3554569"/>
            <a:ext cx="7659324" cy="3000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46850" y="3861170"/>
            <a:ext cx="3785075" cy="369332"/>
          </a:xfrm>
          <a:prstGeom prst="rect">
            <a:avLst/>
          </a:prstGeom>
          <a:solidFill>
            <a:schemeClr val="accent2"/>
          </a:solidFill>
        </p:spPr>
        <p:txBody>
          <a:bodyPr wrap="none" rtlCol="0">
            <a:spAutoFit/>
          </a:bodyPr>
          <a:lstStyle/>
          <a:p>
            <a:r>
              <a:rPr lang="en-US" dirty="0" smtClean="0">
                <a:solidFill>
                  <a:schemeClr val="bg1"/>
                </a:solidFill>
              </a:rPr>
              <a:t>Command ID and Associated Bytes:</a:t>
            </a:r>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992332385"/>
              </p:ext>
            </p:extLst>
          </p:nvPr>
        </p:nvGraphicFramePr>
        <p:xfrm>
          <a:off x="2786854" y="2318197"/>
          <a:ext cx="4480560" cy="731520"/>
        </p:xfrm>
        <a:graphic>
          <a:graphicData uri="http://schemas.openxmlformats.org/drawingml/2006/table">
            <a:tbl>
              <a:tblPr firstRow="1" bandRow="1">
                <a:tableStyleId>{5C22544A-7EE6-4342-B048-85BDC9FD1C3A}</a:tableStyleId>
              </a:tblPr>
              <a:tblGrid>
                <a:gridCol w="2240280"/>
                <a:gridCol w="2240280"/>
              </a:tblGrid>
              <a:tr h="365760">
                <a:tc>
                  <a:txBody>
                    <a:bodyPr/>
                    <a:lstStyle/>
                    <a:p>
                      <a:r>
                        <a:rPr lang="en-US" dirty="0" smtClean="0"/>
                        <a:t>Command</a:t>
                      </a:r>
                      <a:endParaRPr lang="en-US" dirty="0"/>
                    </a:p>
                  </a:txBody>
                  <a:tcPr/>
                </a:tc>
                <a:tc>
                  <a:txBody>
                    <a:bodyPr/>
                    <a:lstStyle/>
                    <a:p>
                      <a:r>
                        <a:rPr lang="en-US" dirty="0" smtClean="0"/>
                        <a:t>Command ID</a:t>
                      </a:r>
                      <a:endParaRPr lang="en-US" dirty="0"/>
                    </a:p>
                  </a:txBody>
                  <a:tcPr/>
                </a:tc>
              </a:tr>
              <a:tr h="365760">
                <a:tc>
                  <a:txBody>
                    <a:bodyPr/>
                    <a:lstStyle/>
                    <a:p>
                      <a:r>
                        <a:rPr lang="en-US" dirty="0" smtClean="0"/>
                        <a:t>Camera Move</a:t>
                      </a:r>
                      <a:endParaRPr lang="en-US" dirty="0"/>
                    </a:p>
                  </a:txBody>
                  <a:tcPr/>
                </a:tc>
                <a:tc>
                  <a:txBody>
                    <a:bodyPr/>
                    <a:lstStyle/>
                    <a:p>
                      <a:r>
                        <a:rPr lang="en-US" dirty="0" smtClean="0"/>
                        <a:t>0x02</a:t>
                      </a:r>
                      <a:endParaRPr lang="en-US" dirty="0"/>
                    </a:p>
                  </a:txBody>
                  <a:tcPr/>
                </a:tc>
              </a:tr>
            </a:tbl>
          </a:graphicData>
        </a:graphic>
      </p:graphicFrame>
      <p:sp>
        <p:nvSpPr>
          <p:cNvPr id="11" name="Rounded Rectangle 10"/>
          <p:cNvSpPr/>
          <p:nvPr/>
        </p:nvSpPr>
        <p:spPr>
          <a:xfrm>
            <a:off x="454366" y="2093481"/>
            <a:ext cx="7659324" cy="11969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4394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981119" y="2132118"/>
            <a:ext cx="955927" cy="1121865"/>
          </a:xfrm>
          <a:prstGeom prst="rect">
            <a:avLst/>
          </a:prstGeom>
        </p:spPr>
      </p:pic>
      <p:sp>
        <p:nvSpPr>
          <p:cNvPr id="7" name="Rectangle 6"/>
          <p:cNvSpPr/>
          <p:nvPr/>
        </p:nvSpPr>
        <p:spPr>
          <a:xfrm>
            <a:off x="746850" y="4246559"/>
            <a:ext cx="6636474" cy="646331"/>
          </a:xfrm>
          <a:prstGeom prst="rect">
            <a:avLst/>
          </a:prstGeom>
        </p:spPr>
        <p:txBody>
          <a:bodyPr wrap="square">
            <a:spAutoFit/>
          </a:bodyPr>
          <a:lstStyle/>
          <a:p>
            <a:r>
              <a:rPr lang="en-US" dirty="0"/>
              <a:t>[byte array index] </a:t>
            </a:r>
            <a:r>
              <a:rPr lang="en-US" dirty="0" err="1"/>
              <a:t>descripton</a:t>
            </a:r>
            <a:endParaRPr lang="en-US" dirty="0"/>
          </a:p>
          <a:p>
            <a:r>
              <a:rPr lang="en-US" dirty="0"/>
              <a:t>[0] = 0x04 (CAMERA_HOME)</a:t>
            </a:r>
          </a:p>
        </p:txBody>
      </p:sp>
      <p:sp>
        <p:nvSpPr>
          <p:cNvPr id="8" name="Rounded Rectangle 7"/>
          <p:cNvSpPr/>
          <p:nvPr/>
        </p:nvSpPr>
        <p:spPr>
          <a:xfrm>
            <a:off x="454366" y="3554569"/>
            <a:ext cx="7659324" cy="3000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46850" y="3861170"/>
            <a:ext cx="1481496" cy="369332"/>
          </a:xfrm>
          <a:prstGeom prst="rect">
            <a:avLst/>
          </a:prstGeom>
          <a:solidFill>
            <a:schemeClr val="accent2"/>
          </a:solidFill>
        </p:spPr>
        <p:txBody>
          <a:bodyPr wrap="none" rtlCol="0">
            <a:spAutoFit/>
          </a:bodyPr>
          <a:lstStyle/>
          <a:p>
            <a:r>
              <a:rPr lang="en-US" dirty="0" smtClean="0">
                <a:solidFill>
                  <a:schemeClr val="bg1"/>
                </a:solidFill>
              </a:rPr>
              <a:t>Command ID</a:t>
            </a:r>
            <a:endParaRPr lang="en-US"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326411607"/>
              </p:ext>
            </p:extLst>
          </p:nvPr>
        </p:nvGraphicFramePr>
        <p:xfrm>
          <a:off x="2698496" y="2143824"/>
          <a:ext cx="4480560" cy="1097280"/>
        </p:xfrm>
        <a:graphic>
          <a:graphicData uri="http://schemas.openxmlformats.org/drawingml/2006/table">
            <a:tbl>
              <a:tblPr firstRow="1" bandRow="1">
                <a:tableStyleId>{5C22544A-7EE6-4342-B048-85BDC9FD1C3A}</a:tableStyleId>
              </a:tblPr>
              <a:tblGrid>
                <a:gridCol w="2240280"/>
                <a:gridCol w="2240280"/>
              </a:tblGrid>
              <a:tr h="365760">
                <a:tc>
                  <a:txBody>
                    <a:bodyPr/>
                    <a:lstStyle/>
                    <a:p>
                      <a:r>
                        <a:rPr lang="en-US" dirty="0" smtClean="0"/>
                        <a:t>Command</a:t>
                      </a:r>
                      <a:endParaRPr lang="en-US" dirty="0"/>
                    </a:p>
                  </a:txBody>
                  <a:tcPr/>
                </a:tc>
                <a:tc>
                  <a:txBody>
                    <a:bodyPr/>
                    <a:lstStyle/>
                    <a:p>
                      <a:r>
                        <a:rPr lang="en-US" dirty="0" smtClean="0"/>
                        <a:t>Command ID</a:t>
                      </a:r>
                      <a:endParaRPr lang="en-US"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Camera Move Home</a:t>
                      </a:r>
                    </a:p>
                  </a:txBody>
                  <a:tcPr/>
                </a:tc>
                <a:tc>
                  <a:txBody>
                    <a:bodyPr/>
                    <a:lstStyle/>
                    <a:p>
                      <a:r>
                        <a:rPr lang="en-US" dirty="0" smtClean="0"/>
                        <a:t>0x04</a:t>
                      </a:r>
                      <a:endParaRPr lang="en-US"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Camera</a:t>
                      </a:r>
                      <a:r>
                        <a:rPr lang="en-US" baseline="0" dirty="0" smtClean="0"/>
                        <a:t> Move Reset</a:t>
                      </a:r>
                      <a:endParaRPr lang="en-US" dirty="0" smtClean="0"/>
                    </a:p>
                  </a:txBody>
                  <a:tcPr/>
                </a:tc>
                <a:tc>
                  <a:txBody>
                    <a:bodyPr/>
                    <a:lstStyle/>
                    <a:p>
                      <a:r>
                        <a:rPr lang="en-US" dirty="0" smtClean="0"/>
                        <a:t>0x05</a:t>
                      </a:r>
                      <a:endParaRPr lang="en-US" dirty="0"/>
                    </a:p>
                  </a:txBody>
                  <a:tcPr/>
                </a:tc>
              </a:tr>
            </a:tbl>
          </a:graphicData>
        </a:graphic>
      </p:graphicFrame>
      <p:sp>
        <p:nvSpPr>
          <p:cNvPr id="12" name="TextBox 11"/>
          <p:cNvSpPr txBox="1"/>
          <p:nvPr/>
        </p:nvSpPr>
        <p:spPr>
          <a:xfrm>
            <a:off x="746850" y="4962255"/>
            <a:ext cx="1481496" cy="369332"/>
          </a:xfrm>
          <a:prstGeom prst="rect">
            <a:avLst/>
          </a:prstGeom>
          <a:solidFill>
            <a:schemeClr val="accent2"/>
          </a:solidFill>
        </p:spPr>
        <p:txBody>
          <a:bodyPr wrap="none" rtlCol="0">
            <a:spAutoFit/>
          </a:bodyPr>
          <a:lstStyle/>
          <a:p>
            <a:r>
              <a:rPr lang="en-US" dirty="0" smtClean="0">
                <a:solidFill>
                  <a:schemeClr val="bg1"/>
                </a:solidFill>
              </a:rPr>
              <a:t>Command ID</a:t>
            </a:r>
            <a:endParaRPr lang="en-US" dirty="0">
              <a:solidFill>
                <a:schemeClr val="bg1"/>
              </a:solidFill>
            </a:endParaRPr>
          </a:p>
        </p:txBody>
      </p:sp>
      <p:sp>
        <p:nvSpPr>
          <p:cNvPr id="3" name="Rectangle 2"/>
          <p:cNvSpPr/>
          <p:nvPr/>
        </p:nvSpPr>
        <p:spPr>
          <a:xfrm>
            <a:off x="746850" y="5400952"/>
            <a:ext cx="4572000" cy="646331"/>
          </a:xfrm>
          <a:prstGeom prst="rect">
            <a:avLst/>
          </a:prstGeom>
        </p:spPr>
        <p:txBody>
          <a:bodyPr>
            <a:spAutoFit/>
          </a:bodyPr>
          <a:lstStyle/>
          <a:p>
            <a:r>
              <a:rPr lang="en-US" dirty="0"/>
              <a:t>[byte array index] </a:t>
            </a:r>
            <a:r>
              <a:rPr lang="en-US" dirty="0" err="1"/>
              <a:t>descripton</a:t>
            </a:r>
            <a:endParaRPr lang="en-US" dirty="0"/>
          </a:p>
          <a:p>
            <a:r>
              <a:rPr lang="en-US" dirty="0"/>
              <a:t>[0] = </a:t>
            </a:r>
            <a:r>
              <a:rPr lang="en-US" dirty="0" smtClean="0"/>
              <a:t>0x05 </a:t>
            </a:r>
            <a:r>
              <a:rPr lang="en-US" dirty="0"/>
              <a:t>(CAMERA_RESET)</a:t>
            </a:r>
          </a:p>
        </p:txBody>
      </p:sp>
      <p:sp>
        <p:nvSpPr>
          <p:cNvPr id="6" name="TextBox 5"/>
          <p:cNvSpPr txBox="1"/>
          <p:nvPr/>
        </p:nvSpPr>
        <p:spPr>
          <a:xfrm>
            <a:off x="4561416" y="4639089"/>
            <a:ext cx="2779928" cy="646331"/>
          </a:xfrm>
          <a:prstGeom prst="rect">
            <a:avLst/>
          </a:prstGeom>
          <a:noFill/>
        </p:spPr>
        <p:txBody>
          <a:bodyPr wrap="none" rtlCol="0">
            <a:spAutoFit/>
          </a:bodyPr>
          <a:lstStyle/>
          <a:p>
            <a:r>
              <a:rPr lang="en-US" u="sng" dirty="0" smtClean="0"/>
              <a:t>In these two cases there </a:t>
            </a:r>
          </a:p>
          <a:p>
            <a:r>
              <a:rPr lang="en-US" u="sng" dirty="0" smtClean="0"/>
              <a:t>are no associated bytes</a:t>
            </a:r>
            <a:endParaRPr lang="en-US" u="sng" dirty="0"/>
          </a:p>
        </p:txBody>
      </p:sp>
      <p:sp>
        <p:nvSpPr>
          <p:cNvPr id="13" name="Rounded Rectangle 12"/>
          <p:cNvSpPr/>
          <p:nvPr/>
        </p:nvSpPr>
        <p:spPr>
          <a:xfrm>
            <a:off x="454366" y="2093481"/>
            <a:ext cx="7659324" cy="11969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9374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r>
              <a:rPr lang="en-US" dirty="0"/>
              <a:t/>
            </a:r>
            <a:br>
              <a:rPr lang="en-US" dirty="0"/>
            </a:br>
            <a:endParaRPr lang="en-US" dirty="0"/>
          </a:p>
        </p:txBody>
      </p:sp>
      <p:sp>
        <p:nvSpPr>
          <p:cNvPr id="4" name="Rounded Rectangle 3"/>
          <p:cNvSpPr/>
          <p:nvPr/>
        </p:nvSpPr>
        <p:spPr>
          <a:xfrm>
            <a:off x="454366" y="2093481"/>
            <a:ext cx="7659324" cy="11969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srcRect l="50596" b="24575"/>
          <a:stretch/>
        </p:blipFill>
        <p:spPr>
          <a:xfrm>
            <a:off x="981119" y="2119239"/>
            <a:ext cx="955927" cy="1121865"/>
          </a:xfrm>
          <a:prstGeom prst="rect">
            <a:avLst/>
          </a:prstGeom>
        </p:spPr>
      </p:pic>
      <p:sp>
        <p:nvSpPr>
          <p:cNvPr id="8" name="Rounded Rectangle 7"/>
          <p:cNvSpPr/>
          <p:nvPr/>
        </p:nvSpPr>
        <p:spPr>
          <a:xfrm>
            <a:off x="454366" y="3554569"/>
            <a:ext cx="7659324" cy="3000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622897553"/>
              </p:ext>
            </p:extLst>
          </p:nvPr>
        </p:nvGraphicFramePr>
        <p:xfrm>
          <a:off x="2712613" y="2143824"/>
          <a:ext cx="4480560" cy="1097280"/>
        </p:xfrm>
        <a:graphic>
          <a:graphicData uri="http://schemas.openxmlformats.org/drawingml/2006/table">
            <a:tbl>
              <a:tblPr firstRow="1" bandRow="1">
                <a:tableStyleId>{5C22544A-7EE6-4342-B048-85BDC9FD1C3A}</a:tableStyleId>
              </a:tblPr>
              <a:tblGrid>
                <a:gridCol w="2240280"/>
                <a:gridCol w="2240280"/>
              </a:tblGrid>
              <a:tr h="365760">
                <a:tc>
                  <a:txBody>
                    <a:bodyPr/>
                    <a:lstStyle/>
                    <a:p>
                      <a:r>
                        <a:rPr lang="en-US" dirty="0" smtClean="0"/>
                        <a:t>Command</a:t>
                      </a:r>
                      <a:endParaRPr lang="en-US" dirty="0"/>
                    </a:p>
                  </a:txBody>
                  <a:tcPr/>
                </a:tc>
                <a:tc>
                  <a:txBody>
                    <a:bodyPr/>
                    <a:lstStyle/>
                    <a:p>
                      <a:r>
                        <a:rPr lang="en-US" dirty="0" smtClean="0"/>
                        <a:t>Command ID</a:t>
                      </a:r>
                      <a:endParaRPr lang="en-US" dirty="0"/>
                    </a:p>
                  </a:txBody>
                  <a:tcPr/>
                </a:tc>
              </a:tr>
              <a:tr h="365760">
                <a:tc>
                  <a:txBody>
                    <a:bodyPr/>
                    <a:lstStyle/>
                    <a:p>
                      <a:r>
                        <a:rPr lang="en-US" dirty="0" smtClean="0"/>
                        <a:t>Read EEPROM</a:t>
                      </a:r>
                      <a:endParaRPr lang="en-US" dirty="0"/>
                    </a:p>
                  </a:txBody>
                  <a:tcPr/>
                </a:tc>
                <a:tc>
                  <a:txBody>
                    <a:bodyPr/>
                    <a:lstStyle/>
                    <a:p>
                      <a:r>
                        <a:rPr lang="en-US" dirty="0" smtClean="0"/>
                        <a:t>0x06</a:t>
                      </a:r>
                      <a:endParaRPr lang="en-US" dirty="0"/>
                    </a:p>
                  </a:txBody>
                  <a:tcPr/>
                </a:tc>
              </a:tr>
              <a:tr h="365760">
                <a:tc>
                  <a:txBody>
                    <a:bodyPr/>
                    <a:lstStyle/>
                    <a:p>
                      <a:r>
                        <a:rPr lang="en-US" dirty="0" smtClean="0"/>
                        <a:t>Write EEPROM</a:t>
                      </a:r>
                      <a:endParaRPr lang="en-US" dirty="0"/>
                    </a:p>
                  </a:txBody>
                  <a:tcPr/>
                </a:tc>
                <a:tc>
                  <a:txBody>
                    <a:bodyPr/>
                    <a:lstStyle/>
                    <a:p>
                      <a:r>
                        <a:rPr lang="en-US" dirty="0" smtClean="0"/>
                        <a:t>0x07</a:t>
                      </a:r>
                      <a:endParaRPr lang="en-US" dirty="0"/>
                    </a:p>
                  </a:txBody>
                  <a:tcPr/>
                </a:tc>
              </a:tr>
            </a:tbl>
          </a:graphicData>
        </a:graphic>
      </p:graphicFrame>
      <p:sp>
        <p:nvSpPr>
          <p:cNvPr id="14" name="TextBox 13"/>
          <p:cNvSpPr txBox="1"/>
          <p:nvPr/>
        </p:nvSpPr>
        <p:spPr>
          <a:xfrm>
            <a:off x="2280377" y="3518660"/>
            <a:ext cx="3785075" cy="369332"/>
          </a:xfrm>
          <a:prstGeom prst="rect">
            <a:avLst/>
          </a:prstGeom>
          <a:solidFill>
            <a:schemeClr val="accent2"/>
          </a:solidFill>
        </p:spPr>
        <p:txBody>
          <a:bodyPr wrap="none" rtlCol="0">
            <a:spAutoFit/>
          </a:bodyPr>
          <a:lstStyle/>
          <a:p>
            <a:r>
              <a:rPr lang="en-US" dirty="0" smtClean="0">
                <a:solidFill>
                  <a:schemeClr val="bg1"/>
                </a:solidFill>
              </a:rPr>
              <a:t>Command ID and Associated Bytes:</a:t>
            </a:r>
            <a:endParaRPr lang="en-US" dirty="0">
              <a:solidFill>
                <a:schemeClr val="bg1"/>
              </a:solidFill>
            </a:endParaRPr>
          </a:p>
        </p:txBody>
      </p:sp>
      <p:sp>
        <p:nvSpPr>
          <p:cNvPr id="10" name="Rectangle 9"/>
          <p:cNvSpPr/>
          <p:nvPr/>
        </p:nvSpPr>
        <p:spPr>
          <a:xfrm>
            <a:off x="761228" y="4477451"/>
            <a:ext cx="4572000" cy="1323439"/>
          </a:xfrm>
          <a:prstGeom prst="rect">
            <a:avLst/>
          </a:prstGeom>
        </p:spPr>
        <p:txBody>
          <a:bodyPr>
            <a:spAutoFit/>
          </a:bodyPr>
          <a:lstStyle/>
          <a:p>
            <a:r>
              <a:rPr lang="en-US" sz="1600" dirty="0"/>
              <a:t>[byte array index] </a:t>
            </a:r>
            <a:r>
              <a:rPr lang="en-US" sz="1600" dirty="0" err="1"/>
              <a:t>descripton</a:t>
            </a:r>
            <a:endParaRPr lang="en-US" sz="1600" dirty="0"/>
          </a:p>
          <a:p>
            <a:r>
              <a:rPr lang="en-US" sz="1600" dirty="0"/>
              <a:t>[0] = 0x06 (EEPROM_READ)</a:t>
            </a:r>
          </a:p>
          <a:p>
            <a:r>
              <a:rPr lang="en-US" sz="1600" dirty="0"/>
              <a:t>[1] = Address High</a:t>
            </a:r>
          </a:p>
          <a:p>
            <a:r>
              <a:rPr lang="en-US" sz="1600" dirty="0"/>
              <a:t>[2] = Address Low</a:t>
            </a:r>
          </a:p>
          <a:p>
            <a:r>
              <a:rPr lang="en-US" sz="1600" dirty="0"/>
              <a:t>[3] = Number Bytes</a:t>
            </a:r>
          </a:p>
        </p:txBody>
      </p:sp>
      <p:sp>
        <p:nvSpPr>
          <p:cNvPr id="15" name="TextBox 14"/>
          <p:cNvSpPr txBox="1"/>
          <p:nvPr/>
        </p:nvSpPr>
        <p:spPr>
          <a:xfrm>
            <a:off x="1718105" y="4116015"/>
            <a:ext cx="686663" cy="369332"/>
          </a:xfrm>
          <a:prstGeom prst="rect">
            <a:avLst/>
          </a:prstGeom>
          <a:solidFill>
            <a:schemeClr val="accent2"/>
          </a:solidFill>
        </p:spPr>
        <p:txBody>
          <a:bodyPr wrap="none" rtlCol="0">
            <a:spAutoFit/>
          </a:bodyPr>
          <a:lstStyle/>
          <a:p>
            <a:r>
              <a:rPr lang="en-US" dirty="0" smtClean="0">
                <a:solidFill>
                  <a:schemeClr val="bg1"/>
                </a:solidFill>
              </a:rPr>
              <a:t>Read</a:t>
            </a:r>
            <a:endParaRPr lang="en-US" dirty="0">
              <a:solidFill>
                <a:schemeClr val="bg1"/>
              </a:solidFill>
            </a:endParaRPr>
          </a:p>
        </p:txBody>
      </p:sp>
      <p:sp>
        <p:nvSpPr>
          <p:cNvPr id="16" name="TextBox 15"/>
          <p:cNvSpPr txBox="1"/>
          <p:nvPr/>
        </p:nvSpPr>
        <p:spPr>
          <a:xfrm>
            <a:off x="5236796" y="4116211"/>
            <a:ext cx="743730" cy="369332"/>
          </a:xfrm>
          <a:prstGeom prst="rect">
            <a:avLst/>
          </a:prstGeom>
          <a:solidFill>
            <a:schemeClr val="accent2"/>
          </a:solidFill>
        </p:spPr>
        <p:txBody>
          <a:bodyPr wrap="none" rtlCol="0">
            <a:spAutoFit/>
          </a:bodyPr>
          <a:lstStyle/>
          <a:p>
            <a:r>
              <a:rPr lang="en-US" dirty="0" smtClean="0">
                <a:solidFill>
                  <a:schemeClr val="bg1"/>
                </a:solidFill>
              </a:rPr>
              <a:t>Write</a:t>
            </a:r>
            <a:endParaRPr lang="en-US" dirty="0">
              <a:solidFill>
                <a:schemeClr val="bg1"/>
              </a:solidFill>
            </a:endParaRPr>
          </a:p>
        </p:txBody>
      </p:sp>
      <p:sp>
        <p:nvSpPr>
          <p:cNvPr id="17" name="Rectangle 16"/>
          <p:cNvSpPr/>
          <p:nvPr/>
        </p:nvSpPr>
        <p:spPr>
          <a:xfrm>
            <a:off x="4172914" y="4485347"/>
            <a:ext cx="4572000" cy="2062103"/>
          </a:xfrm>
          <a:prstGeom prst="rect">
            <a:avLst/>
          </a:prstGeom>
        </p:spPr>
        <p:txBody>
          <a:bodyPr>
            <a:spAutoFit/>
          </a:bodyPr>
          <a:lstStyle/>
          <a:p>
            <a:r>
              <a:rPr lang="en-US" sz="1600" dirty="0"/>
              <a:t>[byte array index] </a:t>
            </a:r>
            <a:r>
              <a:rPr lang="en-US" sz="1600" dirty="0" err="1"/>
              <a:t>descripton</a:t>
            </a:r>
            <a:endParaRPr lang="en-US" sz="1600" dirty="0"/>
          </a:p>
          <a:p>
            <a:r>
              <a:rPr lang="en-US" sz="1600" dirty="0"/>
              <a:t>[0] = 0x07 (EEPROM_WRITE)</a:t>
            </a:r>
          </a:p>
          <a:p>
            <a:r>
              <a:rPr lang="en-US" sz="1600" dirty="0"/>
              <a:t>[1] = Address High</a:t>
            </a:r>
          </a:p>
          <a:p>
            <a:r>
              <a:rPr lang="en-US" sz="1600" dirty="0"/>
              <a:t>[2] = Address Low</a:t>
            </a:r>
          </a:p>
          <a:p>
            <a:r>
              <a:rPr lang="en-US" sz="1600" dirty="0"/>
              <a:t>[3] = Number Bytes</a:t>
            </a:r>
          </a:p>
          <a:p>
            <a:r>
              <a:rPr lang="en-US" sz="1600" dirty="0"/>
              <a:t>[4] = Data (Most Significant Byte)</a:t>
            </a:r>
          </a:p>
          <a:p>
            <a:r>
              <a:rPr lang="en-US" sz="1600" dirty="0"/>
              <a:t>[5] = ...</a:t>
            </a:r>
          </a:p>
          <a:p>
            <a:r>
              <a:rPr lang="en-US" sz="1600" dirty="0"/>
              <a:t>[N] = Data (Least Significant Byte) N</a:t>
            </a:r>
          </a:p>
        </p:txBody>
      </p:sp>
    </p:spTree>
    <p:extLst>
      <p:ext uri="{BB962C8B-B14F-4D97-AF65-F5344CB8AC3E}">
        <p14:creationId xmlns:p14="http://schemas.microsoft.com/office/powerpoint/2010/main" val="2808397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981119" y="2239694"/>
            <a:ext cx="955927" cy="1121865"/>
          </a:xfrm>
          <a:prstGeom prst="rect">
            <a:avLst/>
          </a:prstGeom>
        </p:spPr>
      </p:pic>
      <p:sp>
        <p:nvSpPr>
          <p:cNvPr id="8" name="Rounded Rectangle 7"/>
          <p:cNvSpPr/>
          <p:nvPr/>
        </p:nvSpPr>
        <p:spPr>
          <a:xfrm>
            <a:off x="454366" y="3851031"/>
            <a:ext cx="7659324" cy="270431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32953168"/>
              </p:ext>
            </p:extLst>
          </p:nvPr>
        </p:nvGraphicFramePr>
        <p:xfrm>
          <a:off x="2561247" y="2110568"/>
          <a:ext cx="4480560" cy="1463040"/>
        </p:xfrm>
        <a:graphic>
          <a:graphicData uri="http://schemas.openxmlformats.org/drawingml/2006/table">
            <a:tbl>
              <a:tblPr firstRow="1" bandRow="1">
                <a:tableStyleId>{5C22544A-7EE6-4342-B048-85BDC9FD1C3A}</a:tableStyleId>
              </a:tblPr>
              <a:tblGrid>
                <a:gridCol w="2240280"/>
                <a:gridCol w="2240280"/>
              </a:tblGrid>
              <a:tr h="365760">
                <a:tc>
                  <a:txBody>
                    <a:bodyPr/>
                    <a:lstStyle/>
                    <a:p>
                      <a:r>
                        <a:rPr lang="en-US" dirty="0" smtClean="0"/>
                        <a:t>Command</a:t>
                      </a:r>
                      <a:endParaRPr lang="en-US" dirty="0"/>
                    </a:p>
                  </a:txBody>
                  <a:tcPr/>
                </a:tc>
                <a:tc>
                  <a:txBody>
                    <a:bodyPr/>
                    <a:lstStyle/>
                    <a:p>
                      <a:r>
                        <a:rPr lang="en-US" dirty="0" smtClean="0"/>
                        <a:t>Command ID</a:t>
                      </a:r>
                      <a:endParaRPr lang="en-US" dirty="0"/>
                    </a:p>
                  </a:txBody>
                  <a:tcPr/>
                </a:tc>
              </a:tr>
              <a:tr h="365760">
                <a:tc>
                  <a:txBody>
                    <a:bodyPr/>
                    <a:lstStyle/>
                    <a:p>
                      <a:r>
                        <a:rPr lang="en-US" dirty="0" smtClean="0"/>
                        <a:t>Safe Rover</a:t>
                      </a:r>
                      <a:endParaRPr lang="en-US" dirty="0"/>
                    </a:p>
                  </a:txBody>
                  <a:tcPr/>
                </a:tc>
                <a:tc>
                  <a:txBody>
                    <a:bodyPr/>
                    <a:lstStyle/>
                    <a:p>
                      <a:r>
                        <a:rPr lang="en-US" dirty="0" smtClean="0"/>
                        <a:t>0x08</a:t>
                      </a:r>
                      <a:endParaRPr lang="en-US" dirty="0"/>
                    </a:p>
                  </a:txBody>
                  <a:tcPr/>
                </a:tc>
              </a:tr>
              <a:tr h="365760">
                <a:tc>
                  <a:txBody>
                    <a:bodyPr/>
                    <a:lstStyle/>
                    <a:p>
                      <a:r>
                        <a:rPr lang="en-US" dirty="0" smtClean="0"/>
                        <a:t>Sleep</a:t>
                      </a:r>
                      <a:endParaRPr lang="en-US" dirty="0"/>
                    </a:p>
                  </a:txBody>
                  <a:tcPr/>
                </a:tc>
                <a:tc>
                  <a:txBody>
                    <a:bodyPr/>
                    <a:lstStyle/>
                    <a:p>
                      <a:r>
                        <a:rPr lang="en-US" dirty="0" smtClean="0"/>
                        <a:t>0x0A</a:t>
                      </a:r>
                    </a:p>
                  </a:txBody>
                  <a:tcPr/>
                </a:tc>
              </a:tr>
              <a:tr h="365760">
                <a:tc>
                  <a:txBody>
                    <a:bodyPr/>
                    <a:lstStyle/>
                    <a:p>
                      <a:r>
                        <a:rPr lang="en-US" dirty="0" smtClean="0"/>
                        <a:t>Wakeup</a:t>
                      </a:r>
                      <a:endParaRPr lang="en-US" dirty="0"/>
                    </a:p>
                  </a:txBody>
                  <a:tcPr/>
                </a:tc>
                <a:tc>
                  <a:txBody>
                    <a:bodyPr/>
                    <a:lstStyle/>
                    <a:p>
                      <a:r>
                        <a:rPr lang="en-US" dirty="0" smtClean="0"/>
                        <a:t>0x0B</a:t>
                      </a:r>
                      <a:endParaRPr lang="en-US" dirty="0"/>
                    </a:p>
                  </a:txBody>
                  <a:tcPr/>
                </a:tc>
              </a:tr>
            </a:tbl>
          </a:graphicData>
        </a:graphic>
      </p:graphicFrame>
      <p:sp>
        <p:nvSpPr>
          <p:cNvPr id="19" name="Rounded Rectangle 18"/>
          <p:cNvSpPr/>
          <p:nvPr/>
        </p:nvSpPr>
        <p:spPr>
          <a:xfrm>
            <a:off x="454366" y="2093480"/>
            <a:ext cx="7659324" cy="149378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981119" y="4142524"/>
            <a:ext cx="1481496" cy="369332"/>
          </a:xfrm>
          <a:prstGeom prst="rect">
            <a:avLst/>
          </a:prstGeom>
          <a:solidFill>
            <a:schemeClr val="accent2"/>
          </a:solidFill>
        </p:spPr>
        <p:txBody>
          <a:bodyPr wrap="none" rtlCol="0">
            <a:spAutoFit/>
          </a:bodyPr>
          <a:lstStyle/>
          <a:p>
            <a:r>
              <a:rPr lang="en-US" dirty="0" smtClean="0">
                <a:solidFill>
                  <a:schemeClr val="bg1"/>
                </a:solidFill>
              </a:rPr>
              <a:t>Command ID</a:t>
            </a:r>
            <a:endParaRPr lang="en-US" dirty="0">
              <a:solidFill>
                <a:schemeClr val="bg1"/>
              </a:solidFill>
            </a:endParaRPr>
          </a:p>
        </p:txBody>
      </p:sp>
      <p:sp>
        <p:nvSpPr>
          <p:cNvPr id="3" name="Rectangle 2"/>
          <p:cNvSpPr/>
          <p:nvPr/>
        </p:nvSpPr>
        <p:spPr>
          <a:xfrm>
            <a:off x="876380" y="4564104"/>
            <a:ext cx="4572000" cy="646331"/>
          </a:xfrm>
          <a:prstGeom prst="rect">
            <a:avLst/>
          </a:prstGeom>
        </p:spPr>
        <p:txBody>
          <a:bodyPr>
            <a:spAutoFit/>
          </a:bodyPr>
          <a:lstStyle/>
          <a:p>
            <a:r>
              <a:rPr lang="en-US" dirty="0"/>
              <a:t>[byte array index] </a:t>
            </a:r>
            <a:r>
              <a:rPr lang="en-US" dirty="0" err="1"/>
              <a:t>descripton</a:t>
            </a:r>
            <a:endParaRPr lang="en-US" dirty="0"/>
          </a:p>
          <a:p>
            <a:r>
              <a:rPr lang="en-US" dirty="0"/>
              <a:t>[0] = 0x08 SAFE_ROVER)</a:t>
            </a:r>
          </a:p>
        </p:txBody>
      </p:sp>
      <p:sp>
        <p:nvSpPr>
          <p:cNvPr id="22" name="TextBox 21"/>
          <p:cNvSpPr txBox="1"/>
          <p:nvPr/>
        </p:nvSpPr>
        <p:spPr>
          <a:xfrm>
            <a:off x="981119" y="5254759"/>
            <a:ext cx="1481496" cy="369332"/>
          </a:xfrm>
          <a:prstGeom prst="rect">
            <a:avLst/>
          </a:prstGeom>
          <a:solidFill>
            <a:schemeClr val="accent2"/>
          </a:solidFill>
        </p:spPr>
        <p:txBody>
          <a:bodyPr wrap="none" rtlCol="0">
            <a:spAutoFit/>
          </a:bodyPr>
          <a:lstStyle/>
          <a:p>
            <a:r>
              <a:rPr lang="en-US" smtClean="0">
                <a:solidFill>
                  <a:schemeClr val="bg1"/>
                </a:solidFill>
              </a:rPr>
              <a:t>Command ID</a:t>
            </a:r>
            <a:endParaRPr lang="en-US" dirty="0">
              <a:solidFill>
                <a:schemeClr val="bg1"/>
              </a:solidFill>
            </a:endParaRPr>
          </a:p>
        </p:txBody>
      </p:sp>
      <p:sp>
        <p:nvSpPr>
          <p:cNvPr id="6" name="Rectangle 5"/>
          <p:cNvSpPr/>
          <p:nvPr/>
        </p:nvSpPr>
        <p:spPr>
          <a:xfrm>
            <a:off x="859564" y="5702033"/>
            <a:ext cx="4572000" cy="646331"/>
          </a:xfrm>
          <a:prstGeom prst="rect">
            <a:avLst/>
          </a:prstGeom>
        </p:spPr>
        <p:txBody>
          <a:bodyPr>
            <a:spAutoFit/>
          </a:bodyPr>
          <a:lstStyle/>
          <a:p>
            <a:r>
              <a:rPr lang="en-US" dirty="0"/>
              <a:t>[byte array index] </a:t>
            </a:r>
            <a:r>
              <a:rPr lang="en-US" dirty="0" err="1"/>
              <a:t>descripton</a:t>
            </a:r>
            <a:endParaRPr lang="en-US" dirty="0"/>
          </a:p>
          <a:p>
            <a:r>
              <a:rPr lang="en-US" dirty="0"/>
              <a:t>[0] = 0x0A (SLEEP)</a:t>
            </a:r>
          </a:p>
        </p:txBody>
      </p:sp>
      <p:sp>
        <p:nvSpPr>
          <p:cNvPr id="23" name="TextBox 22"/>
          <p:cNvSpPr txBox="1"/>
          <p:nvPr/>
        </p:nvSpPr>
        <p:spPr>
          <a:xfrm>
            <a:off x="5107643" y="4078859"/>
            <a:ext cx="1481496" cy="369332"/>
          </a:xfrm>
          <a:prstGeom prst="rect">
            <a:avLst/>
          </a:prstGeom>
          <a:solidFill>
            <a:schemeClr val="accent2"/>
          </a:solidFill>
        </p:spPr>
        <p:txBody>
          <a:bodyPr wrap="none" rtlCol="0">
            <a:spAutoFit/>
          </a:bodyPr>
          <a:lstStyle/>
          <a:p>
            <a:r>
              <a:rPr lang="en-US" smtClean="0">
                <a:solidFill>
                  <a:schemeClr val="bg1"/>
                </a:solidFill>
              </a:rPr>
              <a:t>Command ID</a:t>
            </a:r>
            <a:endParaRPr lang="en-US" dirty="0">
              <a:solidFill>
                <a:schemeClr val="bg1"/>
              </a:solidFill>
            </a:endParaRPr>
          </a:p>
        </p:txBody>
      </p:sp>
      <p:sp>
        <p:nvSpPr>
          <p:cNvPr id="7" name="Rectangle 6"/>
          <p:cNvSpPr/>
          <p:nvPr/>
        </p:nvSpPr>
        <p:spPr>
          <a:xfrm>
            <a:off x="4478219" y="4532272"/>
            <a:ext cx="4572000" cy="646331"/>
          </a:xfrm>
          <a:prstGeom prst="rect">
            <a:avLst/>
          </a:prstGeom>
        </p:spPr>
        <p:txBody>
          <a:bodyPr>
            <a:spAutoFit/>
          </a:bodyPr>
          <a:lstStyle/>
          <a:p>
            <a:r>
              <a:rPr lang="en-US" dirty="0"/>
              <a:t>[byte array index] </a:t>
            </a:r>
            <a:r>
              <a:rPr lang="en-US" dirty="0" err="1"/>
              <a:t>descripton</a:t>
            </a:r>
            <a:endParaRPr lang="en-US" dirty="0"/>
          </a:p>
          <a:p>
            <a:r>
              <a:rPr lang="en-US" dirty="0"/>
              <a:t>[0] = 0x0B (WAKEUP)</a:t>
            </a:r>
          </a:p>
        </p:txBody>
      </p:sp>
      <p:sp>
        <p:nvSpPr>
          <p:cNvPr id="9" name="Rectangle 8"/>
          <p:cNvSpPr/>
          <p:nvPr/>
        </p:nvSpPr>
        <p:spPr>
          <a:xfrm>
            <a:off x="4755807" y="5574324"/>
            <a:ext cx="4572000" cy="646331"/>
          </a:xfrm>
          <a:prstGeom prst="rect">
            <a:avLst/>
          </a:prstGeom>
        </p:spPr>
        <p:txBody>
          <a:bodyPr>
            <a:spAutoFit/>
          </a:bodyPr>
          <a:lstStyle/>
          <a:p>
            <a:r>
              <a:rPr lang="en-US" u="sng" dirty="0"/>
              <a:t>In </a:t>
            </a:r>
            <a:r>
              <a:rPr lang="en-US" u="sng" dirty="0" smtClean="0"/>
              <a:t>all cases </a:t>
            </a:r>
            <a:r>
              <a:rPr lang="en-US" u="sng" dirty="0"/>
              <a:t>there </a:t>
            </a:r>
          </a:p>
          <a:p>
            <a:r>
              <a:rPr lang="en-US" u="sng" dirty="0"/>
              <a:t>are no associated bytes</a:t>
            </a:r>
          </a:p>
        </p:txBody>
      </p:sp>
    </p:spTree>
    <p:extLst>
      <p:ext uri="{BB962C8B-B14F-4D97-AF65-F5344CB8AC3E}">
        <p14:creationId xmlns:p14="http://schemas.microsoft.com/office/powerpoint/2010/main" val="92177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981119" y="2132118"/>
            <a:ext cx="955927" cy="1121865"/>
          </a:xfrm>
          <a:prstGeom prst="rect">
            <a:avLst/>
          </a:prstGeom>
        </p:spPr>
      </p:pic>
      <p:sp>
        <p:nvSpPr>
          <p:cNvPr id="7" name="Rectangle 6"/>
          <p:cNvSpPr/>
          <p:nvPr/>
        </p:nvSpPr>
        <p:spPr>
          <a:xfrm>
            <a:off x="746850" y="4515761"/>
            <a:ext cx="6636474" cy="923330"/>
          </a:xfrm>
          <a:prstGeom prst="rect">
            <a:avLst/>
          </a:prstGeom>
        </p:spPr>
        <p:txBody>
          <a:bodyPr wrap="square">
            <a:spAutoFit/>
          </a:bodyPr>
          <a:lstStyle/>
          <a:p>
            <a:r>
              <a:rPr lang="en-US" dirty="0"/>
              <a:t>[byte array index] </a:t>
            </a:r>
            <a:r>
              <a:rPr lang="en-US" dirty="0" err="1"/>
              <a:t>descripton</a:t>
            </a:r>
            <a:endParaRPr lang="en-US" dirty="0"/>
          </a:p>
          <a:p>
            <a:r>
              <a:rPr lang="en-US" dirty="0"/>
              <a:t>[0] = command ID in range of 0x40 to 0x5F (64 to 95)</a:t>
            </a:r>
          </a:p>
          <a:p>
            <a:r>
              <a:rPr lang="en-US" dirty="0"/>
              <a:t>[1 to ?] = Data as dictated by data type user configured</a:t>
            </a:r>
          </a:p>
        </p:txBody>
      </p:sp>
      <p:sp>
        <p:nvSpPr>
          <p:cNvPr id="8" name="Rounded Rectangle 7"/>
          <p:cNvSpPr/>
          <p:nvPr/>
        </p:nvSpPr>
        <p:spPr>
          <a:xfrm>
            <a:off x="454366" y="3554569"/>
            <a:ext cx="7659324" cy="3000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46850" y="3861170"/>
            <a:ext cx="3785075" cy="369332"/>
          </a:xfrm>
          <a:prstGeom prst="rect">
            <a:avLst/>
          </a:prstGeom>
          <a:solidFill>
            <a:schemeClr val="accent2"/>
          </a:solidFill>
        </p:spPr>
        <p:txBody>
          <a:bodyPr wrap="none" rtlCol="0">
            <a:spAutoFit/>
          </a:bodyPr>
          <a:lstStyle/>
          <a:p>
            <a:r>
              <a:rPr lang="en-US" dirty="0" smtClean="0">
                <a:solidFill>
                  <a:schemeClr val="bg1"/>
                </a:solidFill>
              </a:rPr>
              <a:t>Command ID and Associated Bytes:</a:t>
            </a:r>
            <a:endParaRPr lang="en-US" dirty="0">
              <a:solidFill>
                <a:schemeClr val="bg1"/>
              </a:solidFill>
            </a:endParaRPr>
          </a:p>
        </p:txBody>
      </p:sp>
      <p:sp>
        <p:nvSpPr>
          <p:cNvPr id="11" name="Rounded Rectangle 10"/>
          <p:cNvSpPr/>
          <p:nvPr/>
        </p:nvSpPr>
        <p:spPr>
          <a:xfrm>
            <a:off x="454366" y="2093481"/>
            <a:ext cx="7659324" cy="11969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846507503"/>
              </p:ext>
            </p:extLst>
          </p:nvPr>
        </p:nvGraphicFramePr>
        <p:xfrm>
          <a:off x="2561247" y="2307300"/>
          <a:ext cx="4480560" cy="731520"/>
        </p:xfrm>
        <a:graphic>
          <a:graphicData uri="http://schemas.openxmlformats.org/drawingml/2006/table">
            <a:tbl>
              <a:tblPr firstRow="1" bandRow="1">
                <a:tableStyleId>{5C22544A-7EE6-4342-B048-85BDC9FD1C3A}</a:tableStyleId>
              </a:tblPr>
              <a:tblGrid>
                <a:gridCol w="2240280"/>
                <a:gridCol w="2240280"/>
              </a:tblGrid>
              <a:tr h="365760">
                <a:tc>
                  <a:txBody>
                    <a:bodyPr/>
                    <a:lstStyle/>
                    <a:p>
                      <a:r>
                        <a:rPr lang="en-US" dirty="0" smtClean="0"/>
                        <a:t>Command</a:t>
                      </a:r>
                      <a:endParaRPr lang="en-US" dirty="0"/>
                    </a:p>
                  </a:txBody>
                  <a:tcPr/>
                </a:tc>
                <a:tc>
                  <a:txBody>
                    <a:bodyPr/>
                    <a:lstStyle/>
                    <a:p>
                      <a:r>
                        <a:rPr lang="en-US" dirty="0" smtClean="0"/>
                        <a:t>Command ID</a:t>
                      </a:r>
                      <a:endParaRPr lang="en-US" dirty="0"/>
                    </a:p>
                  </a:txBody>
                  <a:tcPr/>
                </a:tc>
              </a:tr>
              <a:tr h="365760">
                <a:tc>
                  <a:txBody>
                    <a:bodyPr/>
                    <a:lstStyle/>
                    <a:p>
                      <a:r>
                        <a:rPr lang="en-US" dirty="0" smtClean="0"/>
                        <a:t>Custom Command</a:t>
                      </a:r>
                      <a:endParaRPr lang="en-US" dirty="0"/>
                    </a:p>
                  </a:txBody>
                  <a:tcPr/>
                </a:tc>
                <a:tc>
                  <a:txBody>
                    <a:bodyPr/>
                    <a:lstStyle/>
                    <a:p>
                      <a:r>
                        <a:rPr lang="en-US" dirty="0" smtClean="0"/>
                        <a:t>0x40 to 0x5F</a:t>
                      </a:r>
                      <a:endParaRPr lang="en-US" dirty="0"/>
                    </a:p>
                  </a:txBody>
                  <a:tcPr/>
                </a:tc>
              </a:tr>
            </a:tbl>
          </a:graphicData>
        </a:graphic>
      </p:graphicFrame>
      <p:sp>
        <p:nvSpPr>
          <p:cNvPr id="3" name="TextBox 2"/>
          <p:cNvSpPr txBox="1"/>
          <p:nvPr/>
        </p:nvSpPr>
        <p:spPr>
          <a:xfrm>
            <a:off x="746850" y="5812552"/>
            <a:ext cx="6673622" cy="861774"/>
          </a:xfrm>
          <a:prstGeom prst="rect">
            <a:avLst/>
          </a:prstGeom>
          <a:noFill/>
        </p:spPr>
        <p:txBody>
          <a:bodyPr wrap="none" rtlCol="0">
            <a:spAutoFit/>
          </a:bodyPr>
          <a:lstStyle/>
          <a:p>
            <a:r>
              <a:rPr lang="en-US" dirty="0" smtClean="0"/>
              <a:t>Take a look at the Custom Commands Tutorial for examples:</a:t>
            </a:r>
          </a:p>
          <a:p>
            <a:r>
              <a:rPr lang="en-US" sz="1400" dirty="0">
                <a:hlinkClick r:id="rId3"/>
              </a:rPr>
              <a:t>http://arxterra.com/creating-custom-commands-with-the-arxterra-application</a:t>
            </a:r>
            <a:r>
              <a:rPr lang="en-US" sz="1400" dirty="0" smtClean="0">
                <a:hlinkClick r:id="rId3"/>
              </a:rPr>
              <a:t>/</a:t>
            </a:r>
            <a:endParaRPr lang="en-US" sz="1400" dirty="0" smtClean="0"/>
          </a:p>
          <a:p>
            <a:endParaRPr lang="en-US" dirty="0"/>
          </a:p>
        </p:txBody>
      </p:sp>
    </p:spTree>
    <p:extLst>
      <p:ext uri="{BB962C8B-B14F-4D97-AF65-F5344CB8AC3E}">
        <p14:creationId xmlns:p14="http://schemas.microsoft.com/office/powerpoint/2010/main" val="3176344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smtClean="0">
                <a:solidFill>
                  <a:schemeClr val="accent2"/>
                </a:solidFill>
              </a:rPr>
              <a:t>How It </a:t>
            </a:r>
            <a:r>
              <a:rPr lang="en-US" dirty="0">
                <a:solidFill>
                  <a:schemeClr val="accent2"/>
                </a:solidFill>
              </a:rPr>
              <a:t>R</a:t>
            </a:r>
            <a:r>
              <a:rPr lang="en-US" dirty="0" smtClean="0">
                <a:solidFill>
                  <a:schemeClr val="accent2"/>
                </a:solidFill>
              </a:rPr>
              <a:t>eceives </a:t>
            </a:r>
            <a:r>
              <a:rPr lang="en-US" dirty="0">
                <a:solidFill>
                  <a:schemeClr val="accent2"/>
                </a:solidFill>
              </a:rPr>
              <a:t>C</a:t>
            </a:r>
            <a:r>
              <a:rPr lang="en-US" dirty="0" smtClean="0">
                <a:solidFill>
                  <a:schemeClr val="accent2"/>
                </a:solidFill>
              </a:rPr>
              <a:t>ommands</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6709891" y="2685336"/>
            <a:ext cx="513954" cy="603171"/>
          </a:xfrm>
          <a:prstGeom prst="rect">
            <a:avLst/>
          </a:prstGeom>
        </p:spPr>
      </p:pic>
      <p:sp>
        <p:nvSpPr>
          <p:cNvPr id="11" name="Rounded Rectangle 10"/>
          <p:cNvSpPr/>
          <p:nvPr/>
        </p:nvSpPr>
        <p:spPr>
          <a:xfrm>
            <a:off x="6503830" y="2535974"/>
            <a:ext cx="2459866" cy="420428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145273" y="2490233"/>
            <a:ext cx="6210300" cy="4257675"/>
          </a:xfrm>
          <a:prstGeom prst="rect">
            <a:avLst/>
          </a:prstGeom>
        </p:spPr>
      </p:pic>
      <p:sp>
        <p:nvSpPr>
          <p:cNvPr id="6" name="TextBox 5"/>
          <p:cNvSpPr txBox="1"/>
          <p:nvPr/>
        </p:nvSpPr>
        <p:spPr>
          <a:xfrm>
            <a:off x="6503830" y="2818338"/>
            <a:ext cx="2459866" cy="3693319"/>
          </a:xfrm>
          <a:prstGeom prst="rect">
            <a:avLst/>
          </a:prstGeom>
          <a:noFill/>
        </p:spPr>
        <p:txBody>
          <a:bodyPr wrap="square" rtlCol="0">
            <a:spAutoFit/>
          </a:bodyPr>
          <a:lstStyle/>
          <a:p>
            <a:pPr algn="ctr"/>
            <a:r>
              <a:rPr lang="en-US" dirty="0" smtClean="0"/>
              <a:t>OTG</a:t>
            </a:r>
          </a:p>
          <a:p>
            <a:pPr algn="ctr"/>
            <a:endParaRPr lang="en-US" dirty="0"/>
          </a:p>
          <a:p>
            <a:r>
              <a:rPr lang="en-US" dirty="0" smtClean="0"/>
              <a:t>With OTG type the following is executed to obtain the Command ID and it’s associated bytes. They are put into an array called data[]. The function </a:t>
            </a:r>
            <a:r>
              <a:rPr lang="en-US" dirty="0" err="1" smtClean="0"/>
              <a:t>commandHandler</a:t>
            </a:r>
            <a:r>
              <a:rPr lang="en-US" dirty="0" smtClean="0"/>
              <a:t>() uses this data array.</a:t>
            </a:r>
          </a:p>
          <a:p>
            <a:endParaRPr lang="en-US" dirty="0"/>
          </a:p>
        </p:txBody>
      </p:sp>
    </p:spTree>
    <p:extLst>
      <p:ext uri="{BB962C8B-B14F-4D97-AF65-F5344CB8AC3E}">
        <p14:creationId xmlns:p14="http://schemas.microsoft.com/office/powerpoint/2010/main" val="1673502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smtClean="0">
                <a:solidFill>
                  <a:schemeClr val="accent2"/>
                </a:solidFill>
              </a:rPr>
              <a:t>How It </a:t>
            </a:r>
            <a:r>
              <a:rPr lang="en-US" dirty="0">
                <a:solidFill>
                  <a:schemeClr val="accent2"/>
                </a:solidFill>
              </a:rPr>
              <a:t>R</a:t>
            </a:r>
            <a:r>
              <a:rPr lang="en-US" dirty="0" smtClean="0">
                <a:solidFill>
                  <a:schemeClr val="accent2"/>
                </a:solidFill>
              </a:rPr>
              <a:t>eceives </a:t>
            </a:r>
            <a:r>
              <a:rPr lang="en-US" dirty="0">
                <a:solidFill>
                  <a:schemeClr val="accent2"/>
                </a:solidFill>
              </a:rPr>
              <a:t>C</a:t>
            </a:r>
            <a:r>
              <a:rPr lang="en-US" dirty="0" smtClean="0">
                <a:solidFill>
                  <a:schemeClr val="accent2"/>
                </a:solidFill>
              </a:rPr>
              <a:t>ommands</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607141" y="2583332"/>
            <a:ext cx="736147" cy="863934"/>
          </a:xfrm>
          <a:prstGeom prst="rect">
            <a:avLst/>
          </a:prstGeom>
        </p:spPr>
      </p:pic>
      <p:sp>
        <p:nvSpPr>
          <p:cNvPr id="11" name="Rounded Rectangle 10"/>
          <p:cNvSpPr/>
          <p:nvPr/>
        </p:nvSpPr>
        <p:spPr>
          <a:xfrm>
            <a:off x="384948" y="2233850"/>
            <a:ext cx="8133479" cy="1627193"/>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77568" y="2297213"/>
            <a:ext cx="6906579" cy="1754326"/>
          </a:xfrm>
          <a:prstGeom prst="rect">
            <a:avLst/>
          </a:prstGeom>
          <a:noFill/>
        </p:spPr>
        <p:txBody>
          <a:bodyPr wrap="square" rtlCol="0">
            <a:spAutoFit/>
          </a:bodyPr>
          <a:lstStyle/>
          <a:p>
            <a:r>
              <a:rPr lang="en-US" dirty="0" smtClean="0"/>
              <a:t>		              ADB</a:t>
            </a:r>
          </a:p>
          <a:p>
            <a:r>
              <a:rPr lang="en-US" dirty="0" smtClean="0"/>
              <a:t>With </a:t>
            </a:r>
            <a:r>
              <a:rPr lang="en-US" dirty="0" err="1" smtClean="0"/>
              <a:t>adb</a:t>
            </a:r>
            <a:r>
              <a:rPr lang="en-US" dirty="0" smtClean="0"/>
              <a:t> type the following Interrupt is executed to obtain the Command ID and it’s associated bytes. They are put into an array called data[]. The function </a:t>
            </a:r>
            <a:r>
              <a:rPr lang="en-US" dirty="0" err="1" smtClean="0"/>
              <a:t>commandHandler</a:t>
            </a:r>
            <a:r>
              <a:rPr lang="en-US" dirty="0" smtClean="0"/>
              <a:t>() uses this data array.</a:t>
            </a:r>
          </a:p>
          <a:p>
            <a:endParaRPr lang="en-US" dirty="0"/>
          </a:p>
        </p:txBody>
      </p:sp>
      <p:pic>
        <p:nvPicPr>
          <p:cNvPr id="3" name="Picture 2"/>
          <p:cNvPicPr>
            <a:picLocks noChangeAspect="1"/>
          </p:cNvPicPr>
          <p:nvPr/>
        </p:nvPicPr>
        <p:blipFill>
          <a:blip r:embed="rId3"/>
          <a:stretch>
            <a:fillRect/>
          </a:stretch>
        </p:blipFill>
        <p:spPr>
          <a:xfrm>
            <a:off x="941726" y="4051539"/>
            <a:ext cx="7019925" cy="2657475"/>
          </a:xfrm>
          <a:prstGeom prst="rect">
            <a:avLst/>
          </a:prstGeom>
        </p:spPr>
      </p:pic>
    </p:spTree>
    <p:extLst>
      <p:ext uri="{BB962C8B-B14F-4D97-AF65-F5344CB8AC3E}">
        <p14:creationId xmlns:p14="http://schemas.microsoft.com/office/powerpoint/2010/main" val="1824360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233851"/>
            <a:ext cx="736147" cy="863934"/>
          </a:xfrm>
          <a:prstGeom prst="rect">
            <a:avLst/>
          </a:prstGeom>
        </p:spPr>
      </p:pic>
      <p:sp>
        <p:nvSpPr>
          <p:cNvPr id="11" name="Rounded Rectangle 10"/>
          <p:cNvSpPr/>
          <p:nvPr/>
        </p:nvSpPr>
        <p:spPr>
          <a:xfrm>
            <a:off x="384948" y="2233851"/>
            <a:ext cx="2847649" cy="40381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5849" y="3097785"/>
            <a:ext cx="2385844" cy="3416320"/>
          </a:xfrm>
          <a:prstGeom prst="rect">
            <a:avLst/>
          </a:prstGeom>
          <a:noFill/>
        </p:spPr>
        <p:txBody>
          <a:bodyPr wrap="square" rtlCol="0">
            <a:spAutoFit/>
          </a:bodyPr>
          <a:lstStyle/>
          <a:p>
            <a:r>
              <a:rPr lang="en-US" dirty="0" err="1" smtClean="0"/>
              <a:t>commandHandler</a:t>
            </a:r>
            <a:r>
              <a:rPr lang="en-US" dirty="0" smtClean="0"/>
              <a:t>() : </a:t>
            </a:r>
            <a:r>
              <a:rPr lang="en-US" dirty="0"/>
              <a:t>T</a:t>
            </a:r>
            <a:r>
              <a:rPr lang="en-US" dirty="0" smtClean="0"/>
              <a:t>his function is where you will decide what your robot does based on the command received.</a:t>
            </a:r>
          </a:p>
          <a:p>
            <a:endParaRPr lang="en-US" dirty="0"/>
          </a:p>
          <a:p>
            <a:r>
              <a:rPr lang="en-US" dirty="0" err="1" smtClean="0"/>
              <a:t>cmd</a:t>
            </a:r>
            <a:r>
              <a:rPr lang="en-US" dirty="0" smtClean="0"/>
              <a:t> is set equal to the Command ID which is in data[0]</a:t>
            </a:r>
          </a:p>
          <a:p>
            <a:endParaRPr lang="en-US" dirty="0"/>
          </a:p>
        </p:txBody>
      </p:sp>
      <p:pic>
        <p:nvPicPr>
          <p:cNvPr id="4" name="Picture 3"/>
          <p:cNvPicPr>
            <a:picLocks noChangeAspect="1"/>
          </p:cNvPicPr>
          <p:nvPr/>
        </p:nvPicPr>
        <p:blipFill>
          <a:blip r:embed="rId3"/>
          <a:stretch>
            <a:fillRect/>
          </a:stretch>
        </p:blipFill>
        <p:spPr>
          <a:xfrm>
            <a:off x="3705098" y="2497960"/>
            <a:ext cx="4924425" cy="4086225"/>
          </a:xfrm>
          <a:prstGeom prst="rect">
            <a:avLst/>
          </a:prstGeom>
        </p:spPr>
      </p:pic>
    </p:spTree>
    <p:extLst>
      <p:ext uri="{BB962C8B-B14F-4D97-AF65-F5344CB8AC3E}">
        <p14:creationId xmlns:p14="http://schemas.microsoft.com/office/powerpoint/2010/main" val="3303540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59585"/>
            <a:ext cx="3499449" cy="3416320"/>
          </a:xfrm>
          <a:prstGeom prst="rect">
            <a:avLst/>
          </a:prstGeom>
          <a:noFill/>
        </p:spPr>
        <p:txBody>
          <a:bodyPr wrap="square" rtlCol="0">
            <a:spAutoFit/>
          </a:bodyPr>
          <a:lstStyle/>
          <a:p>
            <a:r>
              <a:rPr lang="en-US" dirty="0" err="1" smtClean="0"/>
              <a:t>commandHandler</a:t>
            </a:r>
            <a:r>
              <a:rPr lang="en-US" dirty="0" smtClean="0"/>
              <a:t>() :</a:t>
            </a:r>
          </a:p>
          <a:p>
            <a:endParaRPr lang="en-US" dirty="0"/>
          </a:p>
          <a:p>
            <a:r>
              <a:rPr lang="en-US" dirty="0" smtClean="0"/>
              <a:t>As an example if your command ID(data[0]) is 0x01, that means you received a Move command. You would then be in the “if (</a:t>
            </a:r>
            <a:r>
              <a:rPr lang="en-US" dirty="0" err="1" smtClean="0"/>
              <a:t>cmd</a:t>
            </a:r>
            <a:r>
              <a:rPr lang="en-US" dirty="0" smtClean="0"/>
              <a:t> == MOVE)” section. Here would be your code for Movement. The kind of movement can be decided based on the associated bytes(</a:t>
            </a:r>
            <a:r>
              <a:rPr lang="en-US" dirty="0" err="1" smtClean="0"/>
              <a:t>i.e</a:t>
            </a:r>
            <a:r>
              <a:rPr lang="en-US" dirty="0" smtClean="0"/>
              <a:t> data[1]-data[4]).</a:t>
            </a:r>
            <a:endParaRPr lang="en-US" dirty="0"/>
          </a:p>
        </p:txBody>
      </p:sp>
      <p:pic>
        <p:nvPicPr>
          <p:cNvPr id="7" name="Picture 6"/>
          <p:cNvPicPr>
            <a:picLocks noChangeAspect="1"/>
          </p:cNvPicPr>
          <p:nvPr/>
        </p:nvPicPr>
        <p:blipFill>
          <a:blip r:embed="rId3"/>
          <a:stretch>
            <a:fillRect/>
          </a:stretch>
        </p:blipFill>
        <p:spPr>
          <a:xfrm>
            <a:off x="3815433" y="2233851"/>
            <a:ext cx="4810125" cy="4495800"/>
          </a:xfrm>
          <a:prstGeom prst="rect">
            <a:avLst/>
          </a:prstGeom>
        </p:spPr>
      </p:pic>
    </p:spTree>
    <p:extLst>
      <p:ext uri="{BB962C8B-B14F-4D97-AF65-F5344CB8AC3E}">
        <p14:creationId xmlns:p14="http://schemas.microsoft.com/office/powerpoint/2010/main" val="186493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418"/>
            <a:ext cx="7886700" cy="580571"/>
          </a:xfrm>
        </p:spPr>
        <p:txBody>
          <a:bodyPr>
            <a:normAutofit fontScale="90000"/>
          </a:bodyPr>
          <a:lstStyle/>
          <a:p>
            <a:r>
              <a:rPr lang="en-US" dirty="0" smtClean="0">
                <a:solidFill>
                  <a:schemeClr val="accent2"/>
                </a:solidFill>
              </a:rPr>
              <a:t>Connection Type:</a:t>
            </a:r>
            <a:br>
              <a:rPr lang="en-US" dirty="0" smtClean="0">
                <a:solidFill>
                  <a:schemeClr val="accent2"/>
                </a:solidFill>
              </a:rPr>
            </a:br>
            <a:r>
              <a:rPr lang="en-US" dirty="0" smtClean="0">
                <a:solidFill>
                  <a:schemeClr val="accent2"/>
                </a:solidFill>
              </a:rPr>
              <a:t>How to Connect Phone to Arduino</a:t>
            </a:r>
            <a:endParaRPr lang="en-US" dirty="0">
              <a:solidFill>
                <a:schemeClr val="accent2"/>
              </a:solidFill>
            </a:endParaRPr>
          </a:p>
        </p:txBody>
      </p:sp>
      <p:sp>
        <p:nvSpPr>
          <p:cNvPr id="19" name="Rounded Rectangle 18"/>
          <p:cNvSpPr/>
          <p:nvPr/>
        </p:nvSpPr>
        <p:spPr>
          <a:xfrm>
            <a:off x="438180" y="2125800"/>
            <a:ext cx="8190665" cy="457121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srcRect l="50596" b="24575"/>
          <a:stretch/>
        </p:blipFill>
        <p:spPr>
          <a:xfrm>
            <a:off x="639016" y="2503296"/>
            <a:ext cx="955927" cy="1121865"/>
          </a:xfrm>
          <a:prstGeom prst="rect">
            <a:avLst/>
          </a:prstGeom>
        </p:spPr>
      </p:pic>
      <p:sp>
        <p:nvSpPr>
          <p:cNvPr id="5" name="TextBox 4"/>
          <p:cNvSpPr txBox="1"/>
          <p:nvPr/>
        </p:nvSpPr>
        <p:spPr>
          <a:xfrm>
            <a:off x="1594943" y="2296410"/>
            <a:ext cx="5635902" cy="3416320"/>
          </a:xfrm>
          <a:prstGeom prst="rect">
            <a:avLst/>
          </a:prstGeom>
          <a:noFill/>
        </p:spPr>
        <p:txBody>
          <a:bodyPr wrap="none" rtlCol="0">
            <a:spAutoFit/>
          </a:bodyPr>
          <a:lstStyle/>
          <a:p>
            <a:r>
              <a:rPr lang="en-US" dirty="0" smtClean="0"/>
              <a:t>There are two ways to connect your phone.</a:t>
            </a:r>
            <a:br>
              <a:rPr lang="en-US" dirty="0" smtClean="0"/>
            </a:br>
            <a:r>
              <a:rPr lang="en-US" u="sng" dirty="0" smtClean="0"/>
              <a:t>Connection Type 1: OTG and Connection Type 2: ADB</a:t>
            </a:r>
          </a:p>
          <a:p>
            <a:endParaRPr lang="en-US" dirty="0"/>
          </a:p>
          <a:p>
            <a:r>
              <a:rPr lang="en-US" dirty="0" smtClean="0"/>
              <a:t>Connection Type 1:</a:t>
            </a:r>
          </a:p>
          <a:p>
            <a:r>
              <a:rPr lang="en-US" dirty="0" smtClean="0"/>
              <a:t>OTG</a:t>
            </a:r>
          </a:p>
          <a:p>
            <a:r>
              <a:rPr lang="en-US" dirty="0" smtClean="0"/>
              <a:t>This method allows USB devices </a:t>
            </a:r>
            <a:br>
              <a:rPr lang="en-US" dirty="0" smtClean="0"/>
            </a:br>
            <a:r>
              <a:rPr lang="en-US" dirty="0" smtClean="0"/>
              <a:t>(such as a phone) to act as a host. </a:t>
            </a:r>
            <a:br>
              <a:rPr lang="en-US" dirty="0" smtClean="0"/>
            </a:br>
            <a:r>
              <a:rPr lang="en-US" dirty="0" smtClean="0"/>
              <a:t>In this method you use a USB to OTG </a:t>
            </a:r>
            <a:br>
              <a:rPr lang="en-US" dirty="0" smtClean="0"/>
            </a:br>
            <a:r>
              <a:rPr lang="en-US" dirty="0" smtClean="0"/>
              <a:t>adapter. This method works on both</a:t>
            </a:r>
          </a:p>
          <a:p>
            <a:r>
              <a:rPr lang="en-US" dirty="0" smtClean="0"/>
              <a:t>Arduino Uno or Mega ADK. The type B</a:t>
            </a:r>
            <a:br>
              <a:rPr lang="en-US" dirty="0" smtClean="0"/>
            </a:br>
            <a:r>
              <a:rPr lang="en-US" dirty="0" smtClean="0"/>
              <a:t>USB input is used.</a:t>
            </a:r>
          </a:p>
          <a:p>
            <a:endParaRPr lang="en-US"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270" y="5308163"/>
            <a:ext cx="1634483" cy="12492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857" y="3315090"/>
            <a:ext cx="2399320" cy="3242324"/>
          </a:xfrm>
          <a:prstGeom prst="rect">
            <a:avLst/>
          </a:prstGeom>
        </p:spPr>
      </p:pic>
    </p:spTree>
    <p:extLst>
      <p:ext uri="{BB962C8B-B14F-4D97-AF65-F5344CB8AC3E}">
        <p14:creationId xmlns:p14="http://schemas.microsoft.com/office/powerpoint/2010/main" val="334585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59585"/>
            <a:ext cx="3499449" cy="3416320"/>
          </a:xfrm>
          <a:prstGeom prst="rect">
            <a:avLst/>
          </a:prstGeom>
          <a:noFill/>
        </p:spPr>
        <p:txBody>
          <a:bodyPr wrap="square" rtlCol="0">
            <a:spAutoFit/>
          </a:bodyPr>
          <a:lstStyle/>
          <a:p>
            <a:r>
              <a:rPr lang="en-US" dirty="0" err="1" smtClean="0"/>
              <a:t>commandHandler</a:t>
            </a:r>
            <a:r>
              <a:rPr lang="en-US" dirty="0" smtClean="0"/>
              <a:t>() :</a:t>
            </a:r>
          </a:p>
          <a:p>
            <a:endParaRPr lang="en-US" dirty="0"/>
          </a:p>
          <a:p>
            <a:r>
              <a:rPr lang="en-US" dirty="0" smtClean="0"/>
              <a:t>When using OTG connection. The Communicator app will show the data coming in. All the ones shown to the right are Move instructions with its associated 4 bytes. Only a few have been highlighted for illustrative purposes. You can decide what the associated bytes mean for your application</a:t>
            </a:r>
            <a:endParaRPr lang="en-US" dirty="0"/>
          </a:p>
        </p:txBody>
      </p:sp>
      <p:pic>
        <p:nvPicPr>
          <p:cNvPr id="3" name="Picture 2"/>
          <p:cNvPicPr>
            <a:picLocks noChangeAspect="1"/>
          </p:cNvPicPr>
          <p:nvPr/>
        </p:nvPicPr>
        <p:blipFill>
          <a:blip r:embed="rId3"/>
          <a:stretch>
            <a:fillRect/>
          </a:stretch>
        </p:blipFill>
        <p:spPr>
          <a:xfrm>
            <a:off x="3975385" y="2156466"/>
            <a:ext cx="4699324" cy="2558521"/>
          </a:xfrm>
          <a:prstGeom prst="rect">
            <a:avLst/>
          </a:prstGeom>
        </p:spPr>
      </p:pic>
      <p:sp>
        <p:nvSpPr>
          <p:cNvPr id="4" name="TextBox 3"/>
          <p:cNvSpPr txBox="1"/>
          <p:nvPr/>
        </p:nvSpPr>
        <p:spPr>
          <a:xfrm>
            <a:off x="3817630" y="4775729"/>
            <a:ext cx="5449184" cy="1938992"/>
          </a:xfrm>
          <a:prstGeom prst="rect">
            <a:avLst/>
          </a:prstGeom>
          <a:noFill/>
        </p:spPr>
        <p:txBody>
          <a:bodyPr wrap="none" rtlCol="0">
            <a:spAutoFit/>
          </a:bodyPr>
          <a:lstStyle/>
          <a:p>
            <a:r>
              <a:rPr lang="en-US" sz="1500" dirty="0" smtClean="0"/>
              <a:t>Recall:</a:t>
            </a:r>
            <a:br>
              <a:rPr lang="en-US" sz="1500" dirty="0" smtClean="0"/>
            </a:br>
            <a:r>
              <a:rPr lang="en-US" sz="1500" dirty="0"/>
              <a:t>[byte array index] </a:t>
            </a:r>
            <a:r>
              <a:rPr lang="en-US" sz="1500" dirty="0" err="1"/>
              <a:t>descripton</a:t>
            </a:r>
            <a:endParaRPr lang="en-US" sz="1500" dirty="0"/>
          </a:p>
          <a:p>
            <a:r>
              <a:rPr lang="en-US" sz="1500" dirty="0"/>
              <a:t>[0] = 0x01 (MOVE)</a:t>
            </a:r>
          </a:p>
          <a:p>
            <a:r>
              <a:rPr lang="en-US" sz="1500" dirty="0"/>
              <a:t>[1] = left run </a:t>
            </a:r>
            <a:r>
              <a:rPr lang="en-US" sz="1400" dirty="0"/>
              <a:t>(</a:t>
            </a:r>
            <a:r>
              <a:rPr lang="en-US" sz="1400" dirty="0" smtClean="0"/>
              <a:t>FORWARD(1), BACKWARD(2), BRAKE(4), </a:t>
            </a:r>
            <a:r>
              <a:rPr lang="en-US" sz="1400" dirty="0"/>
              <a:t>RELEASE)</a:t>
            </a:r>
          </a:p>
          <a:p>
            <a:r>
              <a:rPr lang="en-US" sz="1500" dirty="0"/>
              <a:t>[2] = left speed 0 to 255</a:t>
            </a:r>
          </a:p>
          <a:p>
            <a:r>
              <a:rPr lang="en-US" sz="1500" dirty="0"/>
              <a:t>[3] = right run </a:t>
            </a:r>
            <a:r>
              <a:rPr lang="en-US" sz="1400" dirty="0"/>
              <a:t>(FORWARD(1), BACKWARD(2), BRAKE(4), RELEASE)</a:t>
            </a:r>
          </a:p>
          <a:p>
            <a:r>
              <a:rPr lang="en-US" sz="1500" dirty="0" smtClean="0"/>
              <a:t>[</a:t>
            </a:r>
            <a:r>
              <a:rPr lang="en-US" sz="1500" dirty="0"/>
              <a:t>4] = right speed 0 to 255</a:t>
            </a:r>
          </a:p>
          <a:p>
            <a:endParaRPr lang="en-US" sz="1500" dirty="0"/>
          </a:p>
        </p:txBody>
      </p:sp>
    </p:spTree>
    <p:extLst>
      <p:ext uri="{BB962C8B-B14F-4D97-AF65-F5344CB8AC3E}">
        <p14:creationId xmlns:p14="http://schemas.microsoft.com/office/powerpoint/2010/main" val="3671009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59585"/>
            <a:ext cx="3499449" cy="2862322"/>
          </a:xfrm>
          <a:prstGeom prst="rect">
            <a:avLst/>
          </a:prstGeom>
          <a:noFill/>
        </p:spPr>
        <p:txBody>
          <a:bodyPr wrap="square" rtlCol="0">
            <a:spAutoFit/>
          </a:bodyPr>
          <a:lstStyle/>
          <a:p>
            <a:r>
              <a:rPr lang="en-US" dirty="0" err="1" smtClean="0"/>
              <a:t>commandHandler</a:t>
            </a:r>
            <a:r>
              <a:rPr lang="en-US" dirty="0" smtClean="0"/>
              <a:t>() :</a:t>
            </a:r>
          </a:p>
          <a:p>
            <a:endParaRPr lang="en-US" dirty="0"/>
          </a:p>
          <a:p>
            <a:r>
              <a:rPr lang="en-US" dirty="0" smtClean="0"/>
              <a:t>When using ADB connection you can view incoming data from the Arduino Serial Monitor. All the ones shown to the right are Move instructions with its associated 4 bytes. This is the same idea as in the previous slide.</a:t>
            </a:r>
            <a:endParaRPr lang="en-US" dirty="0"/>
          </a:p>
        </p:txBody>
      </p:sp>
      <p:pic>
        <p:nvPicPr>
          <p:cNvPr id="8" name="Picture 7"/>
          <p:cNvPicPr>
            <a:picLocks noChangeAspect="1"/>
          </p:cNvPicPr>
          <p:nvPr/>
        </p:nvPicPr>
        <p:blipFill>
          <a:blip r:embed="rId3"/>
          <a:stretch>
            <a:fillRect/>
          </a:stretch>
        </p:blipFill>
        <p:spPr>
          <a:xfrm>
            <a:off x="3989432" y="2584334"/>
            <a:ext cx="4697898" cy="3533130"/>
          </a:xfrm>
          <a:prstGeom prst="rect">
            <a:avLst/>
          </a:prstGeom>
        </p:spPr>
      </p:pic>
    </p:spTree>
    <p:extLst>
      <p:ext uri="{BB962C8B-B14F-4D97-AF65-F5344CB8AC3E}">
        <p14:creationId xmlns:p14="http://schemas.microsoft.com/office/powerpoint/2010/main" val="3205284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59585"/>
            <a:ext cx="3499449" cy="2862322"/>
          </a:xfrm>
          <a:prstGeom prst="rect">
            <a:avLst/>
          </a:prstGeom>
          <a:noFill/>
        </p:spPr>
        <p:txBody>
          <a:bodyPr wrap="square" rtlCol="0">
            <a:spAutoFit/>
          </a:bodyPr>
          <a:lstStyle/>
          <a:p>
            <a:r>
              <a:rPr lang="en-US" dirty="0" err="1" smtClean="0"/>
              <a:t>commandHandler</a:t>
            </a:r>
            <a:r>
              <a:rPr lang="en-US" dirty="0" smtClean="0"/>
              <a:t>() :</a:t>
            </a:r>
          </a:p>
          <a:p>
            <a:endParaRPr lang="en-US" dirty="0" smtClean="0"/>
          </a:p>
          <a:p>
            <a:endParaRPr lang="en-US" dirty="0"/>
          </a:p>
          <a:p>
            <a:r>
              <a:rPr lang="en-US" dirty="0" smtClean="0"/>
              <a:t>On the </a:t>
            </a:r>
            <a:r>
              <a:rPr lang="en-US" dirty="0" err="1"/>
              <a:t>A</a:t>
            </a:r>
            <a:r>
              <a:rPr lang="en-US" dirty="0" err="1" smtClean="0"/>
              <a:t>rxterra</a:t>
            </a:r>
            <a:r>
              <a:rPr lang="en-US" dirty="0" smtClean="0"/>
              <a:t> app with the debug switch to enable you should also be able to see what kind of data you are receiving on the window space with either connection type(OTG or ADB).</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r="68931" b="25540"/>
          <a:stretch/>
        </p:blipFill>
        <p:spPr>
          <a:xfrm>
            <a:off x="4515459" y="2117939"/>
            <a:ext cx="3379292" cy="4555657"/>
          </a:xfrm>
          <a:prstGeom prst="rect">
            <a:avLst/>
          </a:prstGeom>
        </p:spPr>
      </p:pic>
    </p:spTree>
    <p:extLst>
      <p:ext uri="{BB962C8B-B14F-4D97-AF65-F5344CB8AC3E}">
        <p14:creationId xmlns:p14="http://schemas.microsoft.com/office/powerpoint/2010/main" val="2951451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59585"/>
            <a:ext cx="3499449" cy="2585323"/>
          </a:xfrm>
          <a:prstGeom prst="rect">
            <a:avLst/>
          </a:prstGeom>
          <a:noFill/>
        </p:spPr>
        <p:txBody>
          <a:bodyPr wrap="square" rtlCol="0">
            <a:spAutoFit/>
          </a:bodyPr>
          <a:lstStyle/>
          <a:p>
            <a:r>
              <a:rPr lang="en-US" dirty="0" err="1" smtClean="0"/>
              <a:t>commandHandler</a:t>
            </a:r>
            <a:r>
              <a:rPr lang="en-US" dirty="0" smtClean="0"/>
              <a:t>() :</a:t>
            </a:r>
          </a:p>
          <a:p>
            <a:endParaRPr lang="en-US" dirty="0"/>
          </a:p>
          <a:p>
            <a:r>
              <a:rPr lang="en-US" dirty="0" smtClean="0"/>
              <a:t>In order to help you better understand how you can translate the associated bytes using the convention at the bottom right, the byte arrays highlighted are illustrated in a structured manner.</a:t>
            </a:r>
            <a:endParaRPr lang="en-US" dirty="0"/>
          </a:p>
        </p:txBody>
      </p:sp>
      <p:sp>
        <p:nvSpPr>
          <p:cNvPr id="4" name="TextBox 3"/>
          <p:cNvSpPr txBox="1"/>
          <p:nvPr/>
        </p:nvSpPr>
        <p:spPr>
          <a:xfrm>
            <a:off x="3817630" y="4775729"/>
            <a:ext cx="5449184" cy="1938992"/>
          </a:xfrm>
          <a:prstGeom prst="rect">
            <a:avLst/>
          </a:prstGeom>
          <a:noFill/>
        </p:spPr>
        <p:txBody>
          <a:bodyPr wrap="none" rtlCol="0">
            <a:spAutoFit/>
          </a:bodyPr>
          <a:lstStyle/>
          <a:p>
            <a:r>
              <a:rPr lang="en-US" sz="1500" dirty="0" smtClean="0"/>
              <a:t>Recall:</a:t>
            </a:r>
            <a:br>
              <a:rPr lang="en-US" sz="1500" dirty="0" smtClean="0"/>
            </a:br>
            <a:r>
              <a:rPr lang="en-US" sz="1500" dirty="0"/>
              <a:t>[byte array index] </a:t>
            </a:r>
            <a:r>
              <a:rPr lang="en-US" sz="1500" dirty="0" err="1"/>
              <a:t>descripton</a:t>
            </a:r>
            <a:endParaRPr lang="en-US" sz="1500" dirty="0"/>
          </a:p>
          <a:p>
            <a:r>
              <a:rPr lang="en-US" sz="1500" dirty="0"/>
              <a:t>[0] = 0x01 (MOVE)</a:t>
            </a:r>
          </a:p>
          <a:p>
            <a:r>
              <a:rPr lang="en-US" sz="1500" dirty="0"/>
              <a:t>[1] = left run </a:t>
            </a:r>
            <a:r>
              <a:rPr lang="en-US" sz="1400" dirty="0"/>
              <a:t>(</a:t>
            </a:r>
            <a:r>
              <a:rPr lang="en-US" sz="1400" dirty="0" smtClean="0"/>
              <a:t>FORWARD(1), BACKWARD(2), BRAKE(4), </a:t>
            </a:r>
            <a:r>
              <a:rPr lang="en-US" sz="1400" dirty="0"/>
              <a:t>RELEASE)</a:t>
            </a:r>
          </a:p>
          <a:p>
            <a:r>
              <a:rPr lang="en-US" sz="1500" dirty="0"/>
              <a:t>[2] = left speed 0 to 255</a:t>
            </a:r>
          </a:p>
          <a:p>
            <a:r>
              <a:rPr lang="en-US" sz="1500" dirty="0"/>
              <a:t>[3] = right run </a:t>
            </a:r>
            <a:r>
              <a:rPr lang="en-US" sz="1400" dirty="0"/>
              <a:t>(FORWARD(1), BACKWARD(2), BRAKE(4), RELEASE)</a:t>
            </a:r>
          </a:p>
          <a:p>
            <a:r>
              <a:rPr lang="en-US" sz="1500" dirty="0" smtClean="0"/>
              <a:t>[</a:t>
            </a:r>
            <a:r>
              <a:rPr lang="en-US" sz="1500" dirty="0"/>
              <a:t>4] = right speed 0 to 255</a:t>
            </a:r>
          </a:p>
          <a:p>
            <a:endParaRPr lang="en-US" sz="1500" dirty="0"/>
          </a:p>
        </p:txBody>
      </p:sp>
      <p:pic>
        <p:nvPicPr>
          <p:cNvPr id="7" name="Picture 6"/>
          <p:cNvPicPr>
            <a:picLocks noChangeAspect="1"/>
          </p:cNvPicPr>
          <p:nvPr/>
        </p:nvPicPr>
        <p:blipFill>
          <a:blip r:embed="rId3"/>
          <a:stretch>
            <a:fillRect/>
          </a:stretch>
        </p:blipFill>
        <p:spPr>
          <a:xfrm>
            <a:off x="4136389" y="2831932"/>
            <a:ext cx="1813575" cy="299883"/>
          </a:xfrm>
          <a:prstGeom prst="rect">
            <a:avLst/>
          </a:prstGeom>
        </p:spPr>
      </p:pic>
      <p:pic>
        <p:nvPicPr>
          <p:cNvPr id="8" name="Picture 7"/>
          <p:cNvPicPr>
            <a:picLocks noChangeAspect="1"/>
          </p:cNvPicPr>
          <p:nvPr/>
        </p:nvPicPr>
        <p:blipFill>
          <a:blip r:embed="rId4"/>
          <a:stretch>
            <a:fillRect/>
          </a:stretch>
        </p:blipFill>
        <p:spPr>
          <a:xfrm>
            <a:off x="4136388" y="3243388"/>
            <a:ext cx="1813575" cy="319190"/>
          </a:xfrm>
          <a:prstGeom prst="rect">
            <a:avLst/>
          </a:prstGeom>
        </p:spPr>
      </p:pic>
      <p:pic>
        <p:nvPicPr>
          <p:cNvPr id="9" name="Picture 8"/>
          <p:cNvPicPr>
            <a:picLocks noChangeAspect="1"/>
          </p:cNvPicPr>
          <p:nvPr/>
        </p:nvPicPr>
        <p:blipFill>
          <a:blip r:embed="rId5"/>
          <a:stretch>
            <a:fillRect/>
          </a:stretch>
        </p:blipFill>
        <p:spPr>
          <a:xfrm>
            <a:off x="4136387" y="3715720"/>
            <a:ext cx="1813575" cy="309292"/>
          </a:xfrm>
          <a:prstGeom prst="rect">
            <a:avLst/>
          </a:prstGeom>
        </p:spPr>
      </p:pic>
      <p:pic>
        <p:nvPicPr>
          <p:cNvPr id="10" name="Picture 9"/>
          <p:cNvPicPr>
            <a:picLocks noChangeAspect="1"/>
          </p:cNvPicPr>
          <p:nvPr/>
        </p:nvPicPr>
        <p:blipFill>
          <a:blip r:embed="rId6"/>
          <a:stretch>
            <a:fillRect/>
          </a:stretch>
        </p:blipFill>
        <p:spPr>
          <a:xfrm>
            <a:off x="4136386" y="4237286"/>
            <a:ext cx="1813575" cy="302263"/>
          </a:xfrm>
          <a:prstGeom prst="rect">
            <a:avLst/>
          </a:prstGeom>
        </p:spPr>
      </p:pic>
      <p:sp>
        <p:nvSpPr>
          <p:cNvPr id="12" name="TextBox 11"/>
          <p:cNvSpPr txBox="1"/>
          <p:nvPr/>
        </p:nvSpPr>
        <p:spPr>
          <a:xfrm>
            <a:off x="6018860" y="2762483"/>
            <a:ext cx="2313454" cy="369332"/>
          </a:xfrm>
          <a:prstGeom prst="rect">
            <a:avLst/>
          </a:prstGeom>
          <a:noFill/>
        </p:spPr>
        <p:txBody>
          <a:bodyPr wrap="none" rtlCol="0">
            <a:spAutoFit/>
          </a:bodyPr>
          <a:lstStyle/>
          <a:p>
            <a:r>
              <a:rPr lang="en-US" dirty="0" smtClean="0"/>
              <a:t>Move forward Slowly</a:t>
            </a:r>
            <a:endParaRPr lang="en-US" dirty="0"/>
          </a:p>
        </p:txBody>
      </p:sp>
      <p:sp>
        <p:nvSpPr>
          <p:cNvPr id="13" name="TextBox 12"/>
          <p:cNvSpPr txBox="1"/>
          <p:nvPr/>
        </p:nvSpPr>
        <p:spPr>
          <a:xfrm>
            <a:off x="6018860" y="3195640"/>
            <a:ext cx="2266967" cy="369332"/>
          </a:xfrm>
          <a:prstGeom prst="rect">
            <a:avLst/>
          </a:prstGeom>
          <a:noFill/>
        </p:spPr>
        <p:txBody>
          <a:bodyPr wrap="none" rtlCol="0">
            <a:spAutoFit/>
          </a:bodyPr>
          <a:lstStyle/>
          <a:p>
            <a:r>
              <a:rPr lang="en-US" dirty="0" smtClean="0"/>
              <a:t>Move forward faster</a:t>
            </a:r>
            <a:endParaRPr lang="en-US" dirty="0"/>
          </a:p>
        </p:txBody>
      </p:sp>
      <p:sp>
        <p:nvSpPr>
          <p:cNvPr id="14" name="TextBox 13"/>
          <p:cNvSpPr txBox="1"/>
          <p:nvPr/>
        </p:nvSpPr>
        <p:spPr>
          <a:xfrm>
            <a:off x="6019438" y="3675077"/>
            <a:ext cx="638316" cy="369332"/>
          </a:xfrm>
          <a:prstGeom prst="rect">
            <a:avLst/>
          </a:prstGeom>
          <a:noFill/>
        </p:spPr>
        <p:txBody>
          <a:bodyPr wrap="none" rtlCol="0">
            <a:spAutoFit/>
          </a:bodyPr>
          <a:lstStyle/>
          <a:p>
            <a:r>
              <a:rPr lang="en-US" dirty="0" smtClean="0"/>
              <a:t>Stop</a:t>
            </a:r>
            <a:endParaRPr lang="en-US" dirty="0"/>
          </a:p>
        </p:txBody>
      </p:sp>
      <p:sp>
        <p:nvSpPr>
          <p:cNvPr id="15" name="TextBox 14"/>
          <p:cNvSpPr txBox="1"/>
          <p:nvPr/>
        </p:nvSpPr>
        <p:spPr>
          <a:xfrm>
            <a:off x="5949961" y="4178154"/>
            <a:ext cx="2022926" cy="369332"/>
          </a:xfrm>
          <a:prstGeom prst="rect">
            <a:avLst/>
          </a:prstGeom>
          <a:noFill/>
        </p:spPr>
        <p:txBody>
          <a:bodyPr wrap="none" rtlCol="0">
            <a:spAutoFit/>
          </a:bodyPr>
          <a:lstStyle/>
          <a:p>
            <a:r>
              <a:rPr lang="en-US" dirty="0" smtClean="0"/>
              <a:t> Turn Right Slowly</a:t>
            </a:r>
            <a:endParaRPr lang="en-US" dirty="0"/>
          </a:p>
        </p:txBody>
      </p:sp>
      <p:sp>
        <p:nvSpPr>
          <p:cNvPr id="16" name="TextBox 15"/>
          <p:cNvSpPr txBox="1"/>
          <p:nvPr/>
        </p:nvSpPr>
        <p:spPr>
          <a:xfrm>
            <a:off x="4056965" y="2164204"/>
            <a:ext cx="1988045" cy="646331"/>
          </a:xfrm>
          <a:prstGeom prst="rect">
            <a:avLst/>
          </a:prstGeom>
          <a:noFill/>
        </p:spPr>
        <p:txBody>
          <a:bodyPr wrap="none" rtlCol="0">
            <a:spAutoFit/>
          </a:bodyPr>
          <a:lstStyle/>
          <a:p>
            <a:r>
              <a:rPr lang="en-US" dirty="0" smtClean="0"/>
              <a:t>Byte array index</a:t>
            </a:r>
          </a:p>
          <a:p>
            <a:r>
              <a:rPr lang="en-US" dirty="0" smtClean="0"/>
              <a:t>[0] [1]  [2] [3] [4]</a:t>
            </a:r>
            <a:endParaRPr lang="en-US" dirty="0"/>
          </a:p>
        </p:txBody>
      </p:sp>
    </p:spTree>
    <p:extLst>
      <p:ext uri="{BB962C8B-B14F-4D97-AF65-F5344CB8AC3E}">
        <p14:creationId xmlns:p14="http://schemas.microsoft.com/office/powerpoint/2010/main" val="3240461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2174" y="3131132"/>
            <a:ext cx="3499449" cy="3416320"/>
          </a:xfrm>
          <a:prstGeom prst="rect">
            <a:avLst/>
          </a:prstGeom>
          <a:noFill/>
        </p:spPr>
        <p:txBody>
          <a:bodyPr wrap="square" rtlCol="0">
            <a:spAutoFit/>
          </a:bodyPr>
          <a:lstStyle/>
          <a:p>
            <a:r>
              <a:rPr lang="en-US" dirty="0" err="1" smtClean="0"/>
              <a:t>commandHandler</a:t>
            </a:r>
            <a:r>
              <a:rPr lang="en-US" dirty="0" smtClean="0"/>
              <a:t>() :</a:t>
            </a:r>
          </a:p>
          <a:p>
            <a:endParaRPr lang="en-US" dirty="0"/>
          </a:p>
          <a:p>
            <a:r>
              <a:rPr lang="en-US" dirty="0" smtClean="0"/>
              <a:t>Back in our example the MOVE section called a move() function. This function handles what kind of move to do        (left, right, forward, backward) based on the data while leaving that section uncluttered. Again, the associated bytes can be used to help you decide direction.</a:t>
            </a:r>
            <a:endParaRPr lang="en-US" dirty="0"/>
          </a:p>
        </p:txBody>
      </p:sp>
      <p:pic>
        <p:nvPicPr>
          <p:cNvPr id="7" name="Picture 6"/>
          <p:cNvPicPr>
            <a:picLocks noChangeAspect="1"/>
          </p:cNvPicPr>
          <p:nvPr/>
        </p:nvPicPr>
        <p:blipFill>
          <a:blip r:embed="rId3"/>
          <a:stretch>
            <a:fillRect/>
          </a:stretch>
        </p:blipFill>
        <p:spPr>
          <a:xfrm>
            <a:off x="3815433" y="2233851"/>
            <a:ext cx="4810125" cy="4495800"/>
          </a:xfrm>
          <a:prstGeom prst="rect">
            <a:avLst/>
          </a:prstGeom>
        </p:spPr>
      </p:pic>
    </p:spTree>
    <p:extLst>
      <p:ext uri="{BB962C8B-B14F-4D97-AF65-F5344CB8AC3E}">
        <p14:creationId xmlns:p14="http://schemas.microsoft.com/office/powerpoint/2010/main" val="1023781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448" y="3009102"/>
            <a:ext cx="3499449" cy="3693319"/>
          </a:xfrm>
          <a:prstGeom prst="rect">
            <a:avLst/>
          </a:prstGeom>
          <a:noFill/>
        </p:spPr>
        <p:txBody>
          <a:bodyPr wrap="square" rtlCol="0">
            <a:spAutoFit/>
          </a:bodyPr>
          <a:lstStyle/>
          <a:p>
            <a:r>
              <a:rPr lang="en-US" dirty="0" err="1" smtClean="0"/>
              <a:t>commandHandler</a:t>
            </a:r>
            <a:r>
              <a:rPr lang="en-US" dirty="0" smtClean="0"/>
              <a:t>() :</a:t>
            </a:r>
          </a:p>
          <a:p>
            <a:endParaRPr lang="en-US" dirty="0"/>
          </a:p>
          <a:p>
            <a:r>
              <a:rPr lang="en-US" dirty="0" smtClean="0"/>
              <a:t>You’ll notice that in the </a:t>
            </a:r>
            <a:r>
              <a:rPr lang="en-US" dirty="0" err="1" smtClean="0"/>
              <a:t>commandHandler</a:t>
            </a:r>
            <a:r>
              <a:rPr lang="en-US" dirty="0" smtClean="0"/>
              <a:t> function, all the Phone to Arduino Commands are checked. On the right is the check for the CAMERA_MOVE command ID. If 0x02 is the command received it calls a </a:t>
            </a:r>
            <a:r>
              <a:rPr lang="en-US" dirty="0" err="1" smtClean="0"/>
              <a:t>move_camera</a:t>
            </a:r>
            <a:r>
              <a:rPr lang="en-US" dirty="0" smtClean="0"/>
              <a:t> function.</a:t>
            </a:r>
          </a:p>
          <a:p>
            <a:endParaRPr lang="en-US" dirty="0"/>
          </a:p>
          <a:p>
            <a:r>
              <a:rPr lang="en-US" dirty="0" smtClean="0"/>
              <a:t>     (used for pan and tilt)</a:t>
            </a:r>
            <a:endParaRPr lang="en-US" dirty="0"/>
          </a:p>
        </p:txBody>
      </p:sp>
      <p:pic>
        <p:nvPicPr>
          <p:cNvPr id="3" name="Picture 2"/>
          <p:cNvPicPr>
            <a:picLocks noChangeAspect="1"/>
          </p:cNvPicPr>
          <p:nvPr/>
        </p:nvPicPr>
        <p:blipFill>
          <a:blip r:embed="rId3"/>
          <a:stretch>
            <a:fillRect/>
          </a:stretch>
        </p:blipFill>
        <p:spPr>
          <a:xfrm>
            <a:off x="4075359" y="2112098"/>
            <a:ext cx="3916788" cy="2839671"/>
          </a:xfrm>
          <a:prstGeom prst="rect">
            <a:avLst/>
          </a:prstGeom>
        </p:spPr>
      </p:pic>
      <p:sp>
        <p:nvSpPr>
          <p:cNvPr id="4" name="Rectangle 3"/>
          <p:cNvSpPr/>
          <p:nvPr/>
        </p:nvSpPr>
        <p:spPr>
          <a:xfrm>
            <a:off x="4075359" y="5023640"/>
            <a:ext cx="5068641" cy="1600438"/>
          </a:xfrm>
          <a:prstGeom prst="rect">
            <a:avLst/>
          </a:prstGeom>
        </p:spPr>
        <p:txBody>
          <a:bodyPr wrap="square">
            <a:spAutoFit/>
          </a:bodyPr>
          <a:lstStyle/>
          <a:p>
            <a:r>
              <a:rPr lang="en-US" sz="1400" dirty="0" smtClean="0"/>
              <a:t>Recall:</a:t>
            </a:r>
          </a:p>
          <a:p>
            <a:r>
              <a:rPr lang="en-US" sz="1400" dirty="0" smtClean="0"/>
              <a:t>[</a:t>
            </a:r>
            <a:r>
              <a:rPr lang="en-US" sz="1400" dirty="0"/>
              <a:t>byte array index] </a:t>
            </a:r>
            <a:r>
              <a:rPr lang="en-US" sz="1400" dirty="0" err="1"/>
              <a:t>descripton</a:t>
            </a:r>
            <a:endParaRPr lang="en-US" sz="1400" dirty="0"/>
          </a:p>
          <a:p>
            <a:r>
              <a:rPr lang="en-US" sz="1400" dirty="0"/>
              <a:t>[0] = 0x02 (CAMERA_MOVE)</a:t>
            </a:r>
          </a:p>
          <a:p>
            <a:r>
              <a:rPr lang="en-US" sz="1400" dirty="0"/>
              <a:t>[1] = pan degrees  (Most Significant Byte) 0 for most servos</a:t>
            </a:r>
          </a:p>
          <a:p>
            <a:r>
              <a:rPr lang="en-US" sz="1400" b="1" dirty="0"/>
              <a:t>[2] = pan degrees (0 to 180 for most servos)</a:t>
            </a:r>
          </a:p>
          <a:p>
            <a:r>
              <a:rPr lang="en-US" sz="1400" dirty="0"/>
              <a:t>[3] = tilt degrees  (Most Significant Byte) 0 for most servos</a:t>
            </a:r>
          </a:p>
          <a:p>
            <a:r>
              <a:rPr lang="en-US" sz="1400" b="1" dirty="0"/>
              <a:t>[4] = tilt </a:t>
            </a:r>
            <a:r>
              <a:rPr lang="en-US" sz="1400" b="1" dirty="0" err="1"/>
              <a:t>degress</a:t>
            </a:r>
            <a:r>
              <a:rPr lang="en-US" sz="1400" b="1" dirty="0"/>
              <a:t> (0 to 180 for most servos)</a:t>
            </a:r>
          </a:p>
        </p:txBody>
      </p:sp>
    </p:spTree>
    <p:extLst>
      <p:ext uri="{BB962C8B-B14F-4D97-AF65-F5344CB8AC3E}">
        <p14:creationId xmlns:p14="http://schemas.microsoft.com/office/powerpoint/2010/main" val="3308183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a:t>
            </a:r>
            <a:br>
              <a:rPr lang="en-US" dirty="0" smtClean="0">
                <a:solidFill>
                  <a:schemeClr val="accent2"/>
                </a:solidFill>
              </a:rPr>
            </a:br>
            <a:r>
              <a:rPr lang="en-US" dirty="0" err="1" smtClean="0">
                <a:solidFill>
                  <a:schemeClr val="accent2"/>
                </a:solidFill>
              </a:rPr>
              <a:t>commandHandler</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448" y="3009102"/>
            <a:ext cx="3499449" cy="3416320"/>
          </a:xfrm>
          <a:prstGeom prst="rect">
            <a:avLst/>
          </a:prstGeom>
          <a:noFill/>
        </p:spPr>
        <p:txBody>
          <a:bodyPr wrap="square" rtlCol="0">
            <a:spAutoFit/>
          </a:bodyPr>
          <a:lstStyle/>
          <a:p>
            <a:r>
              <a:rPr lang="en-US" dirty="0" err="1" smtClean="0"/>
              <a:t>commandHandler</a:t>
            </a:r>
            <a:r>
              <a:rPr lang="en-US" dirty="0" smtClean="0"/>
              <a:t>() :</a:t>
            </a:r>
            <a:br>
              <a:rPr lang="en-US" dirty="0" smtClean="0"/>
            </a:br>
            <a:r>
              <a:rPr lang="en-US" dirty="0" smtClean="0"/>
              <a:t>CUSTOM COMMANDS</a:t>
            </a:r>
          </a:p>
          <a:p>
            <a:endParaRPr lang="en-US" dirty="0"/>
          </a:p>
          <a:p>
            <a:r>
              <a:rPr lang="en-US" dirty="0" smtClean="0"/>
              <a:t>If you have a custom command</a:t>
            </a:r>
          </a:p>
          <a:p>
            <a:r>
              <a:rPr lang="en-US" dirty="0" smtClean="0"/>
              <a:t>you will have to add your own </a:t>
            </a:r>
            <a:r>
              <a:rPr lang="en-US" dirty="0" err="1" smtClean="0"/>
              <a:t>elseif</a:t>
            </a:r>
            <a:r>
              <a:rPr lang="en-US" dirty="0" smtClean="0"/>
              <a:t> check and be aware of</a:t>
            </a:r>
          </a:p>
          <a:p>
            <a:r>
              <a:rPr lang="en-US" dirty="0" smtClean="0"/>
              <a:t>What your associated bytes if any are. Naming convention for the command would be up to you. Be sure to look at the </a:t>
            </a:r>
          </a:p>
          <a:p>
            <a:r>
              <a:rPr lang="en-US" dirty="0" smtClean="0"/>
              <a:t>PowerPoint on custom commands.</a:t>
            </a:r>
          </a:p>
        </p:txBody>
      </p:sp>
      <p:sp>
        <p:nvSpPr>
          <p:cNvPr id="4" name="Rectangle 3"/>
          <p:cNvSpPr/>
          <p:nvPr/>
        </p:nvSpPr>
        <p:spPr>
          <a:xfrm>
            <a:off x="4075359" y="5020882"/>
            <a:ext cx="5068641" cy="954107"/>
          </a:xfrm>
          <a:prstGeom prst="rect">
            <a:avLst/>
          </a:prstGeom>
        </p:spPr>
        <p:txBody>
          <a:bodyPr wrap="square">
            <a:spAutoFit/>
          </a:bodyPr>
          <a:lstStyle/>
          <a:p>
            <a:r>
              <a:rPr lang="en-US" sz="1400" dirty="0" smtClean="0"/>
              <a:t>Recall:</a:t>
            </a:r>
          </a:p>
          <a:p>
            <a:r>
              <a:rPr lang="en-US" sz="1400" dirty="0"/>
              <a:t>[byte array index] </a:t>
            </a:r>
            <a:r>
              <a:rPr lang="en-US" sz="1400" dirty="0" err="1"/>
              <a:t>descripton</a:t>
            </a:r>
            <a:endParaRPr lang="en-US" sz="1400" dirty="0"/>
          </a:p>
          <a:p>
            <a:r>
              <a:rPr lang="en-US" sz="1400" dirty="0"/>
              <a:t>[0] = command ID in range of 0x40 to 0x5F (64 to 95)</a:t>
            </a:r>
          </a:p>
          <a:p>
            <a:r>
              <a:rPr lang="en-US" sz="1400" dirty="0"/>
              <a:t>[1 to ?] = Data as dictated by data type user configured</a:t>
            </a:r>
          </a:p>
        </p:txBody>
      </p:sp>
      <p:pic>
        <p:nvPicPr>
          <p:cNvPr id="7" name="Picture 6"/>
          <p:cNvPicPr>
            <a:picLocks noChangeAspect="1"/>
          </p:cNvPicPr>
          <p:nvPr/>
        </p:nvPicPr>
        <p:blipFill>
          <a:blip r:embed="rId3"/>
          <a:stretch>
            <a:fillRect/>
          </a:stretch>
        </p:blipFill>
        <p:spPr>
          <a:xfrm>
            <a:off x="4075359" y="2734088"/>
            <a:ext cx="4097766" cy="1876547"/>
          </a:xfrm>
          <a:prstGeom prst="rect">
            <a:avLst/>
          </a:prstGeom>
        </p:spPr>
      </p:pic>
    </p:spTree>
    <p:extLst>
      <p:ext uri="{BB962C8B-B14F-4D97-AF65-F5344CB8AC3E}">
        <p14:creationId xmlns:p14="http://schemas.microsoft.com/office/powerpoint/2010/main" val="4180056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Arduino to Phone</a:t>
            </a:r>
            <a:r>
              <a:rPr lang="en-US" dirty="0"/>
              <a:t/>
            </a:r>
            <a:br>
              <a:rPr lang="en-US" dirty="0"/>
            </a:br>
            <a:endParaRPr lang="en-US" dirty="0"/>
          </a:p>
        </p:txBody>
      </p:sp>
      <p:sp>
        <p:nvSpPr>
          <p:cNvPr id="4" name="Rounded Rectangle 3"/>
          <p:cNvSpPr/>
          <p:nvPr/>
        </p:nvSpPr>
        <p:spPr>
          <a:xfrm>
            <a:off x="145273" y="2176531"/>
            <a:ext cx="3602479" cy="443033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srcRect l="50596" b="24575"/>
          <a:stretch/>
        </p:blipFill>
        <p:spPr>
          <a:xfrm>
            <a:off x="333898" y="2407359"/>
            <a:ext cx="955927" cy="1121865"/>
          </a:xfrm>
          <a:prstGeom prst="rect">
            <a:avLst/>
          </a:prstGeom>
        </p:spPr>
      </p:pic>
      <p:sp>
        <p:nvSpPr>
          <p:cNvPr id="6" name="TextBox 5"/>
          <p:cNvSpPr txBox="1"/>
          <p:nvPr/>
        </p:nvSpPr>
        <p:spPr>
          <a:xfrm>
            <a:off x="482509" y="3630153"/>
            <a:ext cx="2928006" cy="2862322"/>
          </a:xfrm>
          <a:prstGeom prst="rect">
            <a:avLst/>
          </a:prstGeom>
          <a:noFill/>
        </p:spPr>
        <p:txBody>
          <a:bodyPr wrap="square" rtlCol="0">
            <a:spAutoFit/>
          </a:bodyPr>
          <a:lstStyle/>
          <a:p>
            <a:r>
              <a:rPr lang="en-US" dirty="0" smtClean="0"/>
              <a:t>To send telemetry information from the </a:t>
            </a:r>
            <a:r>
              <a:rPr lang="en-US" dirty="0" err="1" smtClean="0"/>
              <a:t>arduino</a:t>
            </a:r>
            <a:r>
              <a:rPr lang="en-US" dirty="0" smtClean="0"/>
              <a:t> to phone the following ID’s are used. </a:t>
            </a:r>
          </a:p>
          <a:p>
            <a:endParaRPr lang="en-US" dirty="0"/>
          </a:p>
          <a:p>
            <a:r>
              <a:rPr lang="en-US" dirty="0" smtClean="0"/>
              <a:t>These are also all defined in the Arduino Sketch.</a:t>
            </a:r>
            <a:endParaRPr lang="en-US" dirty="0"/>
          </a:p>
          <a:p>
            <a:r>
              <a:rPr lang="en-US" dirty="0" smtClean="0"/>
              <a:t>With the exception of custom commands which are determined by you.</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15913081"/>
              </p:ext>
            </p:extLst>
          </p:nvPr>
        </p:nvGraphicFramePr>
        <p:xfrm>
          <a:off x="3931277" y="2258261"/>
          <a:ext cx="5083019" cy="4389120"/>
        </p:xfrm>
        <a:graphic>
          <a:graphicData uri="http://schemas.openxmlformats.org/drawingml/2006/table">
            <a:tbl>
              <a:tblPr firstRow="1" bandRow="1">
                <a:tableStyleId>{5C22544A-7EE6-4342-B048-85BDC9FD1C3A}</a:tableStyleId>
              </a:tblPr>
              <a:tblGrid>
                <a:gridCol w="2947262"/>
                <a:gridCol w="2135757"/>
              </a:tblGrid>
              <a:tr h="363083">
                <a:tc>
                  <a:txBody>
                    <a:bodyPr/>
                    <a:lstStyle/>
                    <a:p>
                      <a:r>
                        <a:rPr lang="en-US" dirty="0" smtClean="0"/>
                        <a:t>Telemetry</a:t>
                      </a:r>
                      <a:endParaRPr lang="en-US" dirty="0"/>
                    </a:p>
                  </a:txBody>
                  <a:tcPr/>
                </a:tc>
                <a:tc>
                  <a:txBody>
                    <a:bodyPr/>
                    <a:lstStyle/>
                    <a:p>
                      <a:r>
                        <a:rPr lang="en-US" dirty="0" smtClean="0"/>
                        <a:t>ID</a:t>
                      </a:r>
                      <a:endParaRPr lang="en-US" dirty="0"/>
                    </a:p>
                  </a:txBody>
                  <a:tcPr/>
                </a:tc>
              </a:tr>
              <a:tr h="363083">
                <a:tc>
                  <a:txBody>
                    <a:bodyPr/>
                    <a:lstStyle/>
                    <a:p>
                      <a:r>
                        <a:rPr lang="en-US" dirty="0" smtClean="0"/>
                        <a:t>Motor</a:t>
                      </a:r>
                      <a:r>
                        <a:rPr lang="en-US" baseline="0" dirty="0" smtClean="0"/>
                        <a:t> 1 Current</a:t>
                      </a:r>
                      <a:endParaRPr lang="en-US" dirty="0"/>
                    </a:p>
                  </a:txBody>
                  <a:tcPr/>
                </a:tc>
                <a:tc>
                  <a:txBody>
                    <a:bodyPr/>
                    <a:lstStyle/>
                    <a:p>
                      <a:r>
                        <a:rPr lang="en-US" dirty="0" smtClean="0"/>
                        <a:t>0x01</a:t>
                      </a:r>
                    </a:p>
                  </a:txBody>
                  <a:tcPr/>
                </a:tc>
              </a:tr>
              <a:tr h="363083">
                <a:tc>
                  <a:txBody>
                    <a:bodyPr/>
                    <a:lstStyle/>
                    <a:p>
                      <a:r>
                        <a:rPr lang="en-US" dirty="0" smtClean="0"/>
                        <a:t>Motor</a:t>
                      </a:r>
                      <a:r>
                        <a:rPr lang="en-US" baseline="0" dirty="0" smtClean="0"/>
                        <a:t> 2 Current</a:t>
                      </a:r>
                      <a:endParaRPr lang="en-US" dirty="0"/>
                    </a:p>
                  </a:txBody>
                  <a:tcPr/>
                </a:tc>
                <a:tc>
                  <a:txBody>
                    <a:bodyPr/>
                    <a:lstStyle/>
                    <a:p>
                      <a:r>
                        <a:rPr lang="en-US" dirty="0" smtClean="0"/>
                        <a:t>0x02</a:t>
                      </a:r>
                      <a:endParaRPr lang="en-US" dirty="0"/>
                    </a:p>
                  </a:txBody>
                  <a:tcPr/>
                </a:tc>
              </a:tr>
              <a:tr h="363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Body</a:t>
                      </a:r>
                      <a:r>
                        <a:rPr lang="en-US" baseline="0" dirty="0" smtClean="0"/>
                        <a:t> Temperature</a:t>
                      </a:r>
                      <a:endParaRPr lang="en-US" dirty="0" smtClean="0"/>
                    </a:p>
                  </a:txBody>
                  <a:tcPr/>
                </a:tc>
                <a:tc>
                  <a:txBody>
                    <a:bodyPr/>
                    <a:lstStyle/>
                    <a:p>
                      <a:r>
                        <a:rPr lang="en-US" dirty="0" smtClean="0"/>
                        <a:t>0x03</a:t>
                      </a:r>
                      <a:endParaRPr lang="en-US" dirty="0"/>
                    </a:p>
                  </a:txBody>
                  <a:tcPr/>
                </a:tc>
              </a:tr>
              <a:tr h="34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Ultrasonic</a:t>
                      </a:r>
                      <a:r>
                        <a:rPr lang="en-US" baseline="0" dirty="0" smtClean="0"/>
                        <a:t> Ranger Left</a:t>
                      </a:r>
                      <a:endParaRPr lang="en-US" dirty="0" smtClean="0"/>
                    </a:p>
                  </a:txBody>
                  <a:tcPr/>
                </a:tc>
                <a:tc>
                  <a:txBody>
                    <a:bodyPr/>
                    <a:lstStyle/>
                    <a:p>
                      <a:r>
                        <a:rPr lang="en-US" dirty="0" smtClean="0"/>
                        <a:t>0x04</a:t>
                      </a:r>
                      <a:endParaRPr lang="en-US" dirty="0"/>
                    </a:p>
                  </a:txBody>
                  <a:tcPr/>
                </a:tc>
              </a:tr>
              <a:tr h="363083">
                <a:tc>
                  <a:txBody>
                    <a:bodyPr/>
                    <a:lstStyle/>
                    <a:p>
                      <a:r>
                        <a:rPr lang="en-US" dirty="0" smtClean="0"/>
                        <a:t>Ultrasonic Ranger Right</a:t>
                      </a:r>
                      <a:endParaRPr lang="en-US" dirty="0"/>
                    </a:p>
                  </a:txBody>
                  <a:tcPr/>
                </a:tc>
                <a:tc>
                  <a:txBody>
                    <a:bodyPr/>
                    <a:lstStyle/>
                    <a:p>
                      <a:r>
                        <a:rPr lang="en-US" dirty="0" smtClean="0"/>
                        <a:t>0x05</a:t>
                      </a:r>
                      <a:endParaRPr lang="en-US" dirty="0"/>
                    </a:p>
                  </a:txBody>
                  <a:tcPr/>
                </a:tc>
              </a:tr>
              <a:tr h="363083">
                <a:tc>
                  <a:txBody>
                    <a:bodyPr/>
                    <a:lstStyle/>
                    <a:p>
                      <a:r>
                        <a:rPr lang="en-US" dirty="0" smtClean="0"/>
                        <a:t>Digital</a:t>
                      </a:r>
                      <a:r>
                        <a:rPr lang="en-US" baseline="0" dirty="0" smtClean="0"/>
                        <a:t> Battery</a:t>
                      </a:r>
                      <a:endParaRPr lang="en-US" dirty="0"/>
                    </a:p>
                  </a:txBody>
                  <a:tcPr/>
                </a:tc>
                <a:tc>
                  <a:txBody>
                    <a:bodyPr/>
                    <a:lstStyle/>
                    <a:p>
                      <a:r>
                        <a:rPr lang="en-US" dirty="0" smtClean="0"/>
                        <a:t>0x06</a:t>
                      </a:r>
                      <a:endParaRPr lang="en-US" dirty="0"/>
                    </a:p>
                  </a:txBody>
                  <a:tcPr/>
                </a:tc>
              </a:tr>
              <a:tr h="363083">
                <a:tc>
                  <a:txBody>
                    <a:bodyPr/>
                    <a:lstStyle/>
                    <a:p>
                      <a:r>
                        <a:rPr lang="en-US" dirty="0" smtClean="0"/>
                        <a:t>Motor</a:t>
                      </a:r>
                      <a:r>
                        <a:rPr lang="en-US" baseline="0" dirty="0" smtClean="0"/>
                        <a:t> Battery</a:t>
                      </a:r>
                      <a:endParaRPr lang="en-US" dirty="0"/>
                    </a:p>
                  </a:txBody>
                  <a:tcPr/>
                </a:tc>
                <a:tc>
                  <a:txBody>
                    <a:bodyPr/>
                    <a:lstStyle/>
                    <a:p>
                      <a:r>
                        <a:rPr lang="en-US" dirty="0" smtClean="0"/>
                        <a:t>0x07</a:t>
                      </a:r>
                      <a:endParaRPr lang="en-US" dirty="0"/>
                    </a:p>
                  </a:txBody>
                  <a:tcPr/>
                </a:tc>
              </a:tr>
              <a:tr h="363083">
                <a:tc>
                  <a:txBody>
                    <a:bodyPr/>
                    <a:lstStyle/>
                    <a:p>
                      <a:r>
                        <a:rPr lang="en-US" dirty="0" smtClean="0"/>
                        <a:t>Pan</a:t>
                      </a:r>
                      <a:endParaRPr lang="en-US" dirty="0"/>
                    </a:p>
                  </a:txBody>
                  <a:tcPr/>
                </a:tc>
                <a:tc>
                  <a:txBody>
                    <a:bodyPr/>
                    <a:lstStyle/>
                    <a:p>
                      <a:r>
                        <a:rPr lang="en-US" dirty="0" smtClean="0"/>
                        <a:t>0x08</a:t>
                      </a:r>
                    </a:p>
                  </a:txBody>
                  <a:tcPr/>
                </a:tc>
              </a:tr>
              <a:tr h="363083">
                <a:tc>
                  <a:txBody>
                    <a:bodyPr/>
                    <a:lstStyle/>
                    <a:p>
                      <a:r>
                        <a:rPr lang="en-US" dirty="0" smtClean="0"/>
                        <a:t>Tilt</a:t>
                      </a:r>
                      <a:endParaRPr lang="en-US" dirty="0"/>
                    </a:p>
                  </a:txBody>
                  <a:tcPr/>
                </a:tc>
                <a:tc>
                  <a:txBody>
                    <a:bodyPr/>
                    <a:lstStyle/>
                    <a:p>
                      <a:r>
                        <a:rPr lang="en-US" dirty="0" smtClean="0"/>
                        <a:t>0x09</a:t>
                      </a:r>
                      <a:endParaRPr lang="en-US" dirty="0"/>
                    </a:p>
                  </a:txBody>
                  <a:tcPr/>
                </a:tc>
              </a:tr>
              <a:tr h="363083">
                <a:tc>
                  <a:txBody>
                    <a:bodyPr/>
                    <a:lstStyle/>
                    <a:p>
                      <a:r>
                        <a:rPr lang="en-US" dirty="0" smtClean="0"/>
                        <a:t>EEPROM Read Results</a:t>
                      </a:r>
                      <a:endParaRPr lang="en-US" dirty="0"/>
                    </a:p>
                  </a:txBody>
                  <a:tcPr/>
                </a:tc>
                <a:tc>
                  <a:txBody>
                    <a:bodyPr/>
                    <a:lstStyle/>
                    <a:p>
                      <a:r>
                        <a:rPr lang="en-US" dirty="0" smtClean="0"/>
                        <a:t>0x0A</a:t>
                      </a:r>
                      <a:endParaRPr lang="en-US" dirty="0"/>
                    </a:p>
                  </a:txBody>
                  <a:tcPr/>
                </a:tc>
              </a:tr>
              <a:tr h="363083">
                <a:tc>
                  <a:txBody>
                    <a:bodyPr/>
                    <a:lstStyle/>
                    <a:p>
                      <a:r>
                        <a:rPr lang="en-US" dirty="0" smtClean="0"/>
                        <a:t>Custom Command Status</a:t>
                      </a:r>
                      <a:endParaRPr lang="en-US" dirty="0"/>
                    </a:p>
                  </a:txBody>
                  <a:tcPr/>
                </a:tc>
                <a:tc>
                  <a:txBody>
                    <a:bodyPr/>
                    <a:lstStyle/>
                    <a:p>
                      <a:r>
                        <a:rPr lang="en-US" dirty="0" smtClean="0"/>
                        <a:t>0x40 to 0x5F</a:t>
                      </a:r>
                      <a:endParaRPr lang="en-US" dirty="0"/>
                    </a:p>
                  </a:txBody>
                  <a:tcPr/>
                </a:tc>
              </a:tr>
            </a:tbl>
          </a:graphicData>
        </a:graphic>
      </p:graphicFrame>
    </p:spTree>
    <p:extLst>
      <p:ext uri="{BB962C8B-B14F-4D97-AF65-F5344CB8AC3E}">
        <p14:creationId xmlns:p14="http://schemas.microsoft.com/office/powerpoint/2010/main" val="913598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Arduino to Phone</a:t>
            </a:r>
            <a:r>
              <a:rPr lang="en-US" dirty="0"/>
              <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2946909"/>
              </p:ext>
            </p:extLst>
          </p:nvPr>
        </p:nvGraphicFramePr>
        <p:xfrm>
          <a:off x="2398691" y="2143824"/>
          <a:ext cx="5083019" cy="1097280"/>
        </p:xfrm>
        <a:graphic>
          <a:graphicData uri="http://schemas.openxmlformats.org/drawingml/2006/table">
            <a:tbl>
              <a:tblPr firstRow="1" bandRow="1">
                <a:tableStyleId>{5C22544A-7EE6-4342-B048-85BDC9FD1C3A}</a:tableStyleId>
              </a:tblPr>
              <a:tblGrid>
                <a:gridCol w="2947262"/>
                <a:gridCol w="2135757"/>
              </a:tblGrid>
              <a:tr h="363083">
                <a:tc>
                  <a:txBody>
                    <a:bodyPr/>
                    <a:lstStyle/>
                    <a:p>
                      <a:r>
                        <a:rPr lang="en-US" dirty="0" smtClean="0"/>
                        <a:t>Telemetry</a:t>
                      </a:r>
                      <a:endParaRPr lang="en-US" dirty="0"/>
                    </a:p>
                  </a:txBody>
                  <a:tcPr/>
                </a:tc>
                <a:tc>
                  <a:txBody>
                    <a:bodyPr/>
                    <a:lstStyle/>
                    <a:p>
                      <a:r>
                        <a:rPr lang="en-US" dirty="0" smtClean="0"/>
                        <a:t>ID</a:t>
                      </a:r>
                      <a:endParaRPr lang="en-US" dirty="0"/>
                    </a:p>
                  </a:txBody>
                  <a:tcPr/>
                </a:tc>
              </a:tr>
              <a:tr h="363083">
                <a:tc>
                  <a:txBody>
                    <a:bodyPr/>
                    <a:lstStyle/>
                    <a:p>
                      <a:r>
                        <a:rPr lang="en-US" dirty="0" smtClean="0"/>
                        <a:t>EEPROM Read Results</a:t>
                      </a:r>
                      <a:endParaRPr lang="en-US" dirty="0"/>
                    </a:p>
                  </a:txBody>
                  <a:tcPr/>
                </a:tc>
                <a:tc>
                  <a:txBody>
                    <a:bodyPr/>
                    <a:lstStyle/>
                    <a:p>
                      <a:r>
                        <a:rPr lang="en-US" dirty="0" smtClean="0"/>
                        <a:t>0x0A</a:t>
                      </a:r>
                      <a:endParaRPr lang="en-US" dirty="0"/>
                    </a:p>
                  </a:txBody>
                  <a:tcPr/>
                </a:tc>
              </a:tr>
              <a:tr h="363083">
                <a:tc>
                  <a:txBody>
                    <a:bodyPr/>
                    <a:lstStyle/>
                    <a:p>
                      <a:r>
                        <a:rPr lang="en-US" dirty="0" smtClean="0"/>
                        <a:t>Custom Command Status</a:t>
                      </a:r>
                      <a:endParaRPr lang="en-US" dirty="0"/>
                    </a:p>
                  </a:txBody>
                  <a:tcPr/>
                </a:tc>
                <a:tc>
                  <a:txBody>
                    <a:bodyPr/>
                    <a:lstStyle/>
                    <a:p>
                      <a:r>
                        <a:rPr lang="en-US" dirty="0" smtClean="0"/>
                        <a:t>0x40 to 0x5F</a:t>
                      </a:r>
                      <a:endParaRPr lang="en-US" dirty="0"/>
                    </a:p>
                  </a:txBody>
                  <a:tcPr/>
                </a:tc>
              </a:tr>
            </a:tbl>
          </a:graphicData>
        </a:graphic>
      </p:graphicFrame>
      <p:sp>
        <p:nvSpPr>
          <p:cNvPr id="7" name="Rounded Rectangle 6"/>
          <p:cNvSpPr/>
          <p:nvPr/>
        </p:nvSpPr>
        <p:spPr>
          <a:xfrm>
            <a:off x="454366" y="2093481"/>
            <a:ext cx="7659324" cy="11969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2"/>
          <a:srcRect l="50596" b="24575"/>
          <a:stretch/>
        </p:blipFill>
        <p:spPr>
          <a:xfrm>
            <a:off x="981119" y="2119239"/>
            <a:ext cx="955927" cy="1121865"/>
          </a:xfrm>
          <a:prstGeom prst="rect">
            <a:avLst/>
          </a:prstGeom>
        </p:spPr>
      </p:pic>
      <p:sp>
        <p:nvSpPr>
          <p:cNvPr id="9" name="Rounded Rectangle 8"/>
          <p:cNvSpPr/>
          <p:nvPr/>
        </p:nvSpPr>
        <p:spPr>
          <a:xfrm>
            <a:off x="454366" y="3554569"/>
            <a:ext cx="7659324" cy="3000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0377" y="3518660"/>
            <a:ext cx="3802836" cy="369332"/>
          </a:xfrm>
          <a:prstGeom prst="rect">
            <a:avLst/>
          </a:prstGeom>
          <a:solidFill>
            <a:schemeClr val="accent2"/>
          </a:solidFill>
        </p:spPr>
        <p:txBody>
          <a:bodyPr wrap="none" rtlCol="0">
            <a:spAutoFit/>
          </a:bodyPr>
          <a:lstStyle/>
          <a:p>
            <a:r>
              <a:rPr lang="en-US" dirty="0" smtClean="0">
                <a:solidFill>
                  <a:schemeClr val="bg1"/>
                </a:solidFill>
              </a:rPr>
              <a:t>Telemetry ID and Associated Bytes:</a:t>
            </a:r>
            <a:endParaRPr lang="en-US" dirty="0">
              <a:solidFill>
                <a:schemeClr val="bg1"/>
              </a:solidFill>
            </a:endParaRPr>
          </a:p>
        </p:txBody>
      </p:sp>
      <p:sp>
        <p:nvSpPr>
          <p:cNvPr id="11" name="Rectangle 10"/>
          <p:cNvSpPr/>
          <p:nvPr/>
        </p:nvSpPr>
        <p:spPr>
          <a:xfrm>
            <a:off x="761228" y="4477451"/>
            <a:ext cx="3411686" cy="1323439"/>
          </a:xfrm>
          <a:prstGeom prst="rect">
            <a:avLst/>
          </a:prstGeom>
        </p:spPr>
        <p:txBody>
          <a:bodyPr wrap="square">
            <a:spAutoFit/>
          </a:bodyPr>
          <a:lstStyle/>
          <a:p>
            <a:r>
              <a:rPr lang="en-US" sz="1600" dirty="0"/>
              <a:t>[byte array index] </a:t>
            </a:r>
            <a:r>
              <a:rPr lang="en-US" sz="1600" dirty="0" err="1"/>
              <a:t>descripton</a:t>
            </a:r>
            <a:endParaRPr lang="en-US" sz="1600" dirty="0"/>
          </a:p>
          <a:p>
            <a:r>
              <a:rPr lang="en-US" sz="1600" dirty="0"/>
              <a:t>[0] = command ID in range of 0x40 </a:t>
            </a:r>
            <a:r>
              <a:rPr lang="en-US" sz="1600" dirty="0" smtClean="0"/>
              <a:t>	          to </a:t>
            </a:r>
            <a:r>
              <a:rPr lang="en-US" sz="1600" dirty="0"/>
              <a:t>0x5F (64 to 95)</a:t>
            </a:r>
          </a:p>
          <a:p>
            <a:r>
              <a:rPr lang="en-US" sz="1600" dirty="0"/>
              <a:t>[1 to ?] = Data as dictated by data type user configured</a:t>
            </a:r>
          </a:p>
        </p:txBody>
      </p:sp>
      <p:sp>
        <p:nvSpPr>
          <p:cNvPr id="12" name="TextBox 11"/>
          <p:cNvSpPr txBox="1"/>
          <p:nvPr/>
        </p:nvSpPr>
        <p:spPr>
          <a:xfrm>
            <a:off x="1718105" y="4116015"/>
            <a:ext cx="949299" cy="369332"/>
          </a:xfrm>
          <a:prstGeom prst="rect">
            <a:avLst/>
          </a:prstGeom>
          <a:solidFill>
            <a:schemeClr val="accent2"/>
          </a:solidFill>
        </p:spPr>
        <p:txBody>
          <a:bodyPr wrap="none" rtlCol="0">
            <a:spAutoFit/>
          </a:bodyPr>
          <a:lstStyle/>
          <a:p>
            <a:r>
              <a:rPr lang="en-US" dirty="0" smtClean="0">
                <a:solidFill>
                  <a:schemeClr val="bg1"/>
                </a:solidFill>
              </a:rPr>
              <a:t>Custom</a:t>
            </a:r>
            <a:endParaRPr lang="en-US" dirty="0">
              <a:solidFill>
                <a:schemeClr val="bg1"/>
              </a:solidFill>
            </a:endParaRPr>
          </a:p>
        </p:txBody>
      </p:sp>
      <p:sp>
        <p:nvSpPr>
          <p:cNvPr id="13" name="TextBox 12"/>
          <p:cNvSpPr txBox="1"/>
          <p:nvPr/>
        </p:nvSpPr>
        <p:spPr>
          <a:xfrm>
            <a:off x="5236796" y="4116211"/>
            <a:ext cx="1013419" cy="369332"/>
          </a:xfrm>
          <a:prstGeom prst="rect">
            <a:avLst/>
          </a:prstGeom>
          <a:solidFill>
            <a:schemeClr val="accent2"/>
          </a:solidFill>
        </p:spPr>
        <p:txBody>
          <a:bodyPr wrap="none" rtlCol="0">
            <a:spAutoFit/>
          </a:bodyPr>
          <a:lstStyle/>
          <a:p>
            <a:r>
              <a:rPr lang="en-US" dirty="0" smtClean="0">
                <a:solidFill>
                  <a:schemeClr val="bg1"/>
                </a:solidFill>
              </a:rPr>
              <a:t>EEPROM</a:t>
            </a:r>
            <a:endParaRPr lang="en-US" dirty="0">
              <a:solidFill>
                <a:schemeClr val="bg1"/>
              </a:solidFill>
            </a:endParaRPr>
          </a:p>
        </p:txBody>
      </p:sp>
      <p:sp>
        <p:nvSpPr>
          <p:cNvPr id="14" name="Rectangle 13"/>
          <p:cNvSpPr/>
          <p:nvPr/>
        </p:nvSpPr>
        <p:spPr>
          <a:xfrm>
            <a:off x="4172914" y="4485347"/>
            <a:ext cx="4572000" cy="2062103"/>
          </a:xfrm>
          <a:prstGeom prst="rect">
            <a:avLst/>
          </a:prstGeom>
        </p:spPr>
        <p:txBody>
          <a:bodyPr>
            <a:spAutoFit/>
          </a:bodyPr>
          <a:lstStyle/>
          <a:p>
            <a:r>
              <a:rPr lang="en-US" sz="1600" dirty="0"/>
              <a:t>[byte array index] </a:t>
            </a:r>
            <a:r>
              <a:rPr lang="en-US" sz="1600" dirty="0" err="1"/>
              <a:t>descripton</a:t>
            </a:r>
            <a:endParaRPr lang="en-US" sz="1600" dirty="0"/>
          </a:p>
          <a:p>
            <a:r>
              <a:rPr lang="en-US" sz="1600" dirty="0"/>
              <a:t>[0] = 0x07 (EEPROM_WRITE)</a:t>
            </a:r>
          </a:p>
          <a:p>
            <a:r>
              <a:rPr lang="en-US" sz="1600" dirty="0"/>
              <a:t>[1] = Address High</a:t>
            </a:r>
          </a:p>
          <a:p>
            <a:r>
              <a:rPr lang="en-US" sz="1600" dirty="0"/>
              <a:t>[2] = Address Low</a:t>
            </a:r>
          </a:p>
          <a:p>
            <a:r>
              <a:rPr lang="en-US" sz="1600" dirty="0"/>
              <a:t>[3] = Number Bytes</a:t>
            </a:r>
          </a:p>
          <a:p>
            <a:r>
              <a:rPr lang="en-US" sz="1600" dirty="0"/>
              <a:t>[4] = Data (Most Significant Byte)</a:t>
            </a:r>
          </a:p>
          <a:p>
            <a:r>
              <a:rPr lang="en-US" sz="1600" dirty="0"/>
              <a:t>[5] = ...</a:t>
            </a:r>
          </a:p>
          <a:p>
            <a:r>
              <a:rPr lang="en-US" sz="1600" dirty="0"/>
              <a:t>[N] = Data (Least Significant Byte) N</a:t>
            </a:r>
          </a:p>
        </p:txBody>
      </p:sp>
    </p:spTree>
    <p:extLst>
      <p:ext uri="{BB962C8B-B14F-4D97-AF65-F5344CB8AC3E}">
        <p14:creationId xmlns:p14="http://schemas.microsoft.com/office/powerpoint/2010/main" val="2254797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Arduino to Phone</a:t>
            </a:r>
            <a:br>
              <a:rPr lang="en-US" dirty="0" smtClean="0">
                <a:solidFill>
                  <a:schemeClr val="accent2"/>
                </a:solidFill>
              </a:rPr>
            </a:br>
            <a:r>
              <a:rPr lang="en-US" dirty="0" err="1" smtClean="0">
                <a:solidFill>
                  <a:schemeClr val="accent2"/>
                </a:solidFill>
              </a:rPr>
              <a:t>sendData</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02045"/>
            <a:ext cx="3499449" cy="3416320"/>
          </a:xfrm>
          <a:prstGeom prst="rect">
            <a:avLst/>
          </a:prstGeom>
          <a:noFill/>
        </p:spPr>
        <p:txBody>
          <a:bodyPr wrap="square" rtlCol="0">
            <a:spAutoFit/>
          </a:bodyPr>
          <a:lstStyle/>
          <a:p>
            <a:r>
              <a:rPr lang="en-US" dirty="0" smtClean="0"/>
              <a:t>Send Data:</a:t>
            </a:r>
          </a:p>
          <a:p>
            <a:endParaRPr lang="en-US" dirty="0"/>
          </a:p>
          <a:p>
            <a:r>
              <a:rPr lang="en-US" dirty="0" smtClean="0"/>
              <a:t>The </a:t>
            </a:r>
            <a:r>
              <a:rPr lang="en-US" dirty="0" err="1" smtClean="0"/>
              <a:t>sendData</a:t>
            </a:r>
            <a:r>
              <a:rPr lang="en-US" dirty="0" smtClean="0"/>
              <a:t> function is used to check whether there has been a change in anything from the telemetry table on the previous slides. The two if statements on the right check if a new pan or tilt position was detected and if so go to the </a:t>
            </a:r>
            <a:r>
              <a:rPr lang="en-US" dirty="0" err="1" smtClean="0"/>
              <a:t>sendPacket</a:t>
            </a:r>
            <a:r>
              <a:rPr lang="en-US" dirty="0" smtClean="0"/>
              <a:t> function with this information.</a:t>
            </a:r>
          </a:p>
        </p:txBody>
      </p:sp>
      <p:pic>
        <p:nvPicPr>
          <p:cNvPr id="3" name="Picture 2"/>
          <p:cNvPicPr>
            <a:picLocks noChangeAspect="1"/>
          </p:cNvPicPr>
          <p:nvPr/>
        </p:nvPicPr>
        <p:blipFill>
          <a:blip r:embed="rId3"/>
          <a:stretch>
            <a:fillRect/>
          </a:stretch>
        </p:blipFill>
        <p:spPr>
          <a:xfrm>
            <a:off x="3873071" y="2117939"/>
            <a:ext cx="4486275" cy="4457700"/>
          </a:xfrm>
          <a:prstGeom prst="rect">
            <a:avLst/>
          </a:prstGeom>
        </p:spPr>
      </p:pic>
    </p:spTree>
    <p:extLst>
      <p:ext uri="{BB962C8B-B14F-4D97-AF65-F5344CB8AC3E}">
        <p14:creationId xmlns:p14="http://schemas.microsoft.com/office/powerpoint/2010/main" val="3600631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418"/>
            <a:ext cx="7886700" cy="580571"/>
          </a:xfrm>
        </p:spPr>
        <p:txBody>
          <a:bodyPr>
            <a:normAutofit fontScale="90000"/>
          </a:bodyPr>
          <a:lstStyle/>
          <a:p>
            <a:r>
              <a:rPr lang="en-US" dirty="0" smtClean="0">
                <a:solidFill>
                  <a:schemeClr val="accent2"/>
                </a:solidFill>
              </a:rPr>
              <a:t>Connection Type:</a:t>
            </a:r>
            <a:br>
              <a:rPr lang="en-US" dirty="0" smtClean="0">
                <a:solidFill>
                  <a:schemeClr val="accent2"/>
                </a:solidFill>
              </a:rPr>
            </a:br>
            <a:r>
              <a:rPr lang="en-US" dirty="0" smtClean="0">
                <a:solidFill>
                  <a:schemeClr val="accent2"/>
                </a:solidFill>
              </a:rPr>
              <a:t>How to Connect Phone to Arduino</a:t>
            </a:r>
            <a:endParaRPr lang="en-US" dirty="0">
              <a:solidFill>
                <a:schemeClr val="accent2"/>
              </a:solidFill>
            </a:endParaRPr>
          </a:p>
        </p:txBody>
      </p:sp>
      <p:sp>
        <p:nvSpPr>
          <p:cNvPr id="19" name="Rounded Rectangle 18"/>
          <p:cNvSpPr/>
          <p:nvPr/>
        </p:nvSpPr>
        <p:spPr>
          <a:xfrm>
            <a:off x="438180" y="2125800"/>
            <a:ext cx="4449509" cy="457121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srcRect l="50596" b="24575"/>
          <a:stretch/>
        </p:blipFill>
        <p:spPr>
          <a:xfrm>
            <a:off x="2184970" y="2411633"/>
            <a:ext cx="955927" cy="1121865"/>
          </a:xfrm>
          <a:prstGeom prst="rect">
            <a:avLst/>
          </a:prstGeom>
        </p:spPr>
      </p:pic>
      <p:sp>
        <p:nvSpPr>
          <p:cNvPr id="5" name="TextBox 4"/>
          <p:cNvSpPr txBox="1"/>
          <p:nvPr/>
        </p:nvSpPr>
        <p:spPr>
          <a:xfrm>
            <a:off x="528332" y="3769894"/>
            <a:ext cx="4449509" cy="2308324"/>
          </a:xfrm>
          <a:prstGeom prst="rect">
            <a:avLst/>
          </a:prstGeom>
          <a:noFill/>
        </p:spPr>
        <p:txBody>
          <a:bodyPr wrap="square" rtlCol="0">
            <a:spAutoFit/>
          </a:bodyPr>
          <a:lstStyle/>
          <a:p>
            <a:r>
              <a:rPr lang="en-US" dirty="0" smtClean="0"/>
              <a:t>Connection Type 2:</a:t>
            </a:r>
          </a:p>
          <a:p>
            <a:r>
              <a:rPr lang="en-US" dirty="0" smtClean="0"/>
              <a:t>ADB (Android Debug Bridge)</a:t>
            </a:r>
            <a:br>
              <a:rPr lang="en-US" dirty="0" smtClean="0"/>
            </a:br>
            <a:r>
              <a:rPr lang="en-US" dirty="0" smtClean="0"/>
              <a:t>In our implementation it’s called </a:t>
            </a:r>
            <a:r>
              <a:rPr lang="en-US" dirty="0" err="1" smtClean="0"/>
              <a:t>Microbridge</a:t>
            </a:r>
            <a:r>
              <a:rPr lang="en-US" dirty="0" smtClean="0"/>
              <a:t>. This method allows communication from the </a:t>
            </a:r>
            <a:r>
              <a:rPr lang="en-US" dirty="0"/>
              <a:t>t</a:t>
            </a:r>
            <a:r>
              <a:rPr lang="en-US" dirty="0" smtClean="0"/>
              <a:t>ype A input of an Arduino Mega ADK. In other words no adapter is required here.</a:t>
            </a:r>
          </a:p>
          <a:p>
            <a:endParaRPr lang="en-US"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318" t="9765" r="5339" b="13334"/>
          <a:stretch/>
        </p:blipFill>
        <p:spPr>
          <a:xfrm>
            <a:off x="5407642" y="2552901"/>
            <a:ext cx="3280512" cy="3773510"/>
          </a:xfrm>
          <a:prstGeom prst="rect">
            <a:avLst/>
          </a:prstGeom>
        </p:spPr>
      </p:pic>
    </p:spTree>
    <p:extLst>
      <p:ext uri="{BB962C8B-B14F-4D97-AF65-F5344CB8AC3E}">
        <p14:creationId xmlns:p14="http://schemas.microsoft.com/office/powerpoint/2010/main" val="2318862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Arduino to Phone</a:t>
            </a:r>
            <a:br>
              <a:rPr lang="en-US" dirty="0" smtClean="0">
                <a:solidFill>
                  <a:schemeClr val="accent2"/>
                </a:solidFill>
              </a:rPr>
            </a:br>
            <a:r>
              <a:rPr lang="en-US" dirty="0" err="1" smtClean="0">
                <a:solidFill>
                  <a:schemeClr val="accent2"/>
                </a:solidFill>
              </a:rPr>
              <a:t>sendData</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02045"/>
            <a:ext cx="3499449" cy="2862322"/>
          </a:xfrm>
          <a:prstGeom prst="rect">
            <a:avLst/>
          </a:prstGeom>
          <a:noFill/>
        </p:spPr>
        <p:txBody>
          <a:bodyPr wrap="square" rtlCol="0">
            <a:spAutoFit/>
          </a:bodyPr>
          <a:lstStyle/>
          <a:p>
            <a:r>
              <a:rPr lang="en-US" dirty="0" smtClean="0"/>
              <a:t>Send Data:</a:t>
            </a:r>
          </a:p>
          <a:p>
            <a:endParaRPr lang="en-US" dirty="0"/>
          </a:p>
          <a:p>
            <a:r>
              <a:rPr lang="en-US" dirty="0" smtClean="0"/>
              <a:t>For the Ultrasonic sensor, telemetry is only sent to the phone if the difference from a previous ping to the new ping is greater than the tolerance. Again if this is true, the information is used by the </a:t>
            </a:r>
            <a:r>
              <a:rPr lang="en-US" dirty="0" err="1" smtClean="0"/>
              <a:t>sendPacket</a:t>
            </a:r>
            <a:r>
              <a:rPr lang="en-US" dirty="0" smtClean="0"/>
              <a:t> function.  </a:t>
            </a:r>
          </a:p>
        </p:txBody>
      </p:sp>
      <p:pic>
        <p:nvPicPr>
          <p:cNvPr id="4" name="Picture 3"/>
          <p:cNvPicPr>
            <a:picLocks noChangeAspect="1"/>
          </p:cNvPicPr>
          <p:nvPr/>
        </p:nvPicPr>
        <p:blipFill>
          <a:blip r:embed="rId3"/>
          <a:stretch>
            <a:fillRect/>
          </a:stretch>
        </p:blipFill>
        <p:spPr>
          <a:xfrm>
            <a:off x="3851991" y="3509394"/>
            <a:ext cx="5200650" cy="1828800"/>
          </a:xfrm>
          <a:prstGeom prst="rect">
            <a:avLst/>
          </a:prstGeom>
        </p:spPr>
      </p:pic>
    </p:spTree>
    <p:extLst>
      <p:ext uri="{BB962C8B-B14F-4D97-AF65-F5344CB8AC3E}">
        <p14:creationId xmlns:p14="http://schemas.microsoft.com/office/powerpoint/2010/main" val="332609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Arduino to Phone</a:t>
            </a:r>
            <a:br>
              <a:rPr lang="en-US" dirty="0" smtClean="0">
                <a:solidFill>
                  <a:schemeClr val="accent2"/>
                </a:solidFill>
              </a:rPr>
            </a:br>
            <a:r>
              <a:rPr lang="en-US" dirty="0" err="1" smtClean="0">
                <a:solidFill>
                  <a:schemeClr val="accent2"/>
                </a:solidFill>
              </a:rPr>
              <a:t>sendData</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02045"/>
            <a:ext cx="3499449" cy="3139321"/>
          </a:xfrm>
          <a:prstGeom prst="rect">
            <a:avLst/>
          </a:prstGeom>
          <a:noFill/>
        </p:spPr>
        <p:txBody>
          <a:bodyPr wrap="square" rtlCol="0">
            <a:spAutoFit/>
          </a:bodyPr>
          <a:lstStyle/>
          <a:p>
            <a:r>
              <a:rPr lang="en-US" dirty="0" smtClean="0"/>
              <a:t>Send Data:</a:t>
            </a:r>
          </a:p>
          <a:p>
            <a:endParaRPr lang="en-US" dirty="0"/>
          </a:p>
          <a:p>
            <a:r>
              <a:rPr lang="en-US" dirty="0" smtClean="0"/>
              <a:t>The other telemetry checks in this function work much the same way of detecting a change. If custom commands are used this is where you would add a telemetry check based on your robot needs. The</a:t>
            </a:r>
          </a:p>
          <a:p>
            <a:r>
              <a:rPr lang="en-US" dirty="0" smtClean="0"/>
              <a:t>Example on the right could be used as a template.</a:t>
            </a:r>
          </a:p>
        </p:txBody>
      </p:sp>
      <p:pic>
        <p:nvPicPr>
          <p:cNvPr id="4" name="Picture 3"/>
          <p:cNvPicPr>
            <a:picLocks noChangeAspect="1"/>
          </p:cNvPicPr>
          <p:nvPr/>
        </p:nvPicPr>
        <p:blipFill>
          <a:blip r:embed="rId3"/>
          <a:stretch>
            <a:fillRect/>
          </a:stretch>
        </p:blipFill>
        <p:spPr>
          <a:xfrm>
            <a:off x="3851991" y="3509394"/>
            <a:ext cx="5200650" cy="1828800"/>
          </a:xfrm>
          <a:prstGeom prst="rect">
            <a:avLst/>
          </a:prstGeom>
        </p:spPr>
      </p:pic>
    </p:spTree>
    <p:extLst>
      <p:ext uri="{BB962C8B-B14F-4D97-AF65-F5344CB8AC3E}">
        <p14:creationId xmlns:p14="http://schemas.microsoft.com/office/powerpoint/2010/main" val="2470949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Arduino to Phone</a:t>
            </a:r>
            <a:br>
              <a:rPr lang="en-US" dirty="0" smtClean="0">
                <a:solidFill>
                  <a:schemeClr val="accent2"/>
                </a:solidFill>
              </a:rPr>
            </a:br>
            <a:r>
              <a:rPr lang="en-US" dirty="0" err="1" smtClean="0">
                <a:solidFill>
                  <a:schemeClr val="accent2"/>
                </a:solidFill>
              </a:rPr>
              <a:t>sendPacket</a:t>
            </a:r>
            <a:r>
              <a:rPr lang="en-US" dirty="0" smtClean="0">
                <a:solidFill>
                  <a:schemeClr val="accent2"/>
                </a:solidFill>
              </a:rPr>
              <a:t>()</a:t>
            </a:r>
            <a:r>
              <a:rPr lang="en-US" dirty="0"/>
              <a:t/>
            </a:r>
            <a:br>
              <a:rPr lang="en-US" dirty="0"/>
            </a:br>
            <a:endParaRPr lang="en-US" dirty="0"/>
          </a:p>
        </p:txBody>
      </p:sp>
      <p:pic>
        <p:nvPicPr>
          <p:cNvPr id="5" name="Picture 4"/>
          <p:cNvPicPr>
            <a:picLocks noChangeAspect="1"/>
          </p:cNvPicPr>
          <p:nvPr/>
        </p:nvPicPr>
        <p:blipFill rotWithShape="1">
          <a:blip r:embed="rId2"/>
          <a:srcRect l="50596" b="24575"/>
          <a:stretch/>
        </p:blipFill>
        <p:spPr>
          <a:xfrm>
            <a:off x="1440698" y="2117940"/>
            <a:ext cx="736147" cy="863934"/>
          </a:xfrm>
          <a:prstGeom prst="rect">
            <a:avLst/>
          </a:prstGeom>
        </p:spPr>
      </p:pic>
      <p:sp>
        <p:nvSpPr>
          <p:cNvPr id="11" name="Rounded Rectangle 10"/>
          <p:cNvSpPr/>
          <p:nvPr/>
        </p:nvSpPr>
        <p:spPr>
          <a:xfrm>
            <a:off x="145274" y="2117939"/>
            <a:ext cx="3499448" cy="461171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5273" y="3002045"/>
            <a:ext cx="3499449" cy="3970318"/>
          </a:xfrm>
          <a:prstGeom prst="rect">
            <a:avLst/>
          </a:prstGeom>
          <a:noFill/>
        </p:spPr>
        <p:txBody>
          <a:bodyPr wrap="square" rtlCol="0">
            <a:spAutoFit/>
          </a:bodyPr>
          <a:lstStyle/>
          <a:p>
            <a:r>
              <a:rPr lang="en-US" dirty="0" err="1" smtClean="0"/>
              <a:t>sendPacket</a:t>
            </a:r>
            <a:r>
              <a:rPr lang="en-US" dirty="0" smtClean="0"/>
              <a:t>:</a:t>
            </a:r>
          </a:p>
          <a:p>
            <a:endParaRPr lang="en-US" dirty="0"/>
          </a:p>
          <a:p>
            <a:r>
              <a:rPr lang="en-US" dirty="0" smtClean="0"/>
              <a:t>If any change is detected in </a:t>
            </a:r>
            <a:r>
              <a:rPr lang="en-US" dirty="0" err="1" smtClean="0"/>
              <a:t>sendData</a:t>
            </a:r>
            <a:r>
              <a:rPr lang="en-US" dirty="0" smtClean="0"/>
              <a:t> that information is taken over to the </a:t>
            </a:r>
            <a:r>
              <a:rPr lang="en-US" dirty="0" err="1" smtClean="0"/>
              <a:t>sendPacket</a:t>
            </a:r>
            <a:r>
              <a:rPr lang="en-US" dirty="0" smtClean="0"/>
              <a:t> function. This function contains the ID for the telemetry and it</a:t>
            </a:r>
            <a:r>
              <a:rPr lang="en-US" dirty="0"/>
              <a:t>s</a:t>
            </a:r>
            <a:r>
              <a:rPr lang="en-US" dirty="0" smtClean="0"/>
              <a:t> associated values. Depending on if you’re using OTG or ADB connection type the information is sent to the phone accordingly.</a:t>
            </a:r>
          </a:p>
          <a:p>
            <a:endParaRPr lang="en-US" dirty="0"/>
          </a:p>
          <a:p>
            <a:endParaRPr lang="en-US" dirty="0" smtClean="0"/>
          </a:p>
        </p:txBody>
      </p:sp>
      <p:pic>
        <p:nvPicPr>
          <p:cNvPr id="3" name="Picture 2"/>
          <p:cNvPicPr>
            <a:picLocks noChangeAspect="1"/>
          </p:cNvPicPr>
          <p:nvPr/>
        </p:nvPicPr>
        <p:blipFill>
          <a:blip r:embed="rId3"/>
          <a:stretch>
            <a:fillRect/>
          </a:stretch>
        </p:blipFill>
        <p:spPr>
          <a:xfrm>
            <a:off x="4040760" y="2768848"/>
            <a:ext cx="4445081" cy="3194070"/>
          </a:xfrm>
          <a:prstGeom prst="rect">
            <a:avLst/>
          </a:prstGeom>
        </p:spPr>
      </p:pic>
    </p:spTree>
    <p:extLst>
      <p:ext uri="{BB962C8B-B14F-4D97-AF65-F5344CB8AC3E}">
        <p14:creationId xmlns:p14="http://schemas.microsoft.com/office/powerpoint/2010/main" val="2175123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744" y="653143"/>
            <a:ext cx="7886700" cy="12917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dirty="0">
              <a:solidFill>
                <a:schemeClr val="accent2"/>
              </a:solidFill>
            </a:endParaRPr>
          </a:p>
        </p:txBody>
      </p:sp>
      <p:sp>
        <p:nvSpPr>
          <p:cNvPr id="2" name="TextBox 1"/>
          <p:cNvSpPr txBox="1"/>
          <p:nvPr/>
        </p:nvSpPr>
        <p:spPr>
          <a:xfrm>
            <a:off x="203200" y="945085"/>
            <a:ext cx="7163515" cy="707886"/>
          </a:xfrm>
          <a:prstGeom prst="rect">
            <a:avLst/>
          </a:prstGeom>
          <a:noFill/>
        </p:spPr>
        <p:txBody>
          <a:bodyPr wrap="square" rtlCol="0">
            <a:spAutoFit/>
          </a:bodyPr>
          <a:lstStyle/>
          <a:p>
            <a:r>
              <a:rPr lang="en-US" sz="4000" dirty="0" smtClean="0">
                <a:solidFill>
                  <a:schemeClr val="accent2"/>
                </a:solidFill>
              </a:rPr>
              <a:t>Extra Resources/Information</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6233" y="3168203"/>
            <a:ext cx="1794561" cy="1371600"/>
          </a:xfrm>
          <a:prstGeom prst="rect">
            <a:avLst/>
          </a:prstGeom>
        </p:spPr>
      </p:pic>
      <p:sp>
        <p:nvSpPr>
          <p:cNvPr id="5" name="TextBox 4"/>
          <p:cNvSpPr txBox="1"/>
          <p:nvPr/>
        </p:nvSpPr>
        <p:spPr>
          <a:xfrm>
            <a:off x="33744" y="2120946"/>
            <a:ext cx="9020104" cy="4878259"/>
          </a:xfrm>
          <a:prstGeom prst="rect">
            <a:avLst/>
          </a:prstGeom>
          <a:noFill/>
        </p:spPr>
        <p:txBody>
          <a:bodyPr wrap="square" rtlCol="0">
            <a:spAutoFit/>
          </a:bodyPr>
          <a:lstStyle/>
          <a:p>
            <a:r>
              <a:rPr lang="en-US" dirty="0">
                <a:solidFill>
                  <a:schemeClr val="accent2"/>
                </a:solidFill>
              </a:rPr>
              <a:t>Setting Up the Code For The Arduino ADK:</a:t>
            </a:r>
          </a:p>
          <a:p>
            <a:r>
              <a:rPr lang="en-US" dirty="0">
                <a:solidFill>
                  <a:schemeClr val="accent2"/>
                </a:solidFill>
              </a:rPr>
              <a:t>Tutorial Provided by Ryan </a:t>
            </a:r>
            <a:r>
              <a:rPr lang="en-US" dirty="0" smtClean="0">
                <a:solidFill>
                  <a:schemeClr val="accent2"/>
                </a:solidFill>
              </a:rPr>
              <a:t>Fiske (Fall 2013)</a:t>
            </a:r>
            <a:endParaRPr lang="en-US" dirty="0">
              <a:solidFill>
                <a:schemeClr val="accent2"/>
              </a:solidFill>
            </a:endParaRPr>
          </a:p>
          <a:p>
            <a:r>
              <a:rPr lang="en-US" sz="1400" dirty="0">
                <a:solidFill>
                  <a:schemeClr val="accent2"/>
                </a:solidFill>
                <a:hlinkClick r:id="rId3"/>
              </a:rPr>
              <a:t>http://</a:t>
            </a:r>
            <a:r>
              <a:rPr lang="en-US" sz="1400" dirty="0" smtClean="0">
                <a:solidFill>
                  <a:schemeClr val="accent2"/>
                </a:solidFill>
                <a:hlinkClick r:id="rId3"/>
              </a:rPr>
              <a:t>www.arxterra.com/wp-content/uploads/2013/10/ArxterraCodeSetup.pdf</a:t>
            </a:r>
            <a:endParaRPr lang="en-US" sz="1400" dirty="0" smtClean="0">
              <a:solidFill>
                <a:schemeClr val="accent2"/>
              </a:solidFill>
            </a:endParaRPr>
          </a:p>
          <a:p>
            <a:endParaRPr lang="en-US" dirty="0">
              <a:solidFill>
                <a:schemeClr val="accent2"/>
              </a:solidFill>
            </a:endParaRPr>
          </a:p>
          <a:p>
            <a:endParaRPr lang="en-US" dirty="0" smtClean="0">
              <a:solidFill>
                <a:schemeClr val="accent2"/>
              </a:solidFill>
            </a:endParaRPr>
          </a:p>
          <a:p>
            <a:r>
              <a:rPr lang="en-US" dirty="0" smtClean="0">
                <a:solidFill>
                  <a:schemeClr val="accent2"/>
                </a:solidFill>
              </a:rPr>
              <a:t>USB to USB OTG cable to connect to </a:t>
            </a:r>
          </a:p>
          <a:p>
            <a:r>
              <a:rPr lang="en-US" dirty="0" smtClean="0">
                <a:solidFill>
                  <a:schemeClr val="accent2"/>
                </a:solidFill>
              </a:rPr>
              <a:t>Android phone using the OTG connection Type</a:t>
            </a:r>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dirty="0">
                <a:solidFill>
                  <a:schemeClr val="accent2"/>
                </a:solidFill>
              </a:rPr>
              <a:t>Tutorial on </a:t>
            </a:r>
            <a:r>
              <a:rPr lang="en-US" dirty="0" smtClean="0">
                <a:solidFill>
                  <a:schemeClr val="accent2"/>
                </a:solidFill>
              </a:rPr>
              <a:t>logging in to control panel and applications</a:t>
            </a:r>
            <a:r>
              <a:rPr lang="en-US" sz="1500" dirty="0" smtClean="0">
                <a:solidFill>
                  <a:schemeClr val="accent2"/>
                </a:solidFill>
                <a:hlinkClick r:id="rId4"/>
              </a:rPr>
              <a:t/>
            </a:r>
            <a:br>
              <a:rPr lang="en-US" sz="1500" dirty="0" smtClean="0">
                <a:solidFill>
                  <a:schemeClr val="accent2"/>
                </a:solidFill>
                <a:hlinkClick r:id="rId4"/>
              </a:rPr>
            </a:br>
            <a:r>
              <a:rPr lang="en-US" sz="1500" dirty="0" smtClean="0">
                <a:solidFill>
                  <a:schemeClr val="accent2"/>
                </a:solidFill>
                <a:hlinkClick r:id="rId4"/>
              </a:rPr>
              <a:t>http</a:t>
            </a:r>
            <a:r>
              <a:rPr lang="en-US" sz="1500" dirty="0">
                <a:solidFill>
                  <a:schemeClr val="accent2"/>
                </a:solidFill>
                <a:hlinkClick r:id="rId4"/>
              </a:rPr>
              <a:t>://www.arxterra.com/get-up-and-running-with-the-arxterra-control-panel-android-applications</a:t>
            </a:r>
            <a:r>
              <a:rPr lang="en-US" sz="1500" dirty="0" smtClean="0">
                <a:solidFill>
                  <a:schemeClr val="accent2"/>
                </a:solidFill>
                <a:hlinkClick r:id="rId4"/>
              </a:rPr>
              <a:t>/</a:t>
            </a:r>
            <a:endParaRPr lang="en-US" sz="1500" dirty="0" smtClean="0">
              <a:solidFill>
                <a:schemeClr val="accent2"/>
              </a:solidFill>
            </a:endParaRPr>
          </a:p>
          <a:p>
            <a:endParaRPr lang="en-US" dirty="0" smtClean="0">
              <a:solidFill>
                <a:schemeClr val="accent2"/>
              </a:solidFill>
            </a:endParaRPr>
          </a:p>
          <a:p>
            <a:r>
              <a:rPr lang="en-US" dirty="0" smtClean="0">
                <a:solidFill>
                  <a:schemeClr val="accent2"/>
                </a:solidFill>
              </a:rPr>
              <a:t>Tutorial on Custom Commands on the </a:t>
            </a:r>
            <a:r>
              <a:rPr lang="en-US" dirty="0" err="1" smtClean="0">
                <a:solidFill>
                  <a:schemeClr val="accent2"/>
                </a:solidFill>
              </a:rPr>
              <a:t>Arxterra</a:t>
            </a:r>
            <a:r>
              <a:rPr lang="en-US" dirty="0" smtClean="0">
                <a:solidFill>
                  <a:schemeClr val="accent2"/>
                </a:solidFill>
              </a:rPr>
              <a:t> Control Panel/App</a:t>
            </a:r>
            <a:br>
              <a:rPr lang="en-US" dirty="0" smtClean="0">
                <a:solidFill>
                  <a:schemeClr val="accent2"/>
                </a:solidFill>
              </a:rPr>
            </a:br>
            <a:r>
              <a:rPr lang="en-US" sz="1500" dirty="0">
                <a:solidFill>
                  <a:schemeClr val="accent2"/>
                </a:solidFill>
                <a:hlinkClick r:id="rId5"/>
              </a:rPr>
              <a:t>http://www.arxterra.com/creating-custom-commands-with-the-arxterra-application</a:t>
            </a:r>
            <a:r>
              <a:rPr lang="en-US" sz="1500" dirty="0" smtClean="0">
                <a:solidFill>
                  <a:schemeClr val="accent2"/>
                </a:solidFill>
                <a:hlinkClick r:id="rId5"/>
              </a:rPr>
              <a:t>/</a:t>
            </a:r>
            <a:endParaRPr lang="en-US" sz="1500" dirty="0" smtClean="0">
              <a:solidFill>
                <a:schemeClr val="accent2"/>
              </a:solidFill>
            </a:endParaRPr>
          </a:p>
          <a:p>
            <a:endParaRPr lang="en-US" dirty="0">
              <a:solidFill>
                <a:schemeClr val="accent2"/>
              </a:solidFill>
            </a:endParaRPr>
          </a:p>
          <a:p>
            <a:endParaRPr lang="en-US" dirty="0"/>
          </a:p>
        </p:txBody>
      </p:sp>
    </p:spTree>
    <p:extLst>
      <p:ext uri="{BB962C8B-B14F-4D97-AF65-F5344CB8AC3E}">
        <p14:creationId xmlns:p14="http://schemas.microsoft.com/office/powerpoint/2010/main" val="321254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418"/>
            <a:ext cx="7886700" cy="580571"/>
          </a:xfrm>
        </p:spPr>
        <p:txBody>
          <a:bodyPr>
            <a:normAutofit fontScale="90000"/>
          </a:bodyPr>
          <a:lstStyle/>
          <a:p>
            <a:r>
              <a:rPr lang="en-US" dirty="0" smtClean="0">
                <a:solidFill>
                  <a:schemeClr val="accent2"/>
                </a:solidFill>
              </a:rPr>
              <a:t>Connection Type:</a:t>
            </a:r>
            <a:br>
              <a:rPr lang="en-US" dirty="0" smtClean="0">
                <a:solidFill>
                  <a:schemeClr val="accent2"/>
                </a:solidFill>
              </a:rPr>
            </a:br>
            <a:r>
              <a:rPr lang="en-US" dirty="0" smtClean="0">
                <a:solidFill>
                  <a:schemeClr val="accent2"/>
                </a:solidFill>
              </a:rPr>
              <a:t>Which Method Should You Choose</a:t>
            </a:r>
            <a:endParaRPr lang="en-US" dirty="0">
              <a:solidFill>
                <a:schemeClr val="accent2"/>
              </a:solidFill>
            </a:endParaRPr>
          </a:p>
        </p:txBody>
      </p:sp>
      <p:sp>
        <p:nvSpPr>
          <p:cNvPr id="19" name="Rounded Rectangle 18"/>
          <p:cNvSpPr/>
          <p:nvPr/>
        </p:nvSpPr>
        <p:spPr>
          <a:xfrm>
            <a:off x="438180" y="2125800"/>
            <a:ext cx="8190665" cy="457121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1414" y="3339588"/>
            <a:ext cx="6768939" cy="3416320"/>
          </a:xfrm>
          <a:prstGeom prst="rect">
            <a:avLst/>
          </a:prstGeom>
          <a:noFill/>
        </p:spPr>
        <p:txBody>
          <a:bodyPr wrap="square" rtlCol="0">
            <a:spAutoFit/>
          </a:bodyPr>
          <a:lstStyle/>
          <a:p>
            <a:r>
              <a:rPr lang="en-US" dirty="0" smtClean="0"/>
              <a:t>Connection Type 1: OTG</a:t>
            </a:r>
          </a:p>
          <a:p>
            <a:r>
              <a:rPr lang="en-US" dirty="0" smtClean="0"/>
              <a:t>Any phone compatible with the </a:t>
            </a:r>
            <a:r>
              <a:rPr lang="en-US" dirty="0" err="1" smtClean="0"/>
              <a:t>Arxterra</a:t>
            </a:r>
            <a:r>
              <a:rPr lang="en-US" dirty="0" smtClean="0"/>
              <a:t> App </a:t>
            </a:r>
            <a:r>
              <a:rPr lang="en-US" dirty="0" smtClean="0"/>
              <a:t> and Arduino Uno Communicator App can </a:t>
            </a:r>
            <a:r>
              <a:rPr lang="en-US" dirty="0" smtClean="0"/>
              <a:t>connect using this method.</a:t>
            </a:r>
          </a:p>
          <a:p>
            <a:endParaRPr lang="en-US" dirty="0"/>
          </a:p>
          <a:p>
            <a:r>
              <a:rPr lang="en-US" dirty="0" smtClean="0"/>
              <a:t>Connection Type 2: ADB</a:t>
            </a:r>
            <a:br>
              <a:rPr lang="en-US" dirty="0" smtClean="0"/>
            </a:br>
            <a:r>
              <a:rPr lang="en-US" dirty="0" smtClean="0"/>
              <a:t>For this method your phone must be compatible with the </a:t>
            </a:r>
            <a:r>
              <a:rPr lang="en-US" dirty="0" err="1" smtClean="0"/>
              <a:t>Arxterra</a:t>
            </a:r>
            <a:r>
              <a:rPr lang="en-US" dirty="0" smtClean="0"/>
              <a:t> App and you must also have USB debugging enabled on your phone(See your phone manual). You must also have the </a:t>
            </a:r>
            <a:r>
              <a:rPr lang="en-US" dirty="0" err="1" smtClean="0"/>
              <a:t>ArduinoADB</a:t>
            </a:r>
            <a:r>
              <a:rPr lang="en-US" dirty="0" smtClean="0"/>
              <a:t> library(link provided on next slide). If your phone does not communicate even with debugging enabled then use Connection Type 1. </a:t>
            </a:r>
          </a:p>
          <a:p>
            <a:endParaRPr lang="en-US" dirty="0" smtClean="0"/>
          </a:p>
        </p:txBody>
      </p:sp>
      <p:pic>
        <p:nvPicPr>
          <p:cNvPr id="7" name="Picture 6"/>
          <p:cNvPicPr>
            <a:picLocks noChangeAspect="1"/>
          </p:cNvPicPr>
          <p:nvPr/>
        </p:nvPicPr>
        <p:blipFill rotWithShape="1">
          <a:blip r:embed="rId2"/>
          <a:srcRect l="50596" b="24575"/>
          <a:stretch/>
        </p:blipFill>
        <p:spPr>
          <a:xfrm>
            <a:off x="3943350" y="2283551"/>
            <a:ext cx="955927" cy="1121865"/>
          </a:xfrm>
          <a:prstGeom prst="rect">
            <a:avLst/>
          </a:prstGeom>
        </p:spPr>
      </p:pic>
    </p:spTree>
    <p:extLst>
      <p:ext uri="{BB962C8B-B14F-4D97-AF65-F5344CB8AC3E}">
        <p14:creationId xmlns:p14="http://schemas.microsoft.com/office/powerpoint/2010/main" val="12897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29" y="1020605"/>
            <a:ext cx="7886700" cy="580571"/>
          </a:xfrm>
        </p:spPr>
        <p:txBody>
          <a:bodyPr>
            <a:normAutofit fontScale="90000"/>
          </a:bodyPr>
          <a:lstStyle/>
          <a:p>
            <a:r>
              <a:rPr lang="en-US" dirty="0" smtClean="0">
                <a:solidFill>
                  <a:schemeClr val="accent2"/>
                </a:solidFill>
              </a:rPr>
              <a:t>On The App:</a:t>
            </a:r>
            <a:br>
              <a:rPr lang="en-US" dirty="0" smtClean="0">
                <a:solidFill>
                  <a:schemeClr val="accent2"/>
                </a:solidFill>
              </a:rPr>
            </a:br>
            <a:r>
              <a:rPr lang="en-US" dirty="0" smtClean="0">
                <a:solidFill>
                  <a:schemeClr val="accent2"/>
                </a:solidFill>
              </a:rPr>
              <a:t>Choosing Arduino Connection Protocol Base On Connection Type</a:t>
            </a:r>
            <a:endParaRPr lang="en-US" dirty="0">
              <a:solidFill>
                <a:schemeClr val="accent2"/>
              </a:solidFill>
            </a:endParaRPr>
          </a:p>
        </p:txBody>
      </p:sp>
      <p:sp>
        <p:nvSpPr>
          <p:cNvPr id="19" name="Rounded Rectangle 18"/>
          <p:cNvSpPr/>
          <p:nvPr/>
        </p:nvSpPr>
        <p:spPr>
          <a:xfrm>
            <a:off x="137466" y="2349040"/>
            <a:ext cx="5273984" cy="147843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50596" b="24575"/>
          <a:stretch/>
        </p:blipFill>
        <p:spPr>
          <a:xfrm>
            <a:off x="459798" y="2428138"/>
            <a:ext cx="955927" cy="1121865"/>
          </a:xfrm>
          <a:prstGeom prst="rect">
            <a:avLst/>
          </a:prstGeom>
        </p:spPr>
      </p:pic>
      <p:sp>
        <p:nvSpPr>
          <p:cNvPr id="12" name="TextBox 11"/>
          <p:cNvSpPr txBox="1"/>
          <p:nvPr/>
        </p:nvSpPr>
        <p:spPr>
          <a:xfrm>
            <a:off x="1523592" y="2540447"/>
            <a:ext cx="3701700" cy="1077218"/>
          </a:xfrm>
          <a:prstGeom prst="rect">
            <a:avLst/>
          </a:prstGeom>
          <a:noFill/>
        </p:spPr>
        <p:txBody>
          <a:bodyPr wrap="square" rtlCol="0">
            <a:spAutoFit/>
          </a:bodyPr>
          <a:lstStyle/>
          <a:p>
            <a:r>
              <a:rPr lang="en-US" sz="1600" dirty="0" smtClean="0"/>
              <a:t>Depending on whether the OTG or ADB connection type is being used, the Arduino Connection Protocol must be changed accordingly.</a:t>
            </a:r>
            <a:endParaRPr lang="en-US" sz="1600" dirty="0"/>
          </a:p>
        </p:txBody>
      </p:sp>
      <p:pic>
        <p:nvPicPr>
          <p:cNvPr id="11" name="Picture 10"/>
          <p:cNvPicPr>
            <a:picLocks noChangeAspect="1"/>
          </p:cNvPicPr>
          <p:nvPr/>
        </p:nvPicPr>
        <p:blipFill rotWithShape="1">
          <a:blip r:embed="rId3"/>
          <a:srcRect b="58512"/>
          <a:stretch/>
        </p:blipFill>
        <p:spPr>
          <a:xfrm>
            <a:off x="4229211" y="4336091"/>
            <a:ext cx="4832575" cy="2457001"/>
          </a:xfrm>
          <a:prstGeom prst="rect">
            <a:avLst/>
          </a:prstGeom>
        </p:spPr>
      </p:pic>
      <p:cxnSp>
        <p:nvCxnSpPr>
          <p:cNvPr id="16" name="Straight Arrow Connector 15"/>
          <p:cNvCxnSpPr/>
          <p:nvPr/>
        </p:nvCxnSpPr>
        <p:spPr>
          <a:xfrm flipH="1">
            <a:off x="6844751" y="4279537"/>
            <a:ext cx="663527" cy="97213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074147" y="2349039"/>
            <a:ext cx="2681946" cy="1856793"/>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3854" y="2573115"/>
            <a:ext cx="2582532"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If using ADB</a:t>
            </a:r>
            <a:br>
              <a:rPr lang="en-US" sz="1600" dirty="0" smtClean="0"/>
            </a:br>
            <a:r>
              <a:rPr lang="en-US" sz="1600" dirty="0" smtClean="0"/>
              <a:t>choose </a:t>
            </a:r>
            <a:r>
              <a:rPr lang="en-US" sz="1600" dirty="0" err="1" smtClean="0"/>
              <a:t>Microbridge</a:t>
            </a:r>
            <a:r>
              <a:rPr lang="en-US" sz="1600" dirty="0" smtClean="0"/>
              <a:t>. </a:t>
            </a:r>
            <a:br>
              <a:rPr lang="en-US" sz="1600" dirty="0" smtClean="0"/>
            </a:br>
            <a:endParaRPr lang="en-US" sz="1600" dirty="0" smtClean="0"/>
          </a:p>
          <a:p>
            <a:pPr marL="285750" indent="-285750">
              <a:buFont typeface="Arial" panose="020B0604020202020204" pitchFamily="34" charset="0"/>
              <a:buChar char="•"/>
            </a:pPr>
            <a:r>
              <a:rPr lang="en-US" sz="1600" dirty="0" smtClean="0"/>
              <a:t>If using OTG</a:t>
            </a:r>
            <a:br>
              <a:rPr lang="en-US" sz="1600" dirty="0" smtClean="0"/>
            </a:br>
            <a:r>
              <a:rPr lang="en-US" sz="1600" dirty="0" smtClean="0"/>
              <a:t>choose Android as Host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76" y="4865744"/>
            <a:ext cx="3339470" cy="1878452"/>
          </a:xfrm>
          <a:prstGeom prst="rect">
            <a:avLst/>
          </a:prstGeom>
        </p:spPr>
      </p:pic>
      <p:cxnSp>
        <p:nvCxnSpPr>
          <p:cNvPr id="14" name="Straight Arrow Connector 13"/>
          <p:cNvCxnSpPr/>
          <p:nvPr/>
        </p:nvCxnSpPr>
        <p:spPr>
          <a:xfrm>
            <a:off x="1453534" y="3826920"/>
            <a:ext cx="625431" cy="149223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36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29" y="1020605"/>
            <a:ext cx="7886700" cy="580571"/>
          </a:xfrm>
        </p:spPr>
        <p:txBody>
          <a:bodyPr>
            <a:normAutofit fontScale="90000"/>
          </a:bodyPr>
          <a:lstStyle/>
          <a:p>
            <a:r>
              <a:rPr lang="en-US" dirty="0" smtClean="0">
                <a:solidFill>
                  <a:schemeClr val="accent2"/>
                </a:solidFill>
              </a:rPr>
              <a:t>The Code:</a:t>
            </a:r>
            <a:endParaRPr lang="en-US" dirty="0">
              <a:solidFill>
                <a:schemeClr val="accent2"/>
              </a:solidFill>
            </a:endParaRPr>
          </a:p>
        </p:txBody>
      </p:sp>
      <p:sp>
        <p:nvSpPr>
          <p:cNvPr id="19" name="Rounded Rectangle 18"/>
          <p:cNvSpPr/>
          <p:nvPr/>
        </p:nvSpPr>
        <p:spPr>
          <a:xfrm>
            <a:off x="188474" y="2349038"/>
            <a:ext cx="5400958" cy="412903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50596" b="24575"/>
          <a:stretch/>
        </p:blipFill>
        <p:spPr>
          <a:xfrm>
            <a:off x="370659" y="2949042"/>
            <a:ext cx="955927" cy="1121865"/>
          </a:xfrm>
          <a:prstGeom prst="rect">
            <a:avLst/>
          </a:prstGeom>
        </p:spPr>
      </p:pic>
      <p:sp>
        <p:nvSpPr>
          <p:cNvPr id="18" name="Rounded Rectangle 17"/>
          <p:cNvSpPr/>
          <p:nvPr/>
        </p:nvSpPr>
        <p:spPr>
          <a:xfrm>
            <a:off x="5873513" y="2632373"/>
            <a:ext cx="3001928" cy="356236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 are two other sketch’s available if desired, </a:t>
            </a:r>
            <a:r>
              <a:rPr lang="en-US" dirty="0"/>
              <a:t>o</a:t>
            </a:r>
            <a:r>
              <a:rPr lang="en-US" dirty="0" smtClean="0"/>
              <a:t>ne specifically for </a:t>
            </a:r>
            <a:r>
              <a:rPr lang="en-US" dirty="0" err="1" smtClean="0"/>
              <a:t>Rosco</a:t>
            </a:r>
            <a:r>
              <a:rPr lang="en-US" dirty="0" smtClean="0"/>
              <a:t> (OTG) and one for Pathfinder(ADB) that only work for that connection type. </a:t>
            </a:r>
            <a:endParaRPr lang="en-US" dirty="0"/>
          </a:p>
          <a:p>
            <a:pPr algn="ctr"/>
            <a:r>
              <a:rPr lang="en-US" sz="1400" dirty="0">
                <a:hlinkClick r:id="rId3"/>
              </a:rPr>
              <a:t>https://</a:t>
            </a:r>
            <a:r>
              <a:rPr lang="en-US" sz="1400" dirty="0" smtClean="0">
                <a:hlinkClick r:id="rId3"/>
              </a:rPr>
              <a:t>github.com/arxterra</a:t>
            </a:r>
            <a:endParaRPr lang="en-US" sz="1400" dirty="0" smtClean="0"/>
          </a:p>
          <a:p>
            <a:pPr algn="ctr"/>
            <a:endParaRPr lang="en-US" sz="1400" dirty="0"/>
          </a:p>
          <a:p>
            <a:pPr algn="ctr"/>
            <a:r>
              <a:rPr lang="en-US" sz="1400" dirty="0"/>
              <a:t>Note: A </a:t>
            </a:r>
            <a:r>
              <a:rPr lang="en-US" sz="1400" dirty="0" smtClean="0"/>
              <a:t>hybrid code of </a:t>
            </a:r>
            <a:r>
              <a:rPr lang="en-US" sz="1400" dirty="0"/>
              <a:t>these two is </a:t>
            </a:r>
            <a:r>
              <a:rPr lang="en-US" sz="1400" dirty="0" smtClean="0"/>
              <a:t>covered</a:t>
            </a:r>
            <a:r>
              <a:rPr lang="en-US" sz="1400" dirty="0"/>
              <a:t> </a:t>
            </a:r>
            <a:r>
              <a:rPr lang="en-US" sz="1400" dirty="0" smtClean="0"/>
              <a:t>in this PowerPoint.</a:t>
            </a:r>
          </a:p>
        </p:txBody>
      </p:sp>
      <p:sp>
        <p:nvSpPr>
          <p:cNvPr id="6" name="Rectangle 5"/>
          <p:cNvSpPr/>
          <p:nvPr/>
        </p:nvSpPr>
        <p:spPr>
          <a:xfrm>
            <a:off x="524133" y="4590314"/>
            <a:ext cx="4576991" cy="738664"/>
          </a:xfrm>
          <a:prstGeom prst="rect">
            <a:avLst/>
          </a:prstGeom>
        </p:spPr>
        <p:txBody>
          <a:bodyPr wrap="square">
            <a:spAutoFit/>
          </a:bodyPr>
          <a:lstStyle/>
          <a:p>
            <a:r>
              <a:rPr lang="en-US" sz="1200" dirty="0">
                <a:hlinkClick r:id="rId4"/>
              </a:rPr>
              <a:t>https://</a:t>
            </a:r>
            <a:r>
              <a:rPr lang="en-US" sz="1200" dirty="0" smtClean="0">
                <a:hlinkClick r:id="rId4"/>
              </a:rPr>
              <a:t>drive.google.com/folderview?id=0BzOzV5VEB-CjY05SQ3lkMDR6VHM&amp;usp=sharing</a:t>
            </a:r>
            <a:endParaRPr lang="en-US" sz="1200" dirty="0" smtClean="0"/>
          </a:p>
          <a:p>
            <a:endParaRPr lang="en-US" dirty="0"/>
          </a:p>
        </p:txBody>
      </p:sp>
      <p:sp>
        <p:nvSpPr>
          <p:cNvPr id="7" name="TextBox 6"/>
          <p:cNvSpPr txBox="1"/>
          <p:nvPr/>
        </p:nvSpPr>
        <p:spPr>
          <a:xfrm>
            <a:off x="1428482" y="2877939"/>
            <a:ext cx="3876541" cy="1754326"/>
          </a:xfrm>
          <a:prstGeom prst="rect">
            <a:avLst/>
          </a:prstGeom>
          <a:noFill/>
        </p:spPr>
        <p:txBody>
          <a:bodyPr wrap="square" rtlCol="0">
            <a:spAutoFit/>
          </a:bodyPr>
          <a:lstStyle/>
          <a:p>
            <a:r>
              <a:rPr lang="en-US" dirty="0" smtClean="0"/>
              <a:t>In order to simplify communication there is one Arduino sketch that accounts for both connection types. It can be found by going to the link shown below along with the necessary libraries:</a:t>
            </a:r>
            <a:endParaRPr lang="en-US" dirty="0"/>
          </a:p>
        </p:txBody>
      </p:sp>
      <p:sp>
        <p:nvSpPr>
          <p:cNvPr id="10" name="TextBox 9"/>
          <p:cNvSpPr txBox="1"/>
          <p:nvPr/>
        </p:nvSpPr>
        <p:spPr>
          <a:xfrm>
            <a:off x="472555" y="5161166"/>
            <a:ext cx="5116877" cy="923330"/>
          </a:xfrm>
          <a:prstGeom prst="rect">
            <a:avLst/>
          </a:prstGeom>
          <a:noFill/>
        </p:spPr>
        <p:txBody>
          <a:bodyPr wrap="square" rtlCol="0">
            <a:spAutoFit/>
          </a:bodyPr>
          <a:lstStyle/>
          <a:p>
            <a:r>
              <a:rPr lang="en-US" dirty="0" smtClean="0"/>
              <a:t>The following slides will talk about how the </a:t>
            </a:r>
          </a:p>
          <a:p>
            <a:r>
              <a:rPr lang="en-US" dirty="0"/>
              <a:t>c</a:t>
            </a:r>
            <a:r>
              <a:rPr lang="en-US" dirty="0" smtClean="0"/>
              <a:t>ommunication works and where to add your </a:t>
            </a:r>
          </a:p>
          <a:p>
            <a:r>
              <a:rPr lang="en-US" dirty="0"/>
              <a:t>c</a:t>
            </a:r>
            <a:r>
              <a:rPr lang="en-US" dirty="0" smtClean="0"/>
              <a:t>ode using this Arduino sketch.  </a:t>
            </a:r>
            <a:endParaRPr lang="en-US" dirty="0"/>
          </a:p>
        </p:txBody>
      </p:sp>
    </p:spTree>
    <p:extLst>
      <p:ext uri="{BB962C8B-B14F-4D97-AF65-F5344CB8AC3E}">
        <p14:creationId xmlns:p14="http://schemas.microsoft.com/office/powerpoint/2010/main" val="218894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Quick Robot Configuration</a:t>
            </a:r>
            <a:r>
              <a:rPr lang="en-US" dirty="0"/>
              <a:t/>
            </a:r>
            <a:br>
              <a:rPr lang="en-US" dirty="0"/>
            </a:br>
            <a:endParaRPr lang="en-US" dirty="0"/>
          </a:p>
        </p:txBody>
      </p:sp>
      <p:sp>
        <p:nvSpPr>
          <p:cNvPr id="4" name="Rounded Rectangle 3"/>
          <p:cNvSpPr/>
          <p:nvPr/>
        </p:nvSpPr>
        <p:spPr>
          <a:xfrm>
            <a:off x="145273" y="2248379"/>
            <a:ext cx="5400958" cy="108322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srcRect l="50596" b="24575"/>
          <a:stretch/>
        </p:blipFill>
        <p:spPr>
          <a:xfrm>
            <a:off x="6782784" y="2419217"/>
            <a:ext cx="955927" cy="1121865"/>
          </a:xfrm>
          <a:prstGeom prst="rect">
            <a:avLst/>
          </a:prstGeom>
        </p:spPr>
      </p:pic>
      <p:sp>
        <p:nvSpPr>
          <p:cNvPr id="6" name="TextBox 5"/>
          <p:cNvSpPr txBox="1"/>
          <p:nvPr/>
        </p:nvSpPr>
        <p:spPr>
          <a:xfrm>
            <a:off x="1635618" y="2610817"/>
            <a:ext cx="2244782" cy="369332"/>
          </a:xfrm>
          <a:prstGeom prst="rect">
            <a:avLst/>
          </a:prstGeom>
          <a:noFill/>
        </p:spPr>
        <p:txBody>
          <a:bodyPr wrap="none" rtlCol="0">
            <a:spAutoFit/>
          </a:bodyPr>
          <a:lstStyle/>
          <a:p>
            <a:r>
              <a:rPr lang="en-US" dirty="0" smtClean="0"/>
              <a:t>Robot Configuration</a:t>
            </a:r>
            <a:endParaRPr lang="en-US" dirty="0"/>
          </a:p>
        </p:txBody>
      </p:sp>
      <p:sp>
        <p:nvSpPr>
          <p:cNvPr id="8" name="TextBox 7"/>
          <p:cNvSpPr txBox="1"/>
          <p:nvPr/>
        </p:nvSpPr>
        <p:spPr>
          <a:xfrm>
            <a:off x="5939793" y="3614151"/>
            <a:ext cx="2875785" cy="3139321"/>
          </a:xfrm>
          <a:prstGeom prst="rect">
            <a:avLst/>
          </a:prstGeom>
          <a:noFill/>
        </p:spPr>
        <p:txBody>
          <a:bodyPr wrap="square" rtlCol="0">
            <a:spAutoFit/>
          </a:bodyPr>
          <a:lstStyle/>
          <a:p>
            <a:r>
              <a:rPr lang="en-US" dirty="0" smtClean="0"/>
              <a:t>In this section at the top of the sketch you configure your connection type, battery types and if using an ultrasonic sensor. Reading the comments here will help you get started with how you should configure each option.</a:t>
            </a:r>
          </a:p>
          <a:p>
            <a:endParaRPr lang="en-US" dirty="0"/>
          </a:p>
        </p:txBody>
      </p:sp>
      <p:sp>
        <p:nvSpPr>
          <p:cNvPr id="12" name="Rounded Rectangle 11"/>
          <p:cNvSpPr/>
          <p:nvPr/>
        </p:nvSpPr>
        <p:spPr>
          <a:xfrm>
            <a:off x="5750075" y="2215166"/>
            <a:ext cx="3255223" cy="450760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stretch>
            <a:fillRect/>
          </a:stretch>
        </p:blipFill>
        <p:spPr>
          <a:xfrm>
            <a:off x="145273" y="3729914"/>
            <a:ext cx="5400675" cy="2343150"/>
          </a:xfrm>
          <a:prstGeom prst="rect">
            <a:avLst/>
          </a:prstGeom>
        </p:spPr>
      </p:pic>
    </p:spTree>
    <p:extLst>
      <p:ext uri="{BB962C8B-B14F-4D97-AF65-F5344CB8AC3E}">
        <p14:creationId xmlns:p14="http://schemas.microsoft.com/office/powerpoint/2010/main" val="227840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Quick Robot Configuration</a:t>
            </a:r>
            <a:r>
              <a:rPr lang="en-US" dirty="0"/>
              <a:t/>
            </a:r>
            <a:br>
              <a:rPr lang="en-US" dirty="0"/>
            </a:br>
            <a:endParaRPr lang="en-US" dirty="0"/>
          </a:p>
        </p:txBody>
      </p:sp>
      <p:sp>
        <p:nvSpPr>
          <p:cNvPr id="4" name="Rounded Rectangle 3"/>
          <p:cNvSpPr/>
          <p:nvPr/>
        </p:nvSpPr>
        <p:spPr>
          <a:xfrm>
            <a:off x="145273" y="2248379"/>
            <a:ext cx="5400958" cy="73177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srcRect l="50596" b="24575"/>
          <a:stretch/>
        </p:blipFill>
        <p:spPr>
          <a:xfrm>
            <a:off x="6782784" y="2419217"/>
            <a:ext cx="955927" cy="1121865"/>
          </a:xfrm>
          <a:prstGeom prst="rect">
            <a:avLst/>
          </a:prstGeom>
        </p:spPr>
      </p:pic>
      <p:sp>
        <p:nvSpPr>
          <p:cNvPr id="6" name="TextBox 5"/>
          <p:cNvSpPr txBox="1"/>
          <p:nvPr/>
        </p:nvSpPr>
        <p:spPr>
          <a:xfrm>
            <a:off x="1656650" y="2276671"/>
            <a:ext cx="2244782" cy="646331"/>
          </a:xfrm>
          <a:prstGeom prst="rect">
            <a:avLst/>
          </a:prstGeom>
          <a:noFill/>
        </p:spPr>
        <p:txBody>
          <a:bodyPr wrap="none" rtlCol="0">
            <a:spAutoFit/>
          </a:bodyPr>
          <a:lstStyle/>
          <a:p>
            <a:r>
              <a:rPr lang="en-US" dirty="0" smtClean="0"/>
              <a:t>Robot Configuration</a:t>
            </a:r>
            <a:br>
              <a:rPr lang="en-US" dirty="0" smtClean="0"/>
            </a:br>
            <a:r>
              <a:rPr lang="en-US" dirty="0" smtClean="0"/>
              <a:t>  </a:t>
            </a:r>
            <a:r>
              <a:rPr lang="en-US" dirty="0" err="1" smtClean="0"/>
              <a:t>pinouts_robot.h</a:t>
            </a:r>
            <a:endParaRPr lang="en-US" dirty="0"/>
          </a:p>
        </p:txBody>
      </p:sp>
      <p:pic>
        <p:nvPicPr>
          <p:cNvPr id="3" name="Picture 2"/>
          <p:cNvPicPr>
            <a:picLocks noChangeAspect="1"/>
          </p:cNvPicPr>
          <p:nvPr/>
        </p:nvPicPr>
        <p:blipFill>
          <a:blip r:embed="rId3"/>
          <a:stretch>
            <a:fillRect/>
          </a:stretch>
        </p:blipFill>
        <p:spPr>
          <a:xfrm>
            <a:off x="88264" y="3043669"/>
            <a:ext cx="2263076" cy="544383"/>
          </a:xfrm>
          <a:prstGeom prst="rect">
            <a:avLst/>
          </a:prstGeom>
        </p:spPr>
      </p:pic>
      <p:pic>
        <p:nvPicPr>
          <p:cNvPr id="7" name="Picture 6"/>
          <p:cNvPicPr>
            <a:picLocks noChangeAspect="1"/>
          </p:cNvPicPr>
          <p:nvPr/>
        </p:nvPicPr>
        <p:blipFill>
          <a:blip r:embed="rId4"/>
          <a:stretch>
            <a:fillRect/>
          </a:stretch>
        </p:blipFill>
        <p:spPr>
          <a:xfrm>
            <a:off x="88264" y="3643738"/>
            <a:ext cx="5514975" cy="3105150"/>
          </a:xfrm>
          <a:prstGeom prst="rect">
            <a:avLst/>
          </a:prstGeom>
        </p:spPr>
      </p:pic>
      <p:sp>
        <p:nvSpPr>
          <p:cNvPr id="11" name="TextBox 10"/>
          <p:cNvSpPr txBox="1"/>
          <p:nvPr/>
        </p:nvSpPr>
        <p:spPr>
          <a:xfrm>
            <a:off x="5881419" y="3643738"/>
            <a:ext cx="2875785" cy="3139321"/>
          </a:xfrm>
          <a:prstGeom prst="rect">
            <a:avLst/>
          </a:prstGeom>
          <a:noFill/>
        </p:spPr>
        <p:txBody>
          <a:bodyPr wrap="square" rtlCol="0">
            <a:spAutoFit/>
          </a:bodyPr>
          <a:lstStyle/>
          <a:p>
            <a:r>
              <a:rPr lang="en-US" dirty="0" smtClean="0"/>
              <a:t>The “</a:t>
            </a:r>
            <a:r>
              <a:rPr lang="en-US" dirty="0" err="1" smtClean="0"/>
              <a:t>pinouts_robot.h</a:t>
            </a:r>
            <a:r>
              <a:rPr lang="en-US" dirty="0" smtClean="0"/>
              <a:t>” tab is where you assign your specific pin configuration for the predefined identifiers. For example, </a:t>
            </a:r>
            <a:r>
              <a:rPr lang="en-US" dirty="0" err="1" smtClean="0"/>
              <a:t>Clean_BAT_PIN</a:t>
            </a:r>
            <a:r>
              <a:rPr lang="en-US" dirty="0" smtClean="0"/>
              <a:t>, a pin designated for your clean power, is defined to be pin A3.</a:t>
            </a:r>
          </a:p>
          <a:p>
            <a:endParaRPr lang="en-US" dirty="0"/>
          </a:p>
        </p:txBody>
      </p:sp>
      <p:sp>
        <p:nvSpPr>
          <p:cNvPr id="14" name="Rounded Rectangle 13"/>
          <p:cNvSpPr/>
          <p:nvPr/>
        </p:nvSpPr>
        <p:spPr>
          <a:xfrm>
            <a:off x="5750075" y="2215166"/>
            <a:ext cx="3255223" cy="450760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8341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3" y="959290"/>
            <a:ext cx="6896534" cy="1080938"/>
          </a:xfrm>
        </p:spPr>
        <p:txBody>
          <a:bodyPr>
            <a:normAutofit fontScale="90000"/>
          </a:bodyPr>
          <a:lstStyle/>
          <a:p>
            <a:r>
              <a:rPr lang="en-US" dirty="0" smtClean="0">
                <a:solidFill>
                  <a:schemeClr val="accent2"/>
                </a:solidFill>
              </a:rPr>
              <a:t>Communication:</a:t>
            </a:r>
            <a:r>
              <a:rPr lang="en-US" dirty="0">
                <a:solidFill>
                  <a:schemeClr val="accent2"/>
                </a:solidFill>
              </a:rPr>
              <a:t/>
            </a:r>
            <a:br>
              <a:rPr lang="en-US" dirty="0">
                <a:solidFill>
                  <a:schemeClr val="accent2"/>
                </a:solidFill>
              </a:rPr>
            </a:br>
            <a:r>
              <a:rPr lang="en-US" dirty="0" smtClean="0">
                <a:solidFill>
                  <a:schemeClr val="accent2"/>
                </a:solidFill>
              </a:rPr>
              <a:t>Phone to Arduino Commands</a:t>
            </a:r>
            <a:r>
              <a:rPr lang="en-US" dirty="0"/>
              <a:t/>
            </a:r>
            <a:br>
              <a:rPr lang="en-US" dirty="0"/>
            </a:br>
            <a:endParaRPr lang="en-US" dirty="0"/>
          </a:p>
        </p:txBody>
      </p:sp>
      <p:sp>
        <p:nvSpPr>
          <p:cNvPr id="4" name="Rounded Rectangle 3"/>
          <p:cNvSpPr/>
          <p:nvPr/>
        </p:nvSpPr>
        <p:spPr>
          <a:xfrm>
            <a:off x="145273" y="2760785"/>
            <a:ext cx="4117634" cy="327733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srcRect l="50596" b="24575"/>
          <a:stretch/>
        </p:blipFill>
        <p:spPr>
          <a:xfrm>
            <a:off x="288822" y="3754846"/>
            <a:ext cx="955927" cy="1121865"/>
          </a:xfrm>
          <a:prstGeom prst="rect">
            <a:avLst/>
          </a:prstGeom>
        </p:spPr>
      </p:pic>
      <p:sp>
        <p:nvSpPr>
          <p:cNvPr id="6" name="TextBox 5"/>
          <p:cNvSpPr txBox="1"/>
          <p:nvPr/>
        </p:nvSpPr>
        <p:spPr>
          <a:xfrm>
            <a:off x="1289825" y="2968292"/>
            <a:ext cx="2928006" cy="2862322"/>
          </a:xfrm>
          <a:prstGeom prst="rect">
            <a:avLst/>
          </a:prstGeom>
          <a:noFill/>
        </p:spPr>
        <p:txBody>
          <a:bodyPr wrap="square" rtlCol="0">
            <a:spAutoFit/>
          </a:bodyPr>
          <a:lstStyle/>
          <a:p>
            <a:r>
              <a:rPr lang="en-US" dirty="0" smtClean="0"/>
              <a:t>Command ID: </a:t>
            </a:r>
            <a:r>
              <a:rPr lang="en-US" dirty="0"/>
              <a:t>The </a:t>
            </a:r>
            <a:r>
              <a:rPr lang="en-US" dirty="0" err="1"/>
              <a:t>Arxterra</a:t>
            </a:r>
            <a:r>
              <a:rPr lang="en-US" dirty="0"/>
              <a:t> </a:t>
            </a:r>
            <a:endParaRPr lang="en-US" dirty="0" smtClean="0"/>
          </a:p>
          <a:p>
            <a:r>
              <a:rPr lang="en-US" dirty="0" smtClean="0"/>
              <a:t>Control </a:t>
            </a:r>
            <a:r>
              <a:rPr lang="en-US" dirty="0"/>
              <a:t>Panel is set up for </a:t>
            </a:r>
            <a:endParaRPr lang="en-US" dirty="0" smtClean="0"/>
          </a:p>
          <a:p>
            <a:r>
              <a:rPr lang="en-US" dirty="0" smtClean="0"/>
              <a:t>the following Phone to Arduino Commands</a:t>
            </a:r>
          </a:p>
          <a:p>
            <a:endParaRPr lang="en-US" dirty="0"/>
          </a:p>
          <a:p>
            <a:r>
              <a:rPr lang="en-US" dirty="0" smtClean="0"/>
              <a:t>These are also all defined in the Arduino Sketch.</a:t>
            </a:r>
            <a:endParaRPr lang="en-US" dirty="0"/>
          </a:p>
          <a:p>
            <a:r>
              <a:rPr lang="en-US" dirty="0" smtClean="0"/>
              <a:t>With the exception of custom commands which are determined by you.</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63033235"/>
              </p:ext>
            </p:extLst>
          </p:nvPr>
        </p:nvGraphicFramePr>
        <p:xfrm>
          <a:off x="4488659" y="2588653"/>
          <a:ext cx="4480560" cy="4023360"/>
        </p:xfrm>
        <a:graphic>
          <a:graphicData uri="http://schemas.openxmlformats.org/drawingml/2006/table">
            <a:tbl>
              <a:tblPr firstRow="1" bandRow="1">
                <a:tableStyleId>{5C22544A-7EE6-4342-B048-85BDC9FD1C3A}</a:tableStyleId>
              </a:tblPr>
              <a:tblGrid>
                <a:gridCol w="2240280"/>
                <a:gridCol w="2240280"/>
              </a:tblGrid>
              <a:tr h="365760">
                <a:tc>
                  <a:txBody>
                    <a:bodyPr/>
                    <a:lstStyle/>
                    <a:p>
                      <a:r>
                        <a:rPr lang="en-US" dirty="0" smtClean="0"/>
                        <a:t>Command</a:t>
                      </a:r>
                      <a:endParaRPr lang="en-US" dirty="0"/>
                    </a:p>
                  </a:txBody>
                  <a:tcPr/>
                </a:tc>
                <a:tc>
                  <a:txBody>
                    <a:bodyPr/>
                    <a:lstStyle/>
                    <a:p>
                      <a:r>
                        <a:rPr lang="en-US" dirty="0" smtClean="0"/>
                        <a:t>Command ID</a:t>
                      </a:r>
                      <a:endParaRPr lang="en-US" dirty="0"/>
                    </a:p>
                  </a:txBody>
                  <a:tcPr/>
                </a:tc>
              </a:tr>
              <a:tr h="365760">
                <a:tc>
                  <a:txBody>
                    <a:bodyPr/>
                    <a:lstStyle/>
                    <a:p>
                      <a:r>
                        <a:rPr lang="en-US" dirty="0" smtClean="0"/>
                        <a:t>Move</a:t>
                      </a:r>
                      <a:endParaRPr lang="en-US" dirty="0"/>
                    </a:p>
                  </a:txBody>
                  <a:tcPr/>
                </a:tc>
                <a:tc>
                  <a:txBody>
                    <a:bodyPr/>
                    <a:lstStyle/>
                    <a:p>
                      <a:r>
                        <a:rPr lang="en-US" dirty="0" smtClean="0"/>
                        <a:t>0x01</a:t>
                      </a:r>
                    </a:p>
                  </a:txBody>
                  <a:tcPr/>
                </a:tc>
              </a:tr>
              <a:tr h="365760">
                <a:tc>
                  <a:txBody>
                    <a:bodyPr/>
                    <a:lstStyle/>
                    <a:p>
                      <a:r>
                        <a:rPr lang="en-US" dirty="0" smtClean="0"/>
                        <a:t>Camera Move</a:t>
                      </a:r>
                      <a:endParaRPr lang="en-US" dirty="0"/>
                    </a:p>
                  </a:txBody>
                  <a:tcPr/>
                </a:tc>
                <a:tc>
                  <a:txBody>
                    <a:bodyPr/>
                    <a:lstStyle/>
                    <a:p>
                      <a:r>
                        <a:rPr lang="en-US" dirty="0" smtClean="0"/>
                        <a:t>0x02</a:t>
                      </a:r>
                      <a:endParaRPr lang="en-US"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Camera Move Home</a:t>
                      </a:r>
                    </a:p>
                  </a:txBody>
                  <a:tcPr/>
                </a:tc>
                <a:tc>
                  <a:txBody>
                    <a:bodyPr/>
                    <a:lstStyle/>
                    <a:p>
                      <a:r>
                        <a:rPr lang="en-US" dirty="0" smtClean="0"/>
                        <a:t>0x04</a:t>
                      </a:r>
                      <a:endParaRPr lang="en-US"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Camera</a:t>
                      </a:r>
                      <a:r>
                        <a:rPr lang="en-US" baseline="0" dirty="0" smtClean="0"/>
                        <a:t> Move Reset</a:t>
                      </a:r>
                      <a:endParaRPr lang="en-US" dirty="0" smtClean="0"/>
                    </a:p>
                  </a:txBody>
                  <a:tcPr/>
                </a:tc>
                <a:tc>
                  <a:txBody>
                    <a:bodyPr/>
                    <a:lstStyle/>
                    <a:p>
                      <a:r>
                        <a:rPr lang="en-US" dirty="0" smtClean="0"/>
                        <a:t>0x05</a:t>
                      </a:r>
                      <a:endParaRPr lang="en-US" dirty="0"/>
                    </a:p>
                  </a:txBody>
                  <a:tcPr/>
                </a:tc>
              </a:tr>
              <a:tr h="365760">
                <a:tc>
                  <a:txBody>
                    <a:bodyPr/>
                    <a:lstStyle/>
                    <a:p>
                      <a:r>
                        <a:rPr lang="en-US" dirty="0" smtClean="0"/>
                        <a:t>Read EEPROM</a:t>
                      </a:r>
                      <a:endParaRPr lang="en-US" dirty="0"/>
                    </a:p>
                  </a:txBody>
                  <a:tcPr/>
                </a:tc>
                <a:tc>
                  <a:txBody>
                    <a:bodyPr/>
                    <a:lstStyle/>
                    <a:p>
                      <a:r>
                        <a:rPr lang="en-US" dirty="0" smtClean="0"/>
                        <a:t>0x06</a:t>
                      </a:r>
                      <a:endParaRPr lang="en-US" dirty="0"/>
                    </a:p>
                  </a:txBody>
                  <a:tcPr/>
                </a:tc>
              </a:tr>
              <a:tr h="365760">
                <a:tc>
                  <a:txBody>
                    <a:bodyPr/>
                    <a:lstStyle/>
                    <a:p>
                      <a:r>
                        <a:rPr lang="en-US" dirty="0" smtClean="0"/>
                        <a:t>Write EEPROM</a:t>
                      </a:r>
                      <a:endParaRPr lang="en-US" dirty="0"/>
                    </a:p>
                  </a:txBody>
                  <a:tcPr/>
                </a:tc>
                <a:tc>
                  <a:txBody>
                    <a:bodyPr/>
                    <a:lstStyle/>
                    <a:p>
                      <a:r>
                        <a:rPr lang="en-US" dirty="0" smtClean="0"/>
                        <a:t>0x07</a:t>
                      </a:r>
                      <a:endParaRPr lang="en-US" dirty="0"/>
                    </a:p>
                  </a:txBody>
                  <a:tcPr/>
                </a:tc>
              </a:tr>
              <a:tr h="365760">
                <a:tc>
                  <a:txBody>
                    <a:bodyPr/>
                    <a:lstStyle/>
                    <a:p>
                      <a:r>
                        <a:rPr lang="en-US" dirty="0" smtClean="0"/>
                        <a:t>Safe Rover</a:t>
                      </a:r>
                      <a:endParaRPr lang="en-US" dirty="0"/>
                    </a:p>
                  </a:txBody>
                  <a:tcPr/>
                </a:tc>
                <a:tc>
                  <a:txBody>
                    <a:bodyPr/>
                    <a:lstStyle/>
                    <a:p>
                      <a:r>
                        <a:rPr lang="en-US" dirty="0" smtClean="0"/>
                        <a:t>0x08</a:t>
                      </a:r>
                      <a:endParaRPr lang="en-US" dirty="0"/>
                    </a:p>
                  </a:txBody>
                  <a:tcPr/>
                </a:tc>
              </a:tr>
              <a:tr h="365760">
                <a:tc>
                  <a:txBody>
                    <a:bodyPr/>
                    <a:lstStyle/>
                    <a:p>
                      <a:r>
                        <a:rPr lang="en-US" dirty="0" smtClean="0"/>
                        <a:t>Sleep</a:t>
                      </a:r>
                      <a:endParaRPr lang="en-US" dirty="0"/>
                    </a:p>
                  </a:txBody>
                  <a:tcPr/>
                </a:tc>
                <a:tc>
                  <a:txBody>
                    <a:bodyPr/>
                    <a:lstStyle/>
                    <a:p>
                      <a:r>
                        <a:rPr lang="en-US" dirty="0" smtClean="0"/>
                        <a:t>0x0A</a:t>
                      </a:r>
                    </a:p>
                  </a:txBody>
                  <a:tcPr/>
                </a:tc>
              </a:tr>
              <a:tr h="365760">
                <a:tc>
                  <a:txBody>
                    <a:bodyPr/>
                    <a:lstStyle/>
                    <a:p>
                      <a:r>
                        <a:rPr lang="en-US" dirty="0" smtClean="0"/>
                        <a:t>Wakeup</a:t>
                      </a:r>
                      <a:endParaRPr lang="en-US" dirty="0"/>
                    </a:p>
                  </a:txBody>
                  <a:tcPr/>
                </a:tc>
                <a:tc>
                  <a:txBody>
                    <a:bodyPr/>
                    <a:lstStyle/>
                    <a:p>
                      <a:r>
                        <a:rPr lang="en-US" dirty="0" smtClean="0"/>
                        <a:t>0x0B</a:t>
                      </a:r>
                      <a:endParaRPr lang="en-US" dirty="0"/>
                    </a:p>
                  </a:txBody>
                  <a:tcPr/>
                </a:tc>
              </a:tr>
              <a:tr h="365760">
                <a:tc>
                  <a:txBody>
                    <a:bodyPr/>
                    <a:lstStyle/>
                    <a:p>
                      <a:r>
                        <a:rPr lang="en-US" dirty="0" smtClean="0"/>
                        <a:t>Custom Command</a:t>
                      </a:r>
                      <a:endParaRPr lang="en-US" dirty="0"/>
                    </a:p>
                  </a:txBody>
                  <a:tcPr/>
                </a:tc>
                <a:tc>
                  <a:txBody>
                    <a:bodyPr/>
                    <a:lstStyle/>
                    <a:p>
                      <a:r>
                        <a:rPr lang="en-US" dirty="0" smtClean="0"/>
                        <a:t>0x40 to 0x5F</a:t>
                      </a:r>
                      <a:endParaRPr lang="en-US" dirty="0"/>
                    </a:p>
                  </a:txBody>
                  <a:tcPr/>
                </a:tc>
              </a:tr>
            </a:tbl>
          </a:graphicData>
        </a:graphic>
      </p:graphicFrame>
    </p:spTree>
    <p:extLst>
      <p:ext uri="{BB962C8B-B14F-4D97-AF65-F5344CB8AC3E}">
        <p14:creationId xmlns:p14="http://schemas.microsoft.com/office/powerpoint/2010/main" val="2867043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3072</TotalTime>
  <Words>1852</Words>
  <Application>Microsoft Office PowerPoint</Application>
  <PresentationFormat>On-screen Show (4:3)</PresentationFormat>
  <Paragraphs>324</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Trebuchet MS</vt:lpstr>
      <vt:lpstr>Berlin</vt:lpstr>
      <vt:lpstr>Arxterra: Understanding the Communication  Between Arduino and Phone</vt:lpstr>
      <vt:lpstr>Connection Type: How to Connect Phone to Arduino</vt:lpstr>
      <vt:lpstr>Connection Type: How to Connect Phone to Arduino</vt:lpstr>
      <vt:lpstr>Connection Type: Which Method Should You Choose</vt:lpstr>
      <vt:lpstr>On The App: Choosing Arduino Connection Protocol Base On Connection Type</vt:lpstr>
      <vt:lpstr>The Code:</vt:lpstr>
      <vt:lpstr>Communication: Quick Robot Configuration </vt:lpstr>
      <vt:lpstr>Communication: Quick Robot Configuration </vt:lpstr>
      <vt:lpstr>Communication: Phone to Arduino Commands </vt:lpstr>
      <vt:lpstr>Communication: Phone to Arduino </vt:lpstr>
      <vt:lpstr>Communication: Phone to Arduino </vt:lpstr>
      <vt:lpstr>Communication: Phone to Arduino </vt:lpstr>
      <vt:lpstr>Communication: Phone to Arduino </vt:lpstr>
      <vt:lpstr>Communication: Phone to Arduino </vt:lpstr>
      <vt:lpstr>Communication: Phone to Arduino </vt:lpstr>
      <vt:lpstr>Communication: Phone to Arduino How It Receives Commands </vt:lpstr>
      <vt:lpstr>Communication: Phone to Arduino How It Receives Commands </vt:lpstr>
      <vt:lpstr>Communication: Phone to Arduino commandHandler() </vt:lpstr>
      <vt:lpstr>Communication: Phone to Arduino commandHandler() </vt:lpstr>
      <vt:lpstr>Communication: Phone to Arduino commandHandler() </vt:lpstr>
      <vt:lpstr>Communication: Phone to Arduino commandHandler() </vt:lpstr>
      <vt:lpstr>Communication: Phone to Arduino commandHandler() </vt:lpstr>
      <vt:lpstr>Communication: Phone to Arduino commandHandler() </vt:lpstr>
      <vt:lpstr>Communication: Phone to Arduino commandHandler() </vt:lpstr>
      <vt:lpstr>Communication: Phone to Arduino commandHandler() </vt:lpstr>
      <vt:lpstr>Communication: Phone to Arduino commandHandler() </vt:lpstr>
      <vt:lpstr>Communication: Arduino to Phone </vt:lpstr>
      <vt:lpstr>Communication: Arduino to Phone </vt:lpstr>
      <vt:lpstr>Communication: Arduino to Phone sendData() </vt:lpstr>
      <vt:lpstr>Communication: Arduino to Phone sendData() </vt:lpstr>
      <vt:lpstr>Communication: Arduino to Phone sendData() </vt:lpstr>
      <vt:lpstr>Communication: Arduino to Phone sendPacket()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The Arxterra Control Panel</dc:title>
  <dc:creator>Tommy Sanchez</dc:creator>
  <cp:lastModifiedBy>Tommy Sanchez</cp:lastModifiedBy>
  <cp:revision>302</cp:revision>
  <dcterms:created xsi:type="dcterms:W3CDTF">2014-03-03T01:51:32Z</dcterms:created>
  <dcterms:modified xsi:type="dcterms:W3CDTF">2014-04-26T01:45:52Z</dcterms:modified>
</cp:coreProperties>
</file>