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306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478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661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583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557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B61BEF0D-F0BB-DE4B-95CE-6DB70DBA9567}" type="datetimeFigureOut">
              <a:rPr lang="en-US" smtClean="0"/>
              <a:pPr/>
              <a:t>5/12/2014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4681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B61BEF0D-F0BB-DE4B-95CE-6DB70DBA9567}" type="datetimeFigureOut">
              <a:rPr lang="en-US" smtClean="0"/>
              <a:pPr/>
              <a:t>5/12/2014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993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B61BEF0D-F0BB-DE4B-95CE-6DB70DBA9567}" type="datetimeFigureOut">
              <a:rPr lang="en-US" smtClean="0"/>
              <a:pPr/>
              <a:t>5/12/2014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3626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5/12/2014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776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61BEF0D-F0BB-DE4B-95CE-6DB70DBA9567}" type="datetimeFigureOut">
              <a:rPr lang="en-US" smtClean="0"/>
              <a:pPr/>
              <a:t>5/12/2014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487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61BEF0D-F0BB-DE4B-95CE-6DB70DBA9567}" type="datetimeFigureOut">
              <a:rPr lang="en-US" smtClean="0"/>
              <a:pPr/>
              <a:t>5/12/2014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432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61BEF0D-F0BB-DE4B-95CE-6DB70DBA9567}" type="datetimeFigureOut">
              <a:rPr lang="en-US" smtClean="0"/>
              <a:pPr/>
              <a:t>5/12/2014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787353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c.github.com/" TargetMode="External"/><Relationship Id="rId2" Type="http://schemas.openxmlformats.org/officeDocument/2006/relationships/hyperlink" Target="https://windows.github.com/"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arduino.cc/en/Serial/begin"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ithub.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Github</a:t>
            </a:r>
            <a:r>
              <a:rPr lang="en-US" dirty="0"/>
              <a:t> </a:t>
            </a:r>
            <a:r>
              <a:rPr lang="en-US" dirty="0" smtClean="0"/>
              <a:t>&amp; </a:t>
            </a:r>
            <a:r>
              <a:rPr lang="en-US" dirty="0" smtClean="0"/>
              <a:t>Arduino</a:t>
            </a:r>
            <a:endParaRPr lang="en-US" dirty="0"/>
          </a:p>
        </p:txBody>
      </p:sp>
      <p:sp>
        <p:nvSpPr>
          <p:cNvPr id="3" name="Subtitle 2"/>
          <p:cNvSpPr>
            <a:spLocks noGrp="1"/>
          </p:cNvSpPr>
          <p:nvPr>
            <p:ph type="subTitle" idx="1"/>
          </p:nvPr>
        </p:nvSpPr>
        <p:spPr/>
        <p:txBody>
          <a:bodyPr>
            <a:normAutofit lnSpcReduction="10000"/>
          </a:bodyPr>
          <a:lstStyle/>
          <a:p>
            <a:r>
              <a:rPr lang="en-US" dirty="0" smtClean="0"/>
              <a:t>How </a:t>
            </a:r>
            <a:r>
              <a:rPr lang="en-US" dirty="0" smtClean="0"/>
              <a:t>To: Post </a:t>
            </a:r>
            <a:r>
              <a:rPr lang="en-US" dirty="0" smtClean="0"/>
              <a:t>On </a:t>
            </a:r>
            <a:r>
              <a:rPr lang="en-US" dirty="0" err="1" smtClean="0"/>
              <a:t>Github</a:t>
            </a:r>
            <a:r>
              <a:rPr lang="en-US" dirty="0"/>
              <a:t/>
            </a:r>
            <a:br>
              <a:rPr lang="en-US" dirty="0"/>
            </a:br>
            <a:r>
              <a:rPr lang="en-US" dirty="0" smtClean="0"/>
              <a:t>How To: Download from </a:t>
            </a:r>
            <a:r>
              <a:rPr lang="en-US" dirty="0" err="1" smtClean="0"/>
              <a:t>Github</a:t>
            </a:r>
            <a:r>
              <a:rPr lang="en-US" dirty="0" smtClean="0"/>
              <a:t/>
            </a:r>
            <a:br>
              <a:rPr lang="en-US" dirty="0" smtClean="0"/>
            </a:br>
            <a:r>
              <a:rPr lang="en-US" dirty="0" smtClean="0"/>
              <a:t>How To: Upload Code Downloaded from </a:t>
            </a:r>
            <a:r>
              <a:rPr lang="en-US" dirty="0" err="1" smtClean="0"/>
              <a:t>Github</a:t>
            </a:r>
            <a:r>
              <a:rPr lang="en-US" dirty="0" smtClean="0"/>
              <a:t> to Arduino</a:t>
            </a:r>
            <a:endParaRPr lang="en-US" dirty="0"/>
          </a:p>
        </p:txBody>
      </p:sp>
      <p:sp>
        <p:nvSpPr>
          <p:cNvPr id="4" name="TextBox 3"/>
          <p:cNvSpPr txBox="1"/>
          <p:nvPr/>
        </p:nvSpPr>
        <p:spPr>
          <a:xfrm>
            <a:off x="209006" y="6100355"/>
            <a:ext cx="2068195" cy="646331"/>
          </a:xfrm>
          <a:prstGeom prst="rect">
            <a:avLst/>
          </a:prstGeom>
          <a:noFill/>
        </p:spPr>
        <p:txBody>
          <a:bodyPr wrap="none" rtlCol="0">
            <a:spAutoFit/>
          </a:bodyPr>
          <a:lstStyle/>
          <a:p>
            <a:r>
              <a:rPr lang="en-US" dirty="0" smtClean="0"/>
              <a:t>Tommy Sanchez</a:t>
            </a:r>
          </a:p>
          <a:p>
            <a:r>
              <a:rPr lang="en-US" dirty="0" smtClean="0"/>
              <a:t>EE400D Spring 2014</a:t>
            </a:r>
            <a:endParaRPr lang="en-US" dirty="0"/>
          </a:p>
        </p:txBody>
      </p:sp>
    </p:spTree>
    <p:extLst>
      <p:ext uri="{BB962C8B-B14F-4D97-AF65-F5344CB8AC3E}">
        <p14:creationId xmlns:p14="http://schemas.microsoft.com/office/powerpoint/2010/main" val="48144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Program Interface</a:t>
            </a:r>
          </a:p>
        </p:txBody>
      </p:sp>
      <p:sp>
        <p:nvSpPr>
          <p:cNvPr id="3" name="Content Placeholder 2"/>
          <p:cNvSpPr>
            <a:spLocks noGrp="1"/>
          </p:cNvSpPr>
          <p:nvPr>
            <p:ph idx="1"/>
          </p:nvPr>
        </p:nvSpPr>
        <p:spPr/>
        <p:txBody>
          <a:bodyPr/>
          <a:lstStyle/>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smtClean="0">
              <a:hlinkClick r:id="rId2"/>
            </a:endParaRPr>
          </a:p>
          <a:p>
            <a:pPr marL="0" indent="0">
              <a:buNone/>
            </a:pPr>
            <a:endParaRPr lang="en-US" dirty="0" smtClean="0">
              <a:hlinkClick r:id="rId2"/>
            </a:endParaRPr>
          </a:p>
          <a:p>
            <a:pPr marL="0" indent="0">
              <a:buNone/>
            </a:pPr>
            <a:r>
              <a:rPr lang="en-US" dirty="0" smtClean="0">
                <a:hlinkClick r:id="rId2"/>
              </a:rPr>
              <a:t>https</a:t>
            </a:r>
            <a:r>
              <a:rPr lang="en-US" dirty="0">
                <a:hlinkClick r:id="rId2"/>
              </a:rPr>
              <a:t>://windows.github.com</a:t>
            </a:r>
            <a:r>
              <a:rPr lang="en-US" dirty="0" smtClean="0">
                <a:hlinkClick r:id="rId2"/>
              </a:rPr>
              <a:t>/</a:t>
            </a:r>
            <a:endParaRPr lang="en-US" dirty="0" smtClean="0"/>
          </a:p>
          <a:p>
            <a:pPr marL="0" indent="0">
              <a:buNone/>
            </a:pPr>
            <a:r>
              <a:rPr lang="en-US" dirty="0">
                <a:hlinkClick r:id="rId3"/>
              </a:rPr>
              <a:t>https://mac.github.com</a:t>
            </a:r>
            <a:r>
              <a:rPr lang="en-US" dirty="0" smtClean="0">
                <a:hlinkClick r:id="rId3"/>
              </a:rPr>
              <a:t>/</a:t>
            </a:r>
            <a:endParaRPr lang="en-US" dirty="0" smtClean="0"/>
          </a:p>
        </p:txBody>
      </p:sp>
      <p:pic>
        <p:nvPicPr>
          <p:cNvPr id="4" name="Picture 3"/>
          <p:cNvPicPr>
            <a:picLocks noChangeAspect="1"/>
          </p:cNvPicPr>
          <p:nvPr/>
        </p:nvPicPr>
        <p:blipFill>
          <a:blip r:embed="rId4"/>
          <a:stretch>
            <a:fillRect/>
          </a:stretch>
        </p:blipFill>
        <p:spPr>
          <a:xfrm>
            <a:off x="3715354" y="864108"/>
            <a:ext cx="7362825" cy="3390900"/>
          </a:xfrm>
          <a:prstGeom prst="rect">
            <a:avLst/>
          </a:prstGeom>
        </p:spPr>
      </p:pic>
      <p:sp>
        <p:nvSpPr>
          <p:cNvPr id="5" name="TextBox 4"/>
          <p:cNvSpPr txBox="1"/>
          <p:nvPr/>
        </p:nvSpPr>
        <p:spPr>
          <a:xfrm>
            <a:off x="3715354" y="4255008"/>
            <a:ext cx="6774287" cy="646331"/>
          </a:xfrm>
          <a:prstGeom prst="rect">
            <a:avLst/>
          </a:prstGeom>
          <a:noFill/>
        </p:spPr>
        <p:txBody>
          <a:bodyPr wrap="square" rtlCol="0">
            <a:spAutoFit/>
          </a:bodyPr>
          <a:lstStyle/>
          <a:p>
            <a:r>
              <a:rPr lang="en-US" dirty="0" smtClean="0"/>
              <a:t>To use the program interface you first need to download it from either of the following links depending on your computer’s operating system</a:t>
            </a:r>
            <a:endParaRPr lang="en-US" dirty="0"/>
          </a:p>
        </p:txBody>
      </p:sp>
    </p:spTree>
    <p:extLst>
      <p:ext uri="{BB962C8B-B14F-4D97-AF65-F5344CB8AC3E}">
        <p14:creationId xmlns:p14="http://schemas.microsoft.com/office/powerpoint/2010/main" val="310610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Program Interface</a:t>
            </a:r>
          </a:p>
        </p:txBody>
      </p:sp>
      <p:pic>
        <p:nvPicPr>
          <p:cNvPr id="7" name="Content Placeholder 6"/>
          <p:cNvPicPr>
            <a:picLocks noGrp="1" noChangeAspect="1"/>
          </p:cNvPicPr>
          <p:nvPr>
            <p:ph idx="1"/>
          </p:nvPr>
        </p:nvPicPr>
        <p:blipFill>
          <a:blip r:embed="rId2"/>
          <a:stretch>
            <a:fillRect/>
          </a:stretch>
        </p:blipFill>
        <p:spPr>
          <a:xfrm>
            <a:off x="3771274" y="1638557"/>
            <a:ext cx="6505575" cy="2438400"/>
          </a:xfrm>
          <a:prstGeom prst="rect">
            <a:avLst/>
          </a:prstGeom>
        </p:spPr>
      </p:pic>
      <p:cxnSp>
        <p:nvCxnSpPr>
          <p:cNvPr id="9" name="Straight Arrow Connector 8"/>
          <p:cNvCxnSpPr/>
          <p:nvPr/>
        </p:nvCxnSpPr>
        <p:spPr>
          <a:xfrm flipH="1">
            <a:off x="4816699" y="1412520"/>
            <a:ext cx="218941" cy="18545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71274" y="930170"/>
            <a:ext cx="5205271" cy="646331"/>
          </a:xfrm>
          <a:prstGeom prst="rect">
            <a:avLst/>
          </a:prstGeom>
          <a:noFill/>
        </p:spPr>
        <p:txBody>
          <a:bodyPr wrap="none" rtlCol="0">
            <a:spAutoFit/>
          </a:bodyPr>
          <a:lstStyle/>
          <a:p>
            <a:r>
              <a:rPr lang="en-US" dirty="0" smtClean="0"/>
              <a:t>When you open the program you’ll see the following:</a:t>
            </a:r>
            <a:br>
              <a:rPr lang="en-US" dirty="0" smtClean="0"/>
            </a:br>
            <a:r>
              <a:rPr lang="en-US" dirty="0" smtClean="0"/>
              <a:t> Click login</a:t>
            </a:r>
            <a:endParaRPr lang="en-US" dirty="0"/>
          </a:p>
        </p:txBody>
      </p:sp>
      <p:pic>
        <p:nvPicPr>
          <p:cNvPr id="12" name="Picture 11"/>
          <p:cNvPicPr>
            <a:picLocks noChangeAspect="1"/>
          </p:cNvPicPr>
          <p:nvPr/>
        </p:nvPicPr>
        <p:blipFill>
          <a:blip r:embed="rId3"/>
          <a:stretch>
            <a:fillRect/>
          </a:stretch>
        </p:blipFill>
        <p:spPr>
          <a:xfrm>
            <a:off x="3771274" y="4302994"/>
            <a:ext cx="3197717" cy="1643271"/>
          </a:xfrm>
          <a:prstGeom prst="rect">
            <a:avLst/>
          </a:prstGeom>
        </p:spPr>
      </p:pic>
      <p:cxnSp>
        <p:nvCxnSpPr>
          <p:cNvPr id="13" name="Straight Arrow Connector 12"/>
          <p:cNvCxnSpPr/>
          <p:nvPr/>
        </p:nvCxnSpPr>
        <p:spPr>
          <a:xfrm flipH="1">
            <a:off x="7140620" y="4816699"/>
            <a:ext cx="960191" cy="72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84146" y="4687910"/>
            <a:ext cx="2567882" cy="369332"/>
          </a:xfrm>
          <a:prstGeom prst="rect">
            <a:avLst/>
          </a:prstGeom>
          <a:noFill/>
        </p:spPr>
        <p:txBody>
          <a:bodyPr wrap="none" rtlCol="0">
            <a:spAutoFit/>
          </a:bodyPr>
          <a:lstStyle/>
          <a:p>
            <a:r>
              <a:rPr lang="en-US" dirty="0" smtClean="0"/>
              <a:t>Type in your account info</a:t>
            </a:r>
            <a:endParaRPr lang="en-US" dirty="0"/>
          </a:p>
        </p:txBody>
      </p:sp>
    </p:spTree>
    <p:extLst>
      <p:ext uri="{BB962C8B-B14F-4D97-AF65-F5344CB8AC3E}">
        <p14:creationId xmlns:p14="http://schemas.microsoft.com/office/powerpoint/2010/main" val="3469429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Program Interface</a:t>
            </a:r>
          </a:p>
        </p:txBody>
      </p:sp>
      <p:pic>
        <p:nvPicPr>
          <p:cNvPr id="4" name="Picture 3"/>
          <p:cNvPicPr>
            <a:picLocks noChangeAspect="1"/>
          </p:cNvPicPr>
          <p:nvPr/>
        </p:nvPicPr>
        <p:blipFill>
          <a:blip r:embed="rId2"/>
          <a:stretch>
            <a:fillRect/>
          </a:stretch>
        </p:blipFill>
        <p:spPr>
          <a:xfrm>
            <a:off x="3512913" y="763004"/>
            <a:ext cx="6505575" cy="2495550"/>
          </a:xfrm>
          <a:prstGeom prst="rect">
            <a:avLst/>
          </a:prstGeom>
        </p:spPr>
      </p:pic>
      <p:pic>
        <p:nvPicPr>
          <p:cNvPr id="5" name="Picture 4"/>
          <p:cNvPicPr>
            <a:picLocks noChangeAspect="1"/>
          </p:cNvPicPr>
          <p:nvPr/>
        </p:nvPicPr>
        <p:blipFill>
          <a:blip r:embed="rId3"/>
          <a:stretch>
            <a:fillRect/>
          </a:stretch>
        </p:blipFill>
        <p:spPr>
          <a:xfrm>
            <a:off x="5656038" y="5302138"/>
            <a:ext cx="4362450" cy="581025"/>
          </a:xfrm>
          <a:prstGeom prst="rect">
            <a:avLst/>
          </a:prstGeom>
        </p:spPr>
      </p:pic>
      <p:sp>
        <p:nvSpPr>
          <p:cNvPr id="6" name="TextBox 5"/>
          <p:cNvSpPr txBox="1"/>
          <p:nvPr/>
        </p:nvSpPr>
        <p:spPr>
          <a:xfrm>
            <a:off x="4005330" y="3657600"/>
            <a:ext cx="5732660" cy="369332"/>
          </a:xfrm>
          <a:prstGeom prst="rect">
            <a:avLst/>
          </a:prstGeom>
          <a:noFill/>
        </p:spPr>
        <p:txBody>
          <a:bodyPr wrap="none" rtlCol="0">
            <a:spAutoFit/>
          </a:bodyPr>
          <a:lstStyle/>
          <a:p>
            <a:r>
              <a:rPr lang="en-US" dirty="0" smtClean="0"/>
              <a:t>There are two way of creating a repository on the program</a:t>
            </a:r>
            <a:endParaRPr lang="en-US" dirty="0"/>
          </a:p>
        </p:txBody>
      </p:sp>
      <p:cxnSp>
        <p:nvCxnSpPr>
          <p:cNvPr id="10" name="Straight Arrow Connector 9"/>
          <p:cNvCxnSpPr/>
          <p:nvPr/>
        </p:nvCxnSpPr>
        <p:spPr>
          <a:xfrm flipV="1">
            <a:off x="7456868" y="1123837"/>
            <a:ext cx="669701" cy="255952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456868" y="4026932"/>
            <a:ext cx="221087" cy="125139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733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Program Interface</a:t>
            </a:r>
          </a:p>
        </p:txBody>
      </p:sp>
      <p:pic>
        <p:nvPicPr>
          <p:cNvPr id="4" name="Picture 3"/>
          <p:cNvPicPr>
            <a:picLocks noChangeAspect="1"/>
          </p:cNvPicPr>
          <p:nvPr/>
        </p:nvPicPr>
        <p:blipFill>
          <a:blip r:embed="rId2"/>
          <a:stretch>
            <a:fillRect/>
          </a:stretch>
        </p:blipFill>
        <p:spPr>
          <a:xfrm>
            <a:off x="0" y="402395"/>
            <a:ext cx="6505575" cy="2495550"/>
          </a:xfrm>
          <a:prstGeom prst="rect">
            <a:avLst/>
          </a:prstGeom>
        </p:spPr>
      </p:pic>
      <p:pic>
        <p:nvPicPr>
          <p:cNvPr id="3" name="Picture 2"/>
          <p:cNvPicPr>
            <a:picLocks noChangeAspect="1"/>
          </p:cNvPicPr>
          <p:nvPr/>
        </p:nvPicPr>
        <p:blipFill>
          <a:blip r:embed="rId3"/>
          <a:stretch>
            <a:fillRect/>
          </a:stretch>
        </p:blipFill>
        <p:spPr>
          <a:xfrm>
            <a:off x="7167294" y="1819770"/>
            <a:ext cx="4219575" cy="3905250"/>
          </a:xfrm>
          <a:prstGeom prst="rect">
            <a:avLst/>
          </a:prstGeom>
        </p:spPr>
      </p:pic>
      <p:cxnSp>
        <p:nvCxnSpPr>
          <p:cNvPr id="8" name="Straight Arrow Connector 7"/>
          <p:cNvCxnSpPr/>
          <p:nvPr/>
        </p:nvCxnSpPr>
        <p:spPr>
          <a:xfrm>
            <a:off x="4803820" y="708338"/>
            <a:ext cx="2363474" cy="11114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70479" y="3424427"/>
            <a:ext cx="3496815" cy="1754326"/>
          </a:xfrm>
          <a:prstGeom prst="rect">
            <a:avLst/>
          </a:prstGeom>
          <a:noFill/>
        </p:spPr>
        <p:txBody>
          <a:bodyPr wrap="square" rtlCol="0">
            <a:spAutoFit/>
          </a:bodyPr>
          <a:lstStyle/>
          <a:p>
            <a:r>
              <a:rPr lang="en-US" dirty="0" smtClean="0"/>
              <a:t>When you hit create a New repository the New repository</a:t>
            </a:r>
          </a:p>
          <a:p>
            <a:r>
              <a:rPr lang="en-US" dirty="0"/>
              <a:t>s</a:t>
            </a:r>
            <a:r>
              <a:rPr lang="en-US" dirty="0" smtClean="0"/>
              <a:t>creen will show up. Here you give</a:t>
            </a:r>
          </a:p>
          <a:p>
            <a:r>
              <a:rPr lang="en-US" dirty="0" smtClean="0"/>
              <a:t>your repository a name and description and then hit create.</a:t>
            </a:r>
            <a:br>
              <a:rPr lang="en-US" dirty="0" smtClean="0"/>
            </a:br>
            <a:endParaRPr lang="en-US" dirty="0"/>
          </a:p>
        </p:txBody>
      </p:sp>
      <p:pic>
        <p:nvPicPr>
          <p:cNvPr id="11" name="Picture 10"/>
          <p:cNvPicPr>
            <a:picLocks noChangeAspect="1"/>
          </p:cNvPicPr>
          <p:nvPr/>
        </p:nvPicPr>
        <p:blipFill>
          <a:blip r:embed="rId4"/>
          <a:stretch>
            <a:fillRect/>
          </a:stretch>
        </p:blipFill>
        <p:spPr>
          <a:xfrm>
            <a:off x="7314194" y="6177365"/>
            <a:ext cx="1762125" cy="504825"/>
          </a:xfrm>
          <a:prstGeom prst="rect">
            <a:avLst/>
          </a:prstGeom>
        </p:spPr>
      </p:pic>
    </p:spTree>
    <p:extLst>
      <p:ext uri="{BB962C8B-B14F-4D97-AF65-F5344CB8AC3E}">
        <p14:creationId xmlns:p14="http://schemas.microsoft.com/office/powerpoint/2010/main" val="2086357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Program Interface</a:t>
            </a:r>
          </a:p>
        </p:txBody>
      </p:sp>
      <p:pic>
        <p:nvPicPr>
          <p:cNvPr id="4" name="Picture 3"/>
          <p:cNvPicPr>
            <a:picLocks noChangeAspect="1"/>
          </p:cNvPicPr>
          <p:nvPr/>
        </p:nvPicPr>
        <p:blipFill>
          <a:blip r:embed="rId2"/>
          <a:stretch>
            <a:fillRect/>
          </a:stretch>
        </p:blipFill>
        <p:spPr>
          <a:xfrm>
            <a:off x="3843510" y="763229"/>
            <a:ext cx="6334125" cy="1952625"/>
          </a:xfrm>
          <a:prstGeom prst="rect">
            <a:avLst/>
          </a:prstGeom>
        </p:spPr>
      </p:pic>
      <p:sp>
        <p:nvSpPr>
          <p:cNvPr id="5" name="TextBox 4"/>
          <p:cNvSpPr txBox="1"/>
          <p:nvPr/>
        </p:nvSpPr>
        <p:spPr>
          <a:xfrm>
            <a:off x="3644721" y="2715854"/>
            <a:ext cx="8100811" cy="1200329"/>
          </a:xfrm>
          <a:prstGeom prst="rect">
            <a:avLst/>
          </a:prstGeom>
          <a:noFill/>
        </p:spPr>
        <p:txBody>
          <a:bodyPr wrap="square" rtlCol="0">
            <a:spAutoFit/>
          </a:bodyPr>
          <a:lstStyle/>
          <a:p>
            <a:r>
              <a:rPr lang="en-US" dirty="0" smtClean="0"/>
              <a:t>From the </a:t>
            </a:r>
            <a:r>
              <a:rPr lang="en-US" dirty="0" err="1" smtClean="0"/>
              <a:t>previouse</a:t>
            </a:r>
            <a:r>
              <a:rPr lang="en-US" dirty="0" smtClean="0"/>
              <a:t> slide, I named the repository </a:t>
            </a:r>
            <a:r>
              <a:rPr lang="en-US" dirty="0" err="1" smtClean="0"/>
              <a:t>MyNewRepository</a:t>
            </a:r>
            <a:r>
              <a:rPr lang="en-US" dirty="0" smtClean="0"/>
              <a:t>. The window above is shown</a:t>
            </a:r>
            <a:r>
              <a:rPr lang="en-US" dirty="0"/>
              <a:t> </a:t>
            </a:r>
            <a:r>
              <a:rPr lang="en-US" dirty="0" smtClean="0"/>
              <a:t>once  you hit create button which was shown on the previous slide. double clicking on the new repository brings you to the window below. In the Uncommitted changes form fill out the summary section with a name or short </a:t>
            </a:r>
            <a:endParaRPr lang="en-US" dirty="0"/>
          </a:p>
        </p:txBody>
      </p:sp>
      <p:pic>
        <p:nvPicPr>
          <p:cNvPr id="8" name="Picture 7"/>
          <p:cNvPicPr>
            <a:picLocks noChangeAspect="1"/>
          </p:cNvPicPr>
          <p:nvPr/>
        </p:nvPicPr>
        <p:blipFill>
          <a:blip r:embed="rId3"/>
          <a:stretch>
            <a:fillRect/>
          </a:stretch>
        </p:blipFill>
        <p:spPr>
          <a:xfrm>
            <a:off x="-12879" y="3916183"/>
            <a:ext cx="6981825" cy="2819400"/>
          </a:xfrm>
          <a:prstGeom prst="rect">
            <a:avLst/>
          </a:prstGeom>
        </p:spPr>
      </p:pic>
      <p:sp>
        <p:nvSpPr>
          <p:cNvPr id="9" name="TextBox 8"/>
          <p:cNvSpPr txBox="1"/>
          <p:nvPr/>
        </p:nvSpPr>
        <p:spPr>
          <a:xfrm>
            <a:off x="7118400" y="3829150"/>
            <a:ext cx="3721995" cy="923330"/>
          </a:xfrm>
          <a:prstGeom prst="rect">
            <a:avLst/>
          </a:prstGeom>
          <a:noFill/>
        </p:spPr>
        <p:txBody>
          <a:bodyPr wrap="square" rtlCol="0">
            <a:spAutoFit/>
          </a:bodyPr>
          <a:lstStyle/>
          <a:p>
            <a:r>
              <a:rPr lang="en-US" dirty="0" smtClean="0"/>
              <a:t>summary</a:t>
            </a:r>
            <a:r>
              <a:rPr lang="en-US" dirty="0"/>
              <a:t>. Once you do,  hit Commit to </a:t>
            </a:r>
            <a:r>
              <a:rPr lang="en-US" dirty="0" smtClean="0"/>
              <a:t>master </a:t>
            </a:r>
            <a:r>
              <a:rPr lang="en-US" dirty="0"/>
              <a:t>and then hit publish</a:t>
            </a:r>
            <a:r>
              <a:rPr lang="en-US" dirty="0" smtClean="0"/>
              <a:t>.</a:t>
            </a:r>
          </a:p>
          <a:p>
            <a:endParaRPr lang="en-US" dirty="0"/>
          </a:p>
        </p:txBody>
      </p:sp>
      <p:sp>
        <p:nvSpPr>
          <p:cNvPr id="10" name="Oval 9"/>
          <p:cNvSpPr/>
          <p:nvPr/>
        </p:nvSpPr>
        <p:spPr>
          <a:xfrm>
            <a:off x="0" y="4618196"/>
            <a:ext cx="2985416" cy="9583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8156" y="6068643"/>
            <a:ext cx="2009104" cy="6669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538797" y="4069723"/>
            <a:ext cx="999118" cy="5987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7010572" y="4524039"/>
            <a:ext cx="2895600" cy="2105025"/>
          </a:xfrm>
          <a:prstGeom prst="rect">
            <a:avLst/>
          </a:prstGeom>
        </p:spPr>
      </p:pic>
      <p:cxnSp>
        <p:nvCxnSpPr>
          <p:cNvPr id="15" name="Elbow Connector 14"/>
          <p:cNvCxnSpPr/>
          <p:nvPr/>
        </p:nvCxnSpPr>
        <p:spPr>
          <a:xfrm rot="10800000" flipV="1">
            <a:off x="9453095" y="5725020"/>
            <a:ext cx="958002" cy="4954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807901" y="4777085"/>
            <a:ext cx="2064989" cy="923330"/>
          </a:xfrm>
          <a:prstGeom prst="rect">
            <a:avLst/>
          </a:prstGeom>
          <a:noFill/>
        </p:spPr>
        <p:txBody>
          <a:bodyPr wrap="none" rtlCol="0">
            <a:spAutoFit/>
          </a:bodyPr>
          <a:lstStyle/>
          <a:p>
            <a:r>
              <a:rPr lang="en-US" dirty="0" smtClean="0"/>
              <a:t>Only clickable once </a:t>
            </a:r>
          </a:p>
          <a:p>
            <a:r>
              <a:rPr lang="en-US" dirty="0" smtClean="0"/>
              <a:t>summary text field</a:t>
            </a:r>
          </a:p>
          <a:p>
            <a:r>
              <a:rPr lang="en-US" dirty="0" smtClean="0"/>
              <a:t>has text.</a:t>
            </a:r>
            <a:endParaRPr lang="en-US" dirty="0"/>
          </a:p>
        </p:txBody>
      </p:sp>
    </p:spTree>
    <p:extLst>
      <p:ext uri="{BB962C8B-B14F-4D97-AF65-F5344CB8AC3E}">
        <p14:creationId xmlns:p14="http://schemas.microsoft.com/office/powerpoint/2010/main" val="3286319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Program Interface</a:t>
            </a:r>
          </a:p>
        </p:txBody>
      </p:sp>
      <p:pic>
        <p:nvPicPr>
          <p:cNvPr id="4" name="Picture 3"/>
          <p:cNvPicPr>
            <a:picLocks noChangeAspect="1"/>
          </p:cNvPicPr>
          <p:nvPr/>
        </p:nvPicPr>
        <p:blipFill>
          <a:blip r:embed="rId2"/>
          <a:stretch>
            <a:fillRect/>
          </a:stretch>
        </p:blipFill>
        <p:spPr>
          <a:xfrm>
            <a:off x="3512913" y="763004"/>
            <a:ext cx="6505575" cy="2495550"/>
          </a:xfrm>
          <a:prstGeom prst="rect">
            <a:avLst/>
          </a:prstGeom>
        </p:spPr>
      </p:pic>
      <p:pic>
        <p:nvPicPr>
          <p:cNvPr id="5" name="Picture 4"/>
          <p:cNvPicPr>
            <a:picLocks noChangeAspect="1"/>
          </p:cNvPicPr>
          <p:nvPr/>
        </p:nvPicPr>
        <p:blipFill>
          <a:blip r:embed="rId3"/>
          <a:stretch>
            <a:fillRect/>
          </a:stretch>
        </p:blipFill>
        <p:spPr>
          <a:xfrm>
            <a:off x="5656038" y="5302138"/>
            <a:ext cx="4362450" cy="581025"/>
          </a:xfrm>
          <a:prstGeom prst="rect">
            <a:avLst/>
          </a:prstGeom>
        </p:spPr>
      </p:pic>
      <p:sp>
        <p:nvSpPr>
          <p:cNvPr id="6" name="TextBox 5"/>
          <p:cNvSpPr txBox="1"/>
          <p:nvPr/>
        </p:nvSpPr>
        <p:spPr>
          <a:xfrm>
            <a:off x="3667551" y="3461029"/>
            <a:ext cx="8079456" cy="646331"/>
          </a:xfrm>
          <a:prstGeom prst="rect">
            <a:avLst/>
          </a:prstGeom>
          <a:noFill/>
        </p:spPr>
        <p:txBody>
          <a:bodyPr wrap="none" rtlCol="0">
            <a:spAutoFit/>
          </a:bodyPr>
          <a:lstStyle/>
          <a:p>
            <a:r>
              <a:rPr lang="en-US" dirty="0" smtClean="0"/>
              <a:t>The easiest method is to drag the folder or individual files you want to the program </a:t>
            </a:r>
          </a:p>
          <a:p>
            <a:r>
              <a:rPr lang="en-US" dirty="0" smtClean="0"/>
              <a:t>to immediately have a repository created for it.</a:t>
            </a:r>
            <a:endParaRPr lang="en-US" dirty="0"/>
          </a:p>
        </p:txBody>
      </p:sp>
      <p:cxnSp>
        <p:nvCxnSpPr>
          <p:cNvPr id="15" name="Straight Arrow Connector 14"/>
          <p:cNvCxnSpPr/>
          <p:nvPr/>
        </p:nvCxnSpPr>
        <p:spPr>
          <a:xfrm>
            <a:off x="7456868" y="4026932"/>
            <a:ext cx="221087" cy="125139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74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Program Interface</a:t>
            </a:r>
          </a:p>
        </p:txBody>
      </p:sp>
      <p:sp>
        <p:nvSpPr>
          <p:cNvPr id="6" name="TextBox 5"/>
          <p:cNvSpPr txBox="1"/>
          <p:nvPr/>
        </p:nvSpPr>
        <p:spPr>
          <a:xfrm>
            <a:off x="3527683" y="800671"/>
            <a:ext cx="8063426" cy="369332"/>
          </a:xfrm>
          <a:prstGeom prst="rect">
            <a:avLst/>
          </a:prstGeom>
          <a:noFill/>
        </p:spPr>
        <p:txBody>
          <a:bodyPr wrap="none" rtlCol="0">
            <a:spAutoFit/>
          </a:bodyPr>
          <a:lstStyle/>
          <a:p>
            <a:r>
              <a:rPr lang="en-US" dirty="0" smtClean="0"/>
              <a:t>A Blink example. I have dragged a folder name Blink  that has a </a:t>
            </a:r>
            <a:r>
              <a:rPr lang="en-US" dirty="0" err="1" smtClean="0"/>
              <a:t>Blink.ino</a:t>
            </a:r>
            <a:r>
              <a:rPr lang="en-US" dirty="0" smtClean="0"/>
              <a:t> file inside.</a:t>
            </a:r>
            <a:endParaRPr lang="en-US" dirty="0"/>
          </a:p>
        </p:txBody>
      </p:sp>
      <p:cxnSp>
        <p:nvCxnSpPr>
          <p:cNvPr id="15" name="Straight Arrow Connector 14"/>
          <p:cNvCxnSpPr/>
          <p:nvPr/>
        </p:nvCxnSpPr>
        <p:spPr>
          <a:xfrm>
            <a:off x="7456868" y="4026932"/>
            <a:ext cx="221087" cy="125139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3570063" y="1325453"/>
            <a:ext cx="4267200" cy="3952875"/>
          </a:xfrm>
          <a:prstGeom prst="rect">
            <a:avLst/>
          </a:prstGeom>
        </p:spPr>
      </p:pic>
      <p:pic>
        <p:nvPicPr>
          <p:cNvPr id="7" name="Picture 6"/>
          <p:cNvPicPr>
            <a:picLocks noChangeAspect="1"/>
          </p:cNvPicPr>
          <p:nvPr/>
        </p:nvPicPr>
        <p:blipFill>
          <a:blip r:embed="rId3"/>
          <a:stretch>
            <a:fillRect/>
          </a:stretch>
        </p:blipFill>
        <p:spPr>
          <a:xfrm>
            <a:off x="3570063" y="5735070"/>
            <a:ext cx="1866900" cy="523875"/>
          </a:xfrm>
          <a:prstGeom prst="rect">
            <a:avLst/>
          </a:prstGeom>
        </p:spPr>
      </p:pic>
      <p:sp>
        <p:nvSpPr>
          <p:cNvPr id="8" name="TextBox 7"/>
          <p:cNvSpPr txBox="1"/>
          <p:nvPr/>
        </p:nvSpPr>
        <p:spPr>
          <a:xfrm>
            <a:off x="8085457" y="3301890"/>
            <a:ext cx="3155323" cy="923330"/>
          </a:xfrm>
          <a:prstGeom prst="rect">
            <a:avLst/>
          </a:prstGeom>
          <a:noFill/>
        </p:spPr>
        <p:txBody>
          <a:bodyPr wrap="square" rtlCol="0">
            <a:spAutoFit/>
          </a:bodyPr>
          <a:lstStyle/>
          <a:p>
            <a:r>
              <a:rPr lang="en-US" dirty="0" smtClean="0"/>
              <a:t>The file name was automatically filled out and all you need to do is hit create. </a:t>
            </a:r>
            <a:endParaRPr lang="en-US" dirty="0"/>
          </a:p>
        </p:txBody>
      </p:sp>
    </p:spTree>
    <p:extLst>
      <p:ext uri="{BB962C8B-B14F-4D97-AF65-F5344CB8AC3E}">
        <p14:creationId xmlns:p14="http://schemas.microsoft.com/office/powerpoint/2010/main" val="3902168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2442323"/>
          </a:xfrm>
        </p:spPr>
        <p:txBody>
          <a:bodyPr/>
          <a:lstStyle/>
          <a:p>
            <a:pPr algn="ctr"/>
            <a:r>
              <a:rPr lang="en-US" dirty="0"/>
              <a:t>T</a:t>
            </a:r>
            <a:r>
              <a:rPr lang="en-US" dirty="0" smtClean="0"/>
              <a:t>he </a:t>
            </a:r>
            <a:r>
              <a:rPr lang="en-US" dirty="0"/>
              <a:t>Program Interface</a:t>
            </a:r>
          </a:p>
        </p:txBody>
      </p:sp>
      <p:pic>
        <p:nvPicPr>
          <p:cNvPr id="4" name="Picture 3"/>
          <p:cNvPicPr>
            <a:picLocks noChangeAspect="1"/>
          </p:cNvPicPr>
          <p:nvPr/>
        </p:nvPicPr>
        <p:blipFill>
          <a:blip r:embed="rId2"/>
          <a:stretch>
            <a:fillRect/>
          </a:stretch>
        </p:blipFill>
        <p:spPr>
          <a:xfrm>
            <a:off x="3778295" y="695923"/>
            <a:ext cx="7038975" cy="2114550"/>
          </a:xfrm>
          <a:prstGeom prst="rect">
            <a:avLst/>
          </a:prstGeom>
        </p:spPr>
      </p:pic>
      <p:sp>
        <p:nvSpPr>
          <p:cNvPr id="5" name="Rectangle 4"/>
          <p:cNvSpPr/>
          <p:nvPr/>
        </p:nvSpPr>
        <p:spPr>
          <a:xfrm>
            <a:off x="3585111" y="2671974"/>
            <a:ext cx="8314968" cy="1200329"/>
          </a:xfrm>
          <a:prstGeom prst="rect">
            <a:avLst/>
          </a:prstGeom>
        </p:spPr>
        <p:txBody>
          <a:bodyPr wrap="square">
            <a:spAutoFit/>
          </a:bodyPr>
          <a:lstStyle/>
          <a:p>
            <a:r>
              <a:rPr lang="en-US" dirty="0"/>
              <a:t>The window above is shown once  you hit create button which was shown on the previous slide. double clicking on the new repository brings you to the window below</a:t>
            </a:r>
            <a:r>
              <a:rPr lang="en-US" dirty="0" smtClean="0"/>
              <a:t>. </a:t>
            </a:r>
            <a:r>
              <a:rPr lang="en-US" dirty="0"/>
              <a:t>In the Uncommitted changes form fill out the summary section with a name or short </a:t>
            </a:r>
          </a:p>
          <a:p>
            <a:endParaRPr lang="en-US" dirty="0"/>
          </a:p>
        </p:txBody>
      </p:sp>
      <p:sp>
        <p:nvSpPr>
          <p:cNvPr id="12" name="TextBox 11"/>
          <p:cNvSpPr txBox="1"/>
          <p:nvPr/>
        </p:nvSpPr>
        <p:spPr>
          <a:xfrm>
            <a:off x="7055263" y="3566160"/>
            <a:ext cx="3721995" cy="923330"/>
          </a:xfrm>
          <a:prstGeom prst="rect">
            <a:avLst/>
          </a:prstGeom>
          <a:noFill/>
        </p:spPr>
        <p:txBody>
          <a:bodyPr wrap="square" rtlCol="0">
            <a:spAutoFit/>
          </a:bodyPr>
          <a:lstStyle/>
          <a:p>
            <a:r>
              <a:rPr lang="en-US" dirty="0" smtClean="0"/>
              <a:t>summary</a:t>
            </a:r>
            <a:r>
              <a:rPr lang="en-US" dirty="0"/>
              <a:t>. Once you do,  hit Commit to </a:t>
            </a:r>
            <a:r>
              <a:rPr lang="en-US" dirty="0" smtClean="0"/>
              <a:t>master </a:t>
            </a:r>
            <a:r>
              <a:rPr lang="en-US" dirty="0"/>
              <a:t>and then hit publish</a:t>
            </a:r>
            <a:r>
              <a:rPr lang="en-US" dirty="0" smtClean="0"/>
              <a:t>.</a:t>
            </a:r>
          </a:p>
          <a:p>
            <a:endParaRPr lang="en-US" dirty="0"/>
          </a:p>
        </p:txBody>
      </p:sp>
      <p:pic>
        <p:nvPicPr>
          <p:cNvPr id="13" name="Picture 12"/>
          <p:cNvPicPr>
            <a:picLocks noChangeAspect="1"/>
          </p:cNvPicPr>
          <p:nvPr/>
        </p:nvPicPr>
        <p:blipFill>
          <a:blip r:embed="rId3"/>
          <a:stretch>
            <a:fillRect/>
          </a:stretch>
        </p:blipFill>
        <p:spPr>
          <a:xfrm>
            <a:off x="6947435" y="4261049"/>
            <a:ext cx="2895600" cy="2105025"/>
          </a:xfrm>
          <a:prstGeom prst="rect">
            <a:avLst/>
          </a:prstGeom>
        </p:spPr>
      </p:pic>
      <p:cxnSp>
        <p:nvCxnSpPr>
          <p:cNvPr id="14" name="Elbow Connector 13"/>
          <p:cNvCxnSpPr/>
          <p:nvPr/>
        </p:nvCxnSpPr>
        <p:spPr>
          <a:xfrm rot="10800000" flipV="1">
            <a:off x="9389958" y="5462030"/>
            <a:ext cx="958002" cy="4954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744764" y="4514095"/>
            <a:ext cx="2064989" cy="923330"/>
          </a:xfrm>
          <a:prstGeom prst="rect">
            <a:avLst/>
          </a:prstGeom>
          <a:noFill/>
        </p:spPr>
        <p:txBody>
          <a:bodyPr wrap="none" rtlCol="0">
            <a:spAutoFit/>
          </a:bodyPr>
          <a:lstStyle/>
          <a:p>
            <a:r>
              <a:rPr lang="en-US" dirty="0" smtClean="0"/>
              <a:t>Only clickable once </a:t>
            </a:r>
          </a:p>
          <a:p>
            <a:r>
              <a:rPr lang="en-US" dirty="0" smtClean="0"/>
              <a:t>summary text field</a:t>
            </a:r>
          </a:p>
          <a:p>
            <a:r>
              <a:rPr lang="en-US" dirty="0" smtClean="0"/>
              <a:t>has text.</a:t>
            </a:r>
            <a:endParaRPr lang="en-US" dirty="0"/>
          </a:p>
        </p:txBody>
      </p:sp>
      <p:pic>
        <p:nvPicPr>
          <p:cNvPr id="11" name="Picture 10"/>
          <p:cNvPicPr>
            <a:picLocks noChangeAspect="1"/>
          </p:cNvPicPr>
          <p:nvPr/>
        </p:nvPicPr>
        <p:blipFill>
          <a:blip r:embed="rId4"/>
          <a:stretch>
            <a:fillRect/>
          </a:stretch>
        </p:blipFill>
        <p:spPr>
          <a:xfrm>
            <a:off x="0" y="3626317"/>
            <a:ext cx="6473150" cy="3097800"/>
          </a:xfrm>
          <a:prstGeom prst="rect">
            <a:avLst/>
          </a:prstGeom>
        </p:spPr>
      </p:pic>
      <p:sp>
        <p:nvSpPr>
          <p:cNvPr id="20" name="Oval 19"/>
          <p:cNvSpPr/>
          <p:nvPr/>
        </p:nvSpPr>
        <p:spPr>
          <a:xfrm>
            <a:off x="-28200" y="4208969"/>
            <a:ext cx="2985416" cy="9583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59956" y="5659416"/>
            <a:ext cx="2009104" cy="6669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155762" y="3662294"/>
            <a:ext cx="999118" cy="5987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132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88" y="2344998"/>
            <a:ext cx="2947482" cy="2442323"/>
          </a:xfrm>
        </p:spPr>
        <p:txBody>
          <a:bodyPr/>
          <a:lstStyle/>
          <a:p>
            <a:pPr algn="ctr"/>
            <a:r>
              <a:rPr lang="en-US" dirty="0"/>
              <a:t>T</a:t>
            </a:r>
            <a:r>
              <a:rPr lang="en-US" dirty="0" smtClean="0"/>
              <a:t>he </a:t>
            </a:r>
            <a:r>
              <a:rPr lang="en-US" dirty="0"/>
              <a:t>Program Interface</a:t>
            </a:r>
          </a:p>
        </p:txBody>
      </p:sp>
      <p:sp>
        <p:nvSpPr>
          <p:cNvPr id="3" name="TextBox 2"/>
          <p:cNvSpPr txBox="1"/>
          <p:nvPr/>
        </p:nvSpPr>
        <p:spPr>
          <a:xfrm>
            <a:off x="3657600" y="4198513"/>
            <a:ext cx="8229600" cy="1200329"/>
          </a:xfrm>
          <a:prstGeom prst="rect">
            <a:avLst/>
          </a:prstGeom>
          <a:noFill/>
        </p:spPr>
        <p:txBody>
          <a:bodyPr wrap="square" rtlCol="0">
            <a:spAutoFit/>
          </a:bodyPr>
          <a:lstStyle/>
          <a:p>
            <a:r>
              <a:rPr lang="en-US" dirty="0" smtClean="0"/>
              <a:t>If you notice, dragging a folder into the program creates a repository that includes all the code files in the folder. So if your folder contained many Arduino sketches they would all automatically be included.</a:t>
            </a:r>
          </a:p>
          <a:p>
            <a:endParaRPr lang="en-US" dirty="0"/>
          </a:p>
        </p:txBody>
      </p:sp>
      <p:pic>
        <p:nvPicPr>
          <p:cNvPr id="6" name="Picture 5"/>
          <p:cNvPicPr>
            <a:picLocks noChangeAspect="1"/>
          </p:cNvPicPr>
          <p:nvPr/>
        </p:nvPicPr>
        <p:blipFill>
          <a:blip r:embed="rId2"/>
          <a:stretch>
            <a:fillRect/>
          </a:stretch>
        </p:blipFill>
        <p:spPr>
          <a:xfrm>
            <a:off x="3657600" y="697173"/>
            <a:ext cx="6886575" cy="3295650"/>
          </a:xfrm>
          <a:prstGeom prst="rect">
            <a:avLst/>
          </a:prstGeom>
        </p:spPr>
      </p:pic>
    </p:spTree>
    <p:extLst>
      <p:ext uri="{BB962C8B-B14F-4D97-AF65-F5344CB8AC3E}">
        <p14:creationId xmlns:p14="http://schemas.microsoft.com/office/powerpoint/2010/main" val="797392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On </a:t>
            </a:r>
            <a:r>
              <a:rPr lang="en-US" dirty="0"/>
              <a:t>T</a:t>
            </a:r>
            <a:r>
              <a:rPr lang="en-US" dirty="0" smtClean="0"/>
              <a:t>he Web Interface</a:t>
            </a:r>
            <a:endParaRPr lang="en-US" dirty="0"/>
          </a:p>
        </p:txBody>
      </p:sp>
      <p:pic>
        <p:nvPicPr>
          <p:cNvPr id="4" name="Content Placeholder 3"/>
          <p:cNvPicPr>
            <a:picLocks noGrp="1" noChangeAspect="1"/>
          </p:cNvPicPr>
          <p:nvPr>
            <p:ph idx="1"/>
          </p:nvPr>
        </p:nvPicPr>
        <p:blipFill>
          <a:blip r:embed="rId2"/>
          <a:stretch>
            <a:fillRect/>
          </a:stretch>
        </p:blipFill>
        <p:spPr>
          <a:xfrm>
            <a:off x="3607481" y="769275"/>
            <a:ext cx="7315200" cy="3324369"/>
          </a:xfrm>
          <a:prstGeom prst="rect">
            <a:avLst/>
          </a:prstGeom>
        </p:spPr>
      </p:pic>
      <p:sp>
        <p:nvSpPr>
          <p:cNvPr id="5" name="TextBox 4"/>
          <p:cNvSpPr txBox="1"/>
          <p:nvPr/>
        </p:nvSpPr>
        <p:spPr>
          <a:xfrm>
            <a:off x="4193177" y="4624251"/>
            <a:ext cx="7537961" cy="1477328"/>
          </a:xfrm>
          <a:prstGeom prst="rect">
            <a:avLst/>
          </a:prstGeom>
          <a:noFill/>
        </p:spPr>
        <p:txBody>
          <a:bodyPr wrap="none" rtlCol="0">
            <a:spAutoFit/>
          </a:bodyPr>
          <a:lstStyle/>
          <a:p>
            <a:r>
              <a:rPr lang="en-US" dirty="0" smtClean="0"/>
              <a:t>If you notice there are two new repositories now:</a:t>
            </a:r>
            <a:br>
              <a:rPr lang="en-US" dirty="0" smtClean="0"/>
            </a:br>
            <a:r>
              <a:rPr lang="en-US" dirty="0" smtClean="0"/>
              <a:t>“</a:t>
            </a:r>
            <a:r>
              <a:rPr lang="en-US" dirty="0" err="1" smtClean="0"/>
              <a:t>MyNewRepository</a:t>
            </a:r>
            <a:r>
              <a:rPr lang="en-US" dirty="0" smtClean="0"/>
              <a:t>” created using the first method on the program interface,</a:t>
            </a:r>
          </a:p>
          <a:p>
            <a:r>
              <a:rPr lang="en-US" dirty="0" smtClean="0"/>
              <a:t>And “Blink” using the second method on the program interface. </a:t>
            </a:r>
          </a:p>
          <a:p>
            <a:endParaRPr lang="en-US" dirty="0"/>
          </a:p>
          <a:p>
            <a:r>
              <a:rPr lang="en-US" dirty="0" smtClean="0"/>
              <a:t>You can also see the “</a:t>
            </a:r>
            <a:r>
              <a:rPr lang="en-US" dirty="0" err="1" smtClean="0"/>
              <a:t>MyFirstRepository</a:t>
            </a:r>
            <a:r>
              <a:rPr lang="en-US" dirty="0" smtClean="0"/>
              <a:t>” created from the web interface.</a:t>
            </a:r>
            <a:endParaRPr lang="en-US" dirty="0"/>
          </a:p>
        </p:txBody>
      </p:sp>
    </p:spTree>
    <p:extLst>
      <p:ext uri="{BB962C8B-B14F-4D97-AF65-F5344CB8AC3E}">
        <p14:creationId xmlns:p14="http://schemas.microsoft.com/office/powerpoint/2010/main" val="37218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Web Interface</a:t>
            </a:r>
            <a:br>
              <a:rPr lang="en-US" dirty="0" smtClean="0"/>
            </a:br>
            <a:r>
              <a:rPr lang="en-US" dirty="0"/>
              <a:t/>
            </a:r>
            <a:br>
              <a:rPr lang="en-US" dirty="0"/>
            </a:br>
            <a:r>
              <a:rPr lang="en-US" dirty="0" smtClean="0"/>
              <a:t>&amp; </a:t>
            </a:r>
            <a:br>
              <a:rPr lang="en-US" dirty="0" smtClean="0"/>
            </a:br>
            <a:r>
              <a:rPr lang="en-US" dirty="0" smtClean="0"/>
              <a:t/>
            </a:r>
            <a:br>
              <a:rPr lang="en-US" dirty="0" smtClean="0"/>
            </a:br>
            <a:r>
              <a:rPr lang="en-US" dirty="0" smtClean="0"/>
              <a:t>The Program Interface</a:t>
            </a:r>
            <a:endParaRPr lang="en-US" dirty="0"/>
          </a:p>
        </p:txBody>
      </p:sp>
      <p:sp>
        <p:nvSpPr>
          <p:cNvPr id="3" name="Content Placeholder 2"/>
          <p:cNvSpPr>
            <a:spLocks noGrp="1"/>
          </p:cNvSpPr>
          <p:nvPr>
            <p:ph idx="1"/>
          </p:nvPr>
        </p:nvSpPr>
        <p:spPr/>
        <p:txBody>
          <a:bodyPr/>
          <a:lstStyle/>
          <a:p>
            <a:pPr marL="0" indent="0" algn="ctr">
              <a:buNone/>
            </a:pPr>
            <a:r>
              <a:rPr lang="en-US" dirty="0" smtClean="0"/>
              <a:t>There are two interfaces to add files to </a:t>
            </a:r>
            <a:r>
              <a:rPr lang="en-US" dirty="0" err="1"/>
              <a:t>G</a:t>
            </a:r>
            <a:r>
              <a:rPr lang="en-US" dirty="0" err="1" smtClean="0"/>
              <a:t>ithub</a:t>
            </a:r>
            <a:r>
              <a:rPr lang="en-US" dirty="0" smtClean="0"/>
              <a:t>. </a:t>
            </a:r>
            <a:br>
              <a:rPr lang="en-US" dirty="0" smtClean="0"/>
            </a:br>
            <a:r>
              <a:rPr lang="en-US" dirty="0" smtClean="0"/>
              <a:t>The slides will cover both. </a:t>
            </a:r>
            <a:br>
              <a:rPr lang="en-US" dirty="0" smtClean="0"/>
            </a:br>
            <a:r>
              <a:rPr lang="en-US" dirty="0" smtClean="0"/>
              <a:t>(The program method is best/easiest for multiple files)</a:t>
            </a:r>
            <a:endParaRPr lang="en-US" dirty="0"/>
          </a:p>
        </p:txBody>
      </p:sp>
      <p:pic>
        <p:nvPicPr>
          <p:cNvPr id="4" name="Picture 3"/>
          <p:cNvPicPr>
            <a:picLocks noChangeAspect="1"/>
          </p:cNvPicPr>
          <p:nvPr/>
        </p:nvPicPr>
        <p:blipFill>
          <a:blip r:embed="rId2"/>
          <a:stretch>
            <a:fillRect/>
          </a:stretch>
        </p:blipFill>
        <p:spPr>
          <a:xfrm>
            <a:off x="5155506" y="511906"/>
            <a:ext cx="4452133" cy="2404086"/>
          </a:xfrm>
          <a:prstGeom prst="rect">
            <a:avLst/>
          </a:prstGeom>
        </p:spPr>
      </p:pic>
      <p:pic>
        <p:nvPicPr>
          <p:cNvPr id="5" name="Picture 4"/>
          <p:cNvPicPr>
            <a:picLocks noChangeAspect="1"/>
          </p:cNvPicPr>
          <p:nvPr/>
        </p:nvPicPr>
        <p:blipFill>
          <a:blip r:embed="rId3"/>
          <a:stretch>
            <a:fillRect/>
          </a:stretch>
        </p:blipFill>
        <p:spPr>
          <a:xfrm>
            <a:off x="5155505" y="3990757"/>
            <a:ext cx="4452133" cy="1993991"/>
          </a:xfrm>
          <a:prstGeom prst="rect">
            <a:avLst/>
          </a:prstGeom>
        </p:spPr>
      </p:pic>
    </p:spTree>
    <p:extLst>
      <p:ext uri="{BB962C8B-B14F-4D97-AF65-F5344CB8AC3E}">
        <p14:creationId xmlns:p14="http://schemas.microsoft.com/office/powerpoint/2010/main" val="1405209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On </a:t>
            </a:r>
            <a:r>
              <a:rPr lang="en-US" dirty="0"/>
              <a:t>T</a:t>
            </a:r>
            <a:r>
              <a:rPr lang="en-US" dirty="0" smtClean="0"/>
              <a:t>he Web Interface</a:t>
            </a:r>
            <a:endParaRPr lang="en-US" dirty="0"/>
          </a:p>
        </p:txBody>
      </p:sp>
      <p:sp>
        <p:nvSpPr>
          <p:cNvPr id="5" name="TextBox 4"/>
          <p:cNvSpPr txBox="1"/>
          <p:nvPr/>
        </p:nvSpPr>
        <p:spPr>
          <a:xfrm>
            <a:off x="4010297" y="4663439"/>
            <a:ext cx="7192557" cy="646331"/>
          </a:xfrm>
          <a:prstGeom prst="rect">
            <a:avLst/>
          </a:prstGeom>
          <a:noFill/>
        </p:spPr>
        <p:txBody>
          <a:bodyPr wrap="square" rtlCol="0">
            <a:spAutoFit/>
          </a:bodyPr>
          <a:lstStyle/>
          <a:p>
            <a:r>
              <a:rPr lang="en-US" dirty="0" smtClean="0"/>
              <a:t>Clicking on the Blink folder will show you all its contents on the web interface.</a:t>
            </a:r>
          </a:p>
        </p:txBody>
      </p:sp>
      <p:pic>
        <p:nvPicPr>
          <p:cNvPr id="6" name="Picture 5"/>
          <p:cNvPicPr>
            <a:picLocks noChangeAspect="1"/>
          </p:cNvPicPr>
          <p:nvPr/>
        </p:nvPicPr>
        <p:blipFill>
          <a:blip r:embed="rId2"/>
          <a:stretch>
            <a:fillRect/>
          </a:stretch>
        </p:blipFill>
        <p:spPr>
          <a:xfrm>
            <a:off x="3869268" y="742018"/>
            <a:ext cx="6847599" cy="3882233"/>
          </a:xfrm>
          <a:prstGeom prst="rect">
            <a:avLst/>
          </a:prstGeom>
        </p:spPr>
      </p:pic>
    </p:spTree>
    <p:extLst>
      <p:ext uri="{BB962C8B-B14F-4D97-AF65-F5344CB8AC3E}">
        <p14:creationId xmlns:p14="http://schemas.microsoft.com/office/powerpoint/2010/main" val="223343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Code From </a:t>
            </a:r>
            <a:r>
              <a:rPr lang="en-US" dirty="0" err="1" smtClean="0"/>
              <a:t>Github</a:t>
            </a:r>
            <a:endParaRPr lang="en-US" dirty="0"/>
          </a:p>
        </p:txBody>
      </p:sp>
      <p:sp>
        <p:nvSpPr>
          <p:cNvPr id="5" name="TextBox 4"/>
          <p:cNvSpPr txBox="1"/>
          <p:nvPr/>
        </p:nvSpPr>
        <p:spPr>
          <a:xfrm>
            <a:off x="3603897" y="800671"/>
            <a:ext cx="7192557" cy="923330"/>
          </a:xfrm>
          <a:prstGeom prst="rect">
            <a:avLst/>
          </a:prstGeom>
          <a:noFill/>
        </p:spPr>
        <p:txBody>
          <a:bodyPr wrap="square" rtlCol="0">
            <a:spAutoFit/>
          </a:bodyPr>
          <a:lstStyle/>
          <a:p>
            <a:r>
              <a:rPr lang="en-US" dirty="0" smtClean="0"/>
              <a:t>To download from </a:t>
            </a:r>
            <a:r>
              <a:rPr lang="en-US" dirty="0" err="1" smtClean="0"/>
              <a:t>Github</a:t>
            </a:r>
            <a:r>
              <a:rPr lang="en-US" dirty="0" smtClean="0"/>
              <a:t> you first click on a repository you want to download. In this instance I will be choosing </a:t>
            </a:r>
            <a:r>
              <a:rPr lang="en-US" dirty="0" err="1" smtClean="0"/>
              <a:t>Arxterra_Robot</a:t>
            </a:r>
            <a:r>
              <a:rPr lang="en-US" dirty="0" smtClean="0"/>
              <a:t> from </a:t>
            </a:r>
            <a:r>
              <a:rPr lang="en-US" dirty="0" err="1" smtClean="0"/>
              <a:t>Arxterra’s</a:t>
            </a:r>
            <a:r>
              <a:rPr lang="en-US" dirty="0" smtClean="0"/>
              <a:t> </a:t>
            </a:r>
            <a:r>
              <a:rPr lang="en-US" dirty="0" err="1" smtClean="0"/>
              <a:t>Github</a:t>
            </a:r>
            <a:r>
              <a:rPr lang="en-US" dirty="0" smtClean="0"/>
              <a:t> page as an example.</a:t>
            </a:r>
            <a:endParaRPr lang="en-US" dirty="0" smtClean="0"/>
          </a:p>
        </p:txBody>
      </p:sp>
      <p:pic>
        <p:nvPicPr>
          <p:cNvPr id="3" name="Picture 2"/>
          <p:cNvPicPr>
            <a:picLocks noChangeAspect="1"/>
          </p:cNvPicPr>
          <p:nvPr/>
        </p:nvPicPr>
        <p:blipFill>
          <a:blip r:embed="rId2"/>
          <a:stretch>
            <a:fillRect/>
          </a:stretch>
        </p:blipFill>
        <p:spPr>
          <a:xfrm>
            <a:off x="3476626" y="2627086"/>
            <a:ext cx="8193237" cy="3414484"/>
          </a:xfrm>
          <a:prstGeom prst="rect">
            <a:avLst/>
          </a:prstGeom>
        </p:spPr>
      </p:pic>
      <p:cxnSp>
        <p:nvCxnSpPr>
          <p:cNvPr id="7" name="Straight Arrow Connector 6"/>
          <p:cNvCxnSpPr/>
          <p:nvPr/>
        </p:nvCxnSpPr>
        <p:spPr>
          <a:xfrm>
            <a:off x="5537915" y="1724001"/>
            <a:ext cx="540913" cy="27449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603897" y="800671"/>
            <a:ext cx="6621928" cy="92333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940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Code From </a:t>
            </a:r>
            <a:r>
              <a:rPr lang="en-US" dirty="0" err="1" smtClean="0"/>
              <a:t>Github</a:t>
            </a:r>
            <a:endParaRPr lang="en-US" dirty="0"/>
          </a:p>
        </p:txBody>
      </p:sp>
      <p:sp>
        <p:nvSpPr>
          <p:cNvPr id="5" name="TextBox 4"/>
          <p:cNvSpPr txBox="1"/>
          <p:nvPr/>
        </p:nvSpPr>
        <p:spPr>
          <a:xfrm>
            <a:off x="3603898" y="800671"/>
            <a:ext cx="6621928" cy="923330"/>
          </a:xfrm>
          <a:prstGeom prst="rect">
            <a:avLst/>
          </a:prstGeom>
          <a:noFill/>
        </p:spPr>
        <p:txBody>
          <a:bodyPr wrap="square" rtlCol="0">
            <a:spAutoFit/>
          </a:bodyPr>
          <a:lstStyle/>
          <a:p>
            <a:r>
              <a:rPr lang="en-US" dirty="0" smtClean="0"/>
              <a:t>Once in the repository you can fine a “Download ZIP” button on the bottom right which will allow you to download the files in the repository. </a:t>
            </a:r>
            <a:r>
              <a:rPr lang="en-US" dirty="0" smtClean="0"/>
              <a:t>In this case it will be the arxterra_Robot_v1 folder.</a:t>
            </a:r>
            <a:endParaRPr lang="en-US" dirty="0" smtClean="0"/>
          </a:p>
        </p:txBody>
      </p:sp>
      <p:sp>
        <p:nvSpPr>
          <p:cNvPr id="8" name="Rounded Rectangle 7"/>
          <p:cNvSpPr/>
          <p:nvPr/>
        </p:nvSpPr>
        <p:spPr>
          <a:xfrm>
            <a:off x="3603897" y="800671"/>
            <a:ext cx="6621928" cy="92333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3757509" y="2415511"/>
            <a:ext cx="6885332" cy="3570922"/>
          </a:xfrm>
          <a:prstGeom prst="rect">
            <a:avLst/>
          </a:prstGeom>
        </p:spPr>
      </p:pic>
      <p:cxnSp>
        <p:nvCxnSpPr>
          <p:cNvPr id="9" name="Straight Arrow Connector 8"/>
          <p:cNvCxnSpPr/>
          <p:nvPr/>
        </p:nvCxnSpPr>
        <p:spPr>
          <a:xfrm>
            <a:off x="5537915" y="1724001"/>
            <a:ext cx="3876541" cy="39040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011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to Arduino</a:t>
            </a:r>
            <a:endParaRPr lang="en-US" dirty="0"/>
          </a:p>
        </p:txBody>
      </p:sp>
      <p:sp>
        <p:nvSpPr>
          <p:cNvPr id="5" name="TextBox 4"/>
          <p:cNvSpPr txBox="1"/>
          <p:nvPr/>
        </p:nvSpPr>
        <p:spPr>
          <a:xfrm>
            <a:off x="3603897" y="1020631"/>
            <a:ext cx="6746466" cy="1200329"/>
          </a:xfrm>
          <a:prstGeom prst="rect">
            <a:avLst/>
          </a:prstGeom>
          <a:noFill/>
        </p:spPr>
        <p:txBody>
          <a:bodyPr wrap="square" rtlCol="0">
            <a:spAutoFit/>
          </a:bodyPr>
          <a:lstStyle/>
          <a:p>
            <a:r>
              <a:rPr lang="en-US" dirty="0" smtClean="0"/>
              <a:t>Once you extract the zip file to a folder of your choosing, open to find it’s content. In this instance the contents of the arxterra_Robot_v1 is what I want. I open the sketch by double clicking on its main part, the file named arxterra_Robot_v1.ino</a:t>
            </a:r>
            <a:endParaRPr lang="en-US" dirty="0" smtClean="0"/>
          </a:p>
        </p:txBody>
      </p:sp>
      <p:sp>
        <p:nvSpPr>
          <p:cNvPr id="8" name="Rounded Rectangle 7"/>
          <p:cNvSpPr/>
          <p:nvPr/>
        </p:nvSpPr>
        <p:spPr>
          <a:xfrm>
            <a:off x="3603897" y="800670"/>
            <a:ext cx="6621928" cy="155616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619365" y="2818244"/>
            <a:ext cx="5743575" cy="2990850"/>
          </a:xfrm>
          <a:prstGeom prst="rect">
            <a:avLst/>
          </a:prstGeom>
        </p:spPr>
      </p:pic>
      <p:cxnSp>
        <p:nvCxnSpPr>
          <p:cNvPr id="10" name="Straight Arrow Connector 9"/>
          <p:cNvCxnSpPr/>
          <p:nvPr/>
        </p:nvCxnSpPr>
        <p:spPr>
          <a:xfrm>
            <a:off x="5589431" y="2356831"/>
            <a:ext cx="218941" cy="233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967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to Arduino</a:t>
            </a:r>
            <a:endParaRPr lang="en-US" dirty="0"/>
          </a:p>
        </p:txBody>
      </p:sp>
      <p:sp>
        <p:nvSpPr>
          <p:cNvPr id="5" name="TextBox 4"/>
          <p:cNvSpPr txBox="1"/>
          <p:nvPr/>
        </p:nvSpPr>
        <p:spPr>
          <a:xfrm>
            <a:off x="3603897" y="711538"/>
            <a:ext cx="6746466" cy="923330"/>
          </a:xfrm>
          <a:prstGeom prst="rect">
            <a:avLst/>
          </a:prstGeom>
          <a:noFill/>
        </p:spPr>
        <p:txBody>
          <a:bodyPr wrap="square" rtlCol="0">
            <a:spAutoFit/>
          </a:bodyPr>
          <a:lstStyle/>
          <a:p>
            <a:r>
              <a:rPr lang="en-US" dirty="0" smtClean="0"/>
              <a:t>In order to make sure code uploads properly, two this are very important: One is you must define the board you are using and the Serial Port your device is connected to.</a:t>
            </a:r>
            <a:endParaRPr lang="en-US" dirty="0" smtClean="0"/>
          </a:p>
        </p:txBody>
      </p:sp>
      <p:sp>
        <p:nvSpPr>
          <p:cNvPr id="8" name="Rounded Rectangle 7"/>
          <p:cNvSpPr/>
          <p:nvPr/>
        </p:nvSpPr>
        <p:spPr>
          <a:xfrm>
            <a:off x="3603897" y="491577"/>
            <a:ext cx="6621928" cy="155616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3909604" y="2183611"/>
            <a:ext cx="4112255" cy="4100231"/>
          </a:xfrm>
          <a:prstGeom prst="rect">
            <a:avLst/>
          </a:prstGeom>
        </p:spPr>
      </p:pic>
      <p:cxnSp>
        <p:nvCxnSpPr>
          <p:cNvPr id="11" name="Straight Arrow Connector 10"/>
          <p:cNvCxnSpPr/>
          <p:nvPr/>
        </p:nvCxnSpPr>
        <p:spPr>
          <a:xfrm>
            <a:off x="5589431" y="2047738"/>
            <a:ext cx="14535" cy="10675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316564" y="2047738"/>
            <a:ext cx="0" cy="1287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175267" y="2787431"/>
            <a:ext cx="3389961" cy="2308324"/>
          </a:xfrm>
          <a:prstGeom prst="rect">
            <a:avLst/>
          </a:prstGeom>
          <a:noFill/>
        </p:spPr>
        <p:txBody>
          <a:bodyPr wrap="square" rtlCol="0">
            <a:spAutoFit/>
          </a:bodyPr>
          <a:lstStyle/>
          <a:p>
            <a:r>
              <a:rPr lang="en-US" dirty="0" smtClean="0"/>
              <a:t>If you do have communication issues, one thing you can check is your serial </a:t>
            </a:r>
            <a:r>
              <a:rPr lang="en-US" dirty="0" err="1" smtClean="0"/>
              <a:t>baudrate</a:t>
            </a:r>
            <a:r>
              <a:rPr lang="en-US" dirty="0" smtClean="0"/>
              <a:t>.</a:t>
            </a:r>
          </a:p>
          <a:p>
            <a:endParaRPr lang="en-US" dirty="0"/>
          </a:p>
          <a:p>
            <a:r>
              <a:rPr lang="en-US" dirty="0" smtClean="0"/>
              <a:t>You can read a little on </a:t>
            </a:r>
            <a:r>
              <a:rPr lang="en-US" dirty="0" err="1" smtClean="0"/>
              <a:t>baudrate</a:t>
            </a:r>
            <a:r>
              <a:rPr lang="en-US" dirty="0" smtClean="0"/>
              <a:t> here:</a:t>
            </a:r>
          </a:p>
          <a:p>
            <a:r>
              <a:rPr lang="en-US" dirty="0">
                <a:hlinkClick r:id="rId3"/>
              </a:rPr>
              <a:t>http://</a:t>
            </a:r>
            <a:r>
              <a:rPr lang="en-US" dirty="0" smtClean="0">
                <a:hlinkClick r:id="rId3"/>
              </a:rPr>
              <a:t>arduino.cc/en/Serial/begin</a:t>
            </a:r>
            <a:endParaRPr lang="en-US" dirty="0" smtClean="0"/>
          </a:p>
          <a:p>
            <a:r>
              <a:rPr lang="en-US" dirty="0" smtClean="0"/>
              <a:t> </a:t>
            </a:r>
          </a:p>
        </p:txBody>
      </p:sp>
      <p:sp>
        <p:nvSpPr>
          <p:cNvPr id="17" name="Rounded Rectangle 16"/>
          <p:cNvSpPr/>
          <p:nvPr/>
        </p:nvSpPr>
        <p:spPr>
          <a:xfrm>
            <a:off x="8175267" y="2581536"/>
            <a:ext cx="3505871" cy="251421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1942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to Arduino</a:t>
            </a:r>
            <a:endParaRPr lang="en-US" dirty="0"/>
          </a:p>
        </p:txBody>
      </p:sp>
      <p:sp>
        <p:nvSpPr>
          <p:cNvPr id="8" name="Rounded Rectangle 7"/>
          <p:cNvSpPr/>
          <p:nvPr/>
        </p:nvSpPr>
        <p:spPr>
          <a:xfrm>
            <a:off x="3603897" y="711538"/>
            <a:ext cx="2487810" cy="155616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533395" y="2911891"/>
            <a:ext cx="2137893" cy="2585323"/>
          </a:xfrm>
          <a:prstGeom prst="rect">
            <a:avLst/>
          </a:prstGeom>
          <a:noFill/>
        </p:spPr>
        <p:txBody>
          <a:bodyPr wrap="square" rtlCol="0">
            <a:spAutoFit/>
          </a:bodyPr>
          <a:lstStyle/>
          <a:p>
            <a:r>
              <a:rPr lang="en-US" dirty="0" smtClean="0"/>
              <a:t>Finally once you have the correct board and serial port connected click the check icon to compile the code, and click the right arrow icon to compile and upload. </a:t>
            </a:r>
          </a:p>
        </p:txBody>
      </p:sp>
      <p:sp>
        <p:nvSpPr>
          <p:cNvPr id="17" name="Rounded Rectangle 16"/>
          <p:cNvSpPr/>
          <p:nvPr/>
        </p:nvSpPr>
        <p:spPr>
          <a:xfrm>
            <a:off x="9382828" y="2631699"/>
            <a:ext cx="2288460" cy="309332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521705" y="2976616"/>
            <a:ext cx="5738824" cy="2305702"/>
          </a:xfrm>
          <a:prstGeom prst="rect">
            <a:avLst/>
          </a:prstGeom>
        </p:spPr>
      </p:pic>
      <p:cxnSp>
        <p:nvCxnSpPr>
          <p:cNvPr id="13" name="Straight Arrow Connector 12"/>
          <p:cNvCxnSpPr/>
          <p:nvPr/>
        </p:nvCxnSpPr>
        <p:spPr>
          <a:xfrm flipH="1">
            <a:off x="3721994" y="2267701"/>
            <a:ext cx="502276" cy="11323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89419" y="891974"/>
            <a:ext cx="1931831" cy="1200329"/>
          </a:xfrm>
          <a:prstGeom prst="rect">
            <a:avLst/>
          </a:prstGeom>
          <a:noFill/>
        </p:spPr>
        <p:txBody>
          <a:bodyPr wrap="square" rtlCol="0">
            <a:spAutoFit/>
          </a:bodyPr>
          <a:lstStyle/>
          <a:p>
            <a:r>
              <a:rPr lang="en-US" dirty="0" smtClean="0"/>
              <a:t>This check  icon is clicked to compile your code and check for errors.</a:t>
            </a:r>
          </a:p>
        </p:txBody>
      </p:sp>
      <p:sp>
        <p:nvSpPr>
          <p:cNvPr id="15" name="Rounded Rectangle 14"/>
          <p:cNvSpPr/>
          <p:nvPr/>
        </p:nvSpPr>
        <p:spPr>
          <a:xfrm>
            <a:off x="6833868" y="1075537"/>
            <a:ext cx="4203325" cy="1293856"/>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4009602" y="2267701"/>
            <a:ext cx="2824266" cy="11323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111858" y="1169063"/>
            <a:ext cx="3294839" cy="1200329"/>
          </a:xfrm>
          <a:prstGeom prst="rect">
            <a:avLst/>
          </a:prstGeom>
          <a:noFill/>
        </p:spPr>
        <p:txBody>
          <a:bodyPr wrap="square" rtlCol="0">
            <a:spAutoFit/>
          </a:bodyPr>
          <a:lstStyle/>
          <a:p>
            <a:r>
              <a:rPr lang="en-US" dirty="0" smtClean="0"/>
              <a:t>This right arrow icon is clicked to compile your code and check for errors first, and then upload it to your board.</a:t>
            </a:r>
          </a:p>
        </p:txBody>
      </p:sp>
    </p:spTree>
    <p:extLst>
      <p:ext uri="{BB962C8B-B14F-4D97-AF65-F5344CB8AC3E}">
        <p14:creationId xmlns:p14="http://schemas.microsoft.com/office/powerpoint/2010/main" val="1571990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to Arduino</a:t>
            </a:r>
            <a:endParaRPr lang="en-US" dirty="0"/>
          </a:p>
        </p:txBody>
      </p:sp>
      <p:sp>
        <p:nvSpPr>
          <p:cNvPr id="15" name="Rounded Rectangle 14"/>
          <p:cNvSpPr/>
          <p:nvPr/>
        </p:nvSpPr>
        <p:spPr>
          <a:xfrm>
            <a:off x="3772463" y="1410707"/>
            <a:ext cx="7135943" cy="1293856"/>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3545999" y="3823864"/>
            <a:ext cx="6515100" cy="1704975"/>
          </a:xfrm>
          <a:prstGeom prst="rect">
            <a:avLst/>
          </a:prstGeom>
        </p:spPr>
      </p:pic>
      <p:cxnSp>
        <p:nvCxnSpPr>
          <p:cNvPr id="20" name="Straight Arrow Connector 19"/>
          <p:cNvCxnSpPr/>
          <p:nvPr/>
        </p:nvCxnSpPr>
        <p:spPr>
          <a:xfrm flipH="1">
            <a:off x="4713668" y="2704563"/>
            <a:ext cx="1160458" cy="21378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45595" y="1528403"/>
            <a:ext cx="6231746" cy="923330"/>
          </a:xfrm>
          <a:prstGeom prst="rect">
            <a:avLst/>
          </a:prstGeom>
          <a:noFill/>
        </p:spPr>
        <p:txBody>
          <a:bodyPr wrap="square" rtlCol="0">
            <a:spAutoFit/>
          </a:bodyPr>
          <a:lstStyle/>
          <a:p>
            <a:r>
              <a:rPr lang="en-US" dirty="0" smtClean="0"/>
              <a:t>If at the bottom of the Arduino program you see an error after trying to compile or upload, here is where you can get an idea of where you begin your troubleshooting.</a:t>
            </a:r>
          </a:p>
        </p:txBody>
      </p:sp>
    </p:spTree>
    <p:extLst>
      <p:ext uri="{BB962C8B-B14F-4D97-AF65-F5344CB8AC3E}">
        <p14:creationId xmlns:p14="http://schemas.microsoft.com/office/powerpoint/2010/main" val="424518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Account</a:t>
            </a:r>
            <a:endParaRPr lang="en-US" dirty="0"/>
          </a:p>
        </p:txBody>
      </p:sp>
      <p:pic>
        <p:nvPicPr>
          <p:cNvPr id="4" name="Content Placeholder 3"/>
          <p:cNvPicPr>
            <a:picLocks noGrp="1" noChangeAspect="1"/>
          </p:cNvPicPr>
          <p:nvPr>
            <p:ph idx="1"/>
          </p:nvPr>
        </p:nvPicPr>
        <p:blipFill>
          <a:blip r:embed="rId2"/>
          <a:stretch>
            <a:fillRect/>
          </a:stretch>
        </p:blipFill>
        <p:spPr>
          <a:xfrm>
            <a:off x="4057507" y="798074"/>
            <a:ext cx="6734175" cy="4229100"/>
          </a:xfrm>
          <a:prstGeom prst="rect">
            <a:avLst/>
          </a:prstGeom>
        </p:spPr>
      </p:pic>
      <p:sp>
        <p:nvSpPr>
          <p:cNvPr id="5" name="TextBox 4"/>
          <p:cNvSpPr txBox="1"/>
          <p:nvPr/>
        </p:nvSpPr>
        <p:spPr>
          <a:xfrm>
            <a:off x="4198513" y="5499279"/>
            <a:ext cx="6472734" cy="369332"/>
          </a:xfrm>
          <a:prstGeom prst="rect">
            <a:avLst/>
          </a:prstGeom>
          <a:noFill/>
        </p:spPr>
        <p:txBody>
          <a:bodyPr wrap="none" rtlCol="0">
            <a:spAutoFit/>
          </a:bodyPr>
          <a:lstStyle/>
          <a:p>
            <a:r>
              <a:rPr lang="en-US" dirty="0" smtClean="0"/>
              <a:t>Visit </a:t>
            </a:r>
            <a:r>
              <a:rPr lang="en-US" dirty="0" smtClean="0">
                <a:hlinkClick r:id="rId3"/>
              </a:rPr>
              <a:t>www.github.com</a:t>
            </a:r>
            <a:r>
              <a:rPr lang="en-US" dirty="0" smtClean="0"/>
              <a:t> and create an account if you don’t have one.</a:t>
            </a:r>
            <a:endParaRPr lang="en-US" dirty="0"/>
          </a:p>
        </p:txBody>
      </p:sp>
    </p:spTree>
    <p:extLst>
      <p:ext uri="{BB962C8B-B14F-4D97-AF65-F5344CB8AC3E}">
        <p14:creationId xmlns:p14="http://schemas.microsoft.com/office/powerpoint/2010/main" val="143823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Web Interface</a:t>
            </a:r>
          </a:p>
        </p:txBody>
      </p:sp>
      <p:pic>
        <p:nvPicPr>
          <p:cNvPr id="6" name="Picture 5"/>
          <p:cNvPicPr>
            <a:picLocks noChangeAspect="1"/>
          </p:cNvPicPr>
          <p:nvPr/>
        </p:nvPicPr>
        <p:blipFill>
          <a:blip r:embed="rId2"/>
          <a:stretch>
            <a:fillRect/>
          </a:stretch>
        </p:blipFill>
        <p:spPr>
          <a:xfrm>
            <a:off x="3936278" y="2926912"/>
            <a:ext cx="6043746" cy="2899081"/>
          </a:xfrm>
          <a:prstGeom prst="rect">
            <a:avLst/>
          </a:prstGeom>
        </p:spPr>
      </p:pic>
      <p:sp>
        <p:nvSpPr>
          <p:cNvPr id="7" name="TextBox 6"/>
          <p:cNvSpPr txBox="1"/>
          <p:nvPr/>
        </p:nvSpPr>
        <p:spPr>
          <a:xfrm>
            <a:off x="3936278" y="783113"/>
            <a:ext cx="7085529" cy="1200329"/>
          </a:xfrm>
          <a:prstGeom prst="rect">
            <a:avLst/>
          </a:prstGeom>
          <a:noFill/>
        </p:spPr>
        <p:txBody>
          <a:bodyPr wrap="none" rtlCol="0">
            <a:spAutoFit/>
          </a:bodyPr>
          <a:lstStyle/>
          <a:p>
            <a:r>
              <a:rPr lang="en-US" dirty="0" smtClean="0"/>
              <a:t>In order to upload any files you need to create what is called a repository.</a:t>
            </a:r>
          </a:p>
          <a:p>
            <a:r>
              <a:rPr lang="en-US" dirty="0" smtClean="0"/>
              <a:t>To create one, click on the + sign at the top right of the </a:t>
            </a:r>
            <a:r>
              <a:rPr lang="en-US" dirty="0" err="1" smtClean="0"/>
              <a:t>Github</a:t>
            </a:r>
            <a:r>
              <a:rPr lang="en-US" dirty="0" smtClean="0"/>
              <a:t> page.</a:t>
            </a:r>
          </a:p>
          <a:p>
            <a:r>
              <a:rPr lang="en-US" dirty="0" smtClean="0"/>
              <a:t>Once the drop menu show click “New repository”.</a:t>
            </a:r>
          </a:p>
          <a:p>
            <a:endParaRPr lang="en-US" dirty="0"/>
          </a:p>
        </p:txBody>
      </p:sp>
      <p:sp>
        <p:nvSpPr>
          <p:cNvPr id="12" name="Rounded Rectangle 11"/>
          <p:cNvSpPr/>
          <p:nvPr/>
        </p:nvSpPr>
        <p:spPr>
          <a:xfrm>
            <a:off x="9138954" y="1398158"/>
            <a:ext cx="2608626" cy="14097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8373291" y="2807858"/>
            <a:ext cx="765663" cy="6407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stretch>
            <a:fillRect/>
          </a:stretch>
        </p:blipFill>
        <p:spPr>
          <a:xfrm>
            <a:off x="9260618" y="1575619"/>
            <a:ext cx="2124075" cy="1095375"/>
          </a:xfrm>
          <a:prstGeom prst="rect">
            <a:avLst/>
          </a:prstGeom>
        </p:spPr>
      </p:pic>
    </p:spTree>
    <p:extLst>
      <p:ext uri="{BB962C8B-B14F-4D97-AF65-F5344CB8AC3E}">
        <p14:creationId xmlns:p14="http://schemas.microsoft.com/office/powerpoint/2010/main" val="2790908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Web Interface</a:t>
            </a:r>
          </a:p>
        </p:txBody>
      </p:sp>
      <p:sp>
        <p:nvSpPr>
          <p:cNvPr id="7" name="TextBox 6"/>
          <p:cNvSpPr txBox="1"/>
          <p:nvPr/>
        </p:nvSpPr>
        <p:spPr>
          <a:xfrm>
            <a:off x="3936279" y="783113"/>
            <a:ext cx="7885608" cy="923330"/>
          </a:xfrm>
          <a:prstGeom prst="rect">
            <a:avLst/>
          </a:prstGeom>
          <a:noFill/>
        </p:spPr>
        <p:txBody>
          <a:bodyPr wrap="square" rtlCol="0">
            <a:spAutoFit/>
          </a:bodyPr>
          <a:lstStyle/>
          <a:p>
            <a:r>
              <a:rPr lang="en-US" dirty="0" smtClean="0"/>
              <a:t>On the New repository page give it a name, choose public or private, initialize a Readme file if desired, and click “Create repository”.</a:t>
            </a:r>
          </a:p>
          <a:p>
            <a:endParaRPr lang="en-US" dirty="0"/>
          </a:p>
        </p:txBody>
      </p:sp>
      <p:cxnSp>
        <p:nvCxnSpPr>
          <p:cNvPr id="14" name="Straight Arrow Connector 13"/>
          <p:cNvCxnSpPr/>
          <p:nvPr/>
        </p:nvCxnSpPr>
        <p:spPr>
          <a:xfrm flipV="1">
            <a:off x="8373291" y="2807858"/>
            <a:ext cx="765663" cy="6407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3573391" y="1575619"/>
            <a:ext cx="7200900" cy="4457700"/>
          </a:xfrm>
          <a:prstGeom prst="rect">
            <a:avLst/>
          </a:prstGeom>
        </p:spPr>
      </p:pic>
    </p:spTree>
    <p:extLst>
      <p:ext uri="{BB962C8B-B14F-4D97-AF65-F5344CB8AC3E}">
        <p14:creationId xmlns:p14="http://schemas.microsoft.com/office/powerpoint/2010/main" val="256219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Web Interface</a:t>
            </a:r>
          </a:p>
        </p:txBody>
      </p:sp>
      <p:sp>
        <p:nvSpPr>
          <p:cNvPr id="7" name="TextBox 6"/>
          <p:cNvSpPr txBox="1"/>
          <p:nvPr/>
        </p:nvSpPr>
        <p:spPr>
          <a:xfrm>
            <a:off x="3936279" y="783113"/>
            <a:ext cx="7885608" cy="646331"/>
          </a:xfrm>
          <a:prstGeom prst="rect">
            <a:avLst/>
          </a:prstGeom>
          <a:noFill/>
        </p:spPr>
        <p:txBody>
          <a:bodyPr wrap="square" rtlCol="0">
            <a:spAutoFit/>
          </a:bodyPr>
          <a:lstStyle/>
          <a:p>
            <a:r>
              <a:rPr lang="en-US" dirty="0" smtClean="0"/>
              <a:t>To add a file to your new repository click + icon.</a:t>
            </a:r>
          </a:p>
          <a:p>
            <a:endParaRPr lang="en-US" dirty="0"/>
          </a:p>
        </p:txBody>
      </p:sp>
      <p:pic>
        <p:nvPicPr>
          <p:cNvPr id="4" name="Picture 3"/>
          <p:cNvPicPr>
            <a:picLocks noChangeAspect="1"/>
          </p:cNvPicPr>
          <p:nvPr/>
        </p:nvPicPr>
        <p:blipFill>
          <a:blip r:embed="rId2"/>
          <a:stretch>
            <a:fillRect/>
          </a:stretch>
        </p:blipFill>
        <p:spPr>
          <a:xfrm>
            <a:off x="3936279" y="2516165"/>
            <a:ext cx="5725434" cy="3542403"/>
          </a:xfrm>
          <a:prstGeom prst="rect">
            <a:avLst/>
          </a:prstGeom>
        </p:spPr>
      </p:pic>
      <p:sp>
        <p:nvSpPr>
          <p:cNvPr id="8" name="Rounded Rectangle 7"/>
          <p:cNvSpPr/>
          <p:nvPr/>
        </p:nvSpPr>
        <p:spPr>
          <a:xfrm>
            <a:off x="7857657" y="1255067"/>
            <a:ext cx="2303774" cy="103174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6850512" y="2286814"/>
            <a:ext cx="1028571" cy="18427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8320672" y="1359627"/>
            <a:ext cx="1309317" cy="857370"/>
          </a:xfrm>
          <a:prstGeom prst="rect">
            <a:avLst/>
          </a:prstGeom>
        </p:spPr>
      </p:pic>
    </p:spTree>
    <p:extLst>
      <p:ext uri="{BB962C8B-B14F-4D97-AF65-F5344CB8AC3E}">
        <p14:creationId xmlns:p14="http://schemas.microsoft.com/office/powerpoint/2010/main" val="89531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stretch>
            <a:fillRect/>
          </a:stretch>
        </p:blipFill>
        <p:spPr>
          <a:xfrm>
            <a:off x="991003" y="1076580"/>
            <a:ext cx="4895850" cy="714375"/>
          </a:xfrm>
          <a:prstGeom prst="rect">
            <a:avLst/>
          </a:prstGeom>
        </p:spPr>
      </p:pic>
      <p:pic>
        <p:nvPicPr>
          <p:cNvPr id="4" name="Picture 3"/>
          <p:cNvPicPr>
            <a:picLocks noChangeAspect="1"/>
          </p:cNvPicPr>
          <p:nvPr/>
        </p:nvPicPr>
        <p:blipFill>
          <a:blip r:embed="rId3"/>
          <a:stretch>
            <a:fillRect/>
          </a:stretch>
        </p:blipFill>
        <p:spPr>
          <a:xfrm>
            <a:off x="553117" y="2682959"/>
            <a:ext cx="6454511" cy="2923942"/>
          </a:xfrm>
          <a:prstGeom prst="rect">
            <a:avLst/>
          </a:prstGeom>
        </p:spPr>
      </p:pic>
      <p:sp>
        <p:nvSpPr>
          <p:cNvPr id="6" name="Rounded Rectangle 5"/>
          <p:cNvSpPr/>
          <p:nvPr/>
        </p:nvSpPr>
        <p:spPr>
          <a:xfrm>
            <a:off x="645151" y="963690"/>
            <a:ext cx="5241702" cy="94015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2446986" y="2016737"/>
            <a:ext cx="360608" cy="11547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1606" y="90153"/>
            <a:ext cx="8470116" cy="646331"/>
          </a:xfrm>
          <a:prstGeom prst="rect">
            <a:avLst/>
          </a:prstGeom>
          <a:noFill/>
        </p:spPr>
        <p:txBody>
          <a:bodyPr wrap="square" rtlCol="0">
            <a:spAutoFit/>
          </a:bodyPr>
          <a:lstStyle/>
          <a:p>
            <a:r>
              <a:rPr lang="en-US" dirty="0" smtClean="0"/>
              <a:t>If you want to add a file to a folder, under the “Name your file” box follow this example:														</a:t>
            </a:r>
            <a:endParaRPr lang="en-US" b="1" dirty="0"/>
          </a:p>
        </p:txBody>
      </p:sp>
      <p:sp>
        <p:nvSpPr>
          <p:cNvPr id="10" name="TextBox 9"/>
          <p:cNvSpPr txBox="1"/>
          <p:nvPr/>
        </p:nvSpPr>
        <p:spPr>
          <a:xfrm>
            <a:off x="7374749" y="470951"/>
            <a:ext cx="4475969" cy="1200329"/>
          </a:xfrm>
          <a:prstGeom prst="rect">
            <a:avLst/>
          </a:prstGeom>
          <a:noFill/>
        </p:spPr>
        <p:txBody>
          <a:bodyPr wrap="none" rtlCol="0">
            <a:spAutoFit/>
          </a:bodyPr>
          <a:lstStyle/>
          <a:p>
            <a:r>
              <a:rPr lang="en-US" dirty="0" err="1" smtClean="0"/>
              <a:t>MyFirstRepository</a:t>
            </a:r>
            <a:r>
              <a:rPr lang="en-US" dirty="0" smtClean="0"/>
              <a:t>/</a:t>
            </a:r>
            <a:r>
              <a:rPr lang="en-US" b="1" dirty="0" err="1" smtClean="0"/>
              <a:t>NewFolder</a:t>
            </a:r>
            <a:r>
              <a:rPr lang="en-US" b="1" dirty="0" smtClean="0"/>
              <a:t>/File</a:t>
            </a:r>
            <a:endParaRPr lang="en-US" b="1" dirty="0"/>
          </a:p>
          <a:p>
            <a:r>
              <a:rPr lang="en-US" dirty="0" smtClean="0"/>
              <a:t>Your file name should include its extension.</a:t>
            </a:r>
          </a:p>
          <a:p>
            <a:r>
              <a:rPr lang="en-US" dirty="0" smtClean="0"/>
              <a:t>I will add an Arduino blink file to </a:t>
            </a:r>
            <a:r>
              <a:rPr lang="en-US" dirty="0" err="1" smtClean="0"/>
              <a:t>Github</a:t>
            </a:r>
            <a:r>
              <a:rPr lang="en-US" dirty="0" smtClean="0"/>
              <a:t> into a</a:t>
            </a:r>
          </a:p>
          <a:p>
            <a:r>
              <a:rPr lang="en-US" dirty="0"/>
              <a:t>f</a:t>
            </a:r>
            <a:r>
              <a:rPr lang="en-US" dirty="0" smtClean="0"/>
              <a:t>older called blink.</a:t>
            </a:r>
            <a:endParaRPr lang="en-US" dirty="0"/>
          </a:p>
        </p:txBody>
      </p:sp>
      <p:pic>
        <p:nvPicPr>
          <p:cNvPr id="11" name="Picture 10"/>
          <p:cNvPicPr>
            <a:picLocks noChangeAspect="1"/>
          </p:cNvPicPr>
          <p:nvPr/>
        </p:nvPicPr>
        <p:blipFill>
          <a:blip r:embed="rId4"/>
          <a:stretch>
            <a:fillRect/>
          </a:stretch>
        </p:blipFill>
        <p:spPr>
          <a:xfrm>
            <a:off x="7406873" y="1671280"/>
            <a:ext cx="4152900" cy="438150"/>
          </a:xfrm>
          <a:prstGeom prst="rect">
            <a:avLst/>
          </a:prstGeom>
        </p:spPr>
      </p:pic>
      <p:sp>
        <p:nvSpPr>
          <p:cNvPr id="12" name="TextBox 11"/>
          <p:cNvSpPr txBox="1"/>
          <p:nvPr/>
        </p:nvSpPr>
        <p:spPr>
          <a:xfrm>
            <a:off x="7374749" y="2161911"/>
            <a:ext cx="4443845" cy="646331"/>
          </a:xfrm>
          <a:prstGeom prst="rect">
            <a:avLst/>
          </a:prstGeom>
          <a:noFill/>
        </p:spPr>
        <p:txBody>
          <a:bodyPr wrap="none" rtlCol="0">
            <a:spAutoFit/>
          </a:bodyPr>
          <a:lstStyle/>
          <a:p>
            <a:r>
              <a:rPr lang="en-US" dirty="0" smtClean="0"/>
              <a:t>After this you add the Blink code to the black</a:t>
            </a:r>
          </a:p>
          <a:p>
            <a:r>
              <a:rPr lang="en-US" dirty="0" smtClean="0"/>
              <a:t>Windows space:</a:t>
            </a:r>
            <a:endParaRPr lang="en-US" dirty="0"/>
          </a:p>
        </p:txBody>
      </p:sp>
      <p:pic>
        <p:nvPicPr>
          <p:cNvPr id="14" name="Picture 13"/>
          <p:cNvPicPr>
            <a:picLocks noChangeAspect="1"/>
          </p:cNvPicPr>
          <p:nvPr/>
        </p:nvPicPr>
        <p:blipFill>
          <a:blip r:embed="rId5"/>
          <a:stretch>
            <a:fillRect/>
          </a:stretch>
        </p:blipFill>
        <p:spPr>
          <a:xfrm>
            <a:off x="8839563" y="5999281"/>
            <a:ext cx="2609850" cy="876300"/>
          </a:xfrm>
          <a:prstGeom prst="rect">
            <a:avLst/>
          </a:prstGeom>
        </p:spPr>
      </p:pic>
      <p:sp>
        <p:nvSpPr>
          <p:cNvPr id="15" name="TextBox 14"/>
          <p:cNvSpPr txBox="1"/>
          <p:nvPr/>
        </p:nvSpPr>
        <p:spPr>
          <a:xfrm>
            <a:off x="1322958" y="6169321"/>
            <a:ext cx="7417415" cy="369332"/>
          </a:xfrm>
          <a:prstGeom prst="rect">
            <a:avLst/>
          </a:prstGeom>
          <a:noFill/>
        </p:spPr>
        <p:txBody>
          <a:bodyPr wrap="none" rtlCol="0">
            <a:spAutoFit/>
          </a:bodyPr>
          <a:lstStyle/>
          <a:p>
            <a:r>
              <a:rPr lang="en-US" dirty="0" smtClean="0"/>
              <a:t>Click commit new file(at the bottom of the page) once done with these steps </a:t>
            </a:r>
            <a:endParaRPr lang="en-US" dirty="0"/>
          </a:p>
        </p:txBody>
      </p:sp>
      <p:pic>
        <p:nvPicPr>
          <p:cNvPr id="16" name="Picture 15"/>
          <p:cNvPicPr>
            <a:picLocks noChangeAspect="1"/>
          </p:cNvPicPr>
          <p:nvPr/>
        </p:nvPicPr>
        <p:blipFill>
          <a:blip r:embed="rId6"/>
          <a:stretch>
            <a:fillRect/>
          </a:stretch>
        </p:blipFill>
        <p:spPr>
          <a:xfrm>
            <a:off x="7453346" y="2889730"/>
            <a:ext cx="3885708" cy="3092432"/>
          </a:xfrm>
          <a:prstGeom prst="rect">
            <a:avLst/>
          </a:prstGeom>
        </p:spPr>
      </p:pic>
      <p:sp>
        <p:nvSpPr>
          <p:cNvPr id="17" name="Rounded Rectangle 16"/>
          <p:cNvSpPr/>
          <p:nvPr/>
        </p:nvSpPr>
        <p:spPr>
          <a:xfrm>
            <a:off x="7007628" y="456078"/>
            <a:ext cx="4899270" cy="230144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0"/>
            <a:ext cx="50160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8949923" y="6063256"/>
            <a:ext cx="2389131" cy="67619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53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stretch>
            <a:fillRect/>
          </a:stretch>
        </p:blipFill>
        <p:spPr>
          <a:xfrm>
            <a:off x="991003" y="1076580"/>
            <a:ext cx="4895850" cy="714375"/>
          </a:xfrm>
          <a:prstGeom prst="rect">
            <a:avLst/>
          </a:prstGeom>
        </p:spPr>
      </p:pic>
      <p:pic>
        <p:nvPicPr>
          <p:cNvPr id="4" name="Picture 3"/>
          <p:cNvPicPr>
            <a:picLocks noChangeAspect="1"/>
          </p:cNvPicPr>
          <p:nvPr/>
        </p:nvPicPr>
        <p:blipFill>
          <a:blip r:embed="rId3"/>
          <a:stretch>
            <a:fillRect/>
          </a:stretch>
        </p:blipFill>
        <p:spPr>
          <a:xfrm>
            <a:off x="553117" y="2682959"/>
            <a:ext cx="6454511" cy="2923942"/>
          </a:xfrm>
          <a:prstGeom prst="rect">
            <a:avLst/>
          </a:prstGeom>
        </p:spPr>
      </p:pic>
      <p:sp>
        <p:nvSpPr>
          <p:cNvPr id="6" name="Rounded Rectangle 5"/>
          <p:cNvSpPr/>
          <p:nvPr/>
        </p:nvSpPr>
        <p:spPr>
          <a:xfrm>
            <a:off x="645151" y="963690"/>
            <a:ext cx="5241702" cy="94015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2446986" y="2016737"/>
            <a:ext cx="360608" cy="11547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1606" y="90153"/>
            <a:ext cx="8470116" cy="646331"/>
          </a:xfrm>
          <a:prstGeom prst="rect">
            <a:avLst/>
          </a:prstGeom>
          <a:noFill/>
        </p:spPr>
        <p:txBody>
          <a:bodyPr wrap="square" rtlCol="0">
            <a:spAutoFit/>
          </a:bodyPr>
          <a:lstStyle/>
          <a:p>
            <a:r>
              <a:rPr lang="en-US" dirty="0" smtClean="0"/>
              <a:t>If you want to add a file to the main repository, under the “Name your file” box follow this example:														</a:t>
            </a:r>
            <a:endParaRPr lang="en-US" b="1" dirty="0"/>
          </a:p>
        </p:txBody>
      </p:sp>
      <p:sp>
        <p:nvSpPr>
          <p:cNvPr id="10" name="TextBox 9"/>
          <p:cNvSpPr txBox="1"/>
          <p:nvPr/>
        </p:nvSpPr>
        <p:spPr>
          <a:xfrm>
            <a:off x="7374749" y="470951"/>
            <a:ext cx="4475969" cy="1200329"/>
          </a:xfrm>
          <a:prstGeom prst="rect">
            <a:avLst/>
          </a:prstGeom>
          <a:noFill/>
        </p:spPr>
        <p:txBody>
          <a:bodyPr wrap="none" rtlCol="0">
            <a:spAutoFit/>
          </a:bodyPr>
          <a:lstStyle/>
          <a:p>
            <a:r>
              <a:rPr lang="en-US" dirty="0" err="1" smtClean="0"/>
              <a:t>MyFirstRepository</a:t>
            </a:r>
            <a:r>
              <a:rPr lang="en-US" dirty="0" smtClean="0"/>
              <a:t>/</a:t>
            </a:r>
            <a:r>
              <a:rPr lang="en-US" b="1" dirty="0" smtClean="0"/>
              <a:t>File</a:t>
            </a:r>
            <a:endParaRPr lang="en-US" b="1" dirty="0"/>
          </a:p>
          <a:p>
            <a:r>
              <a:rPr lang="en-US" dirty="0" smtClean="0"/>
              <a:t>Your file name should include its extension.</a:t>
            </a:r>
          </a:p>
          <a:p>
            <a:r>
              <a:rPr lang="en-US" dirty="0" smtClean="0"/>
              <a:t>I will add an Arduino blink file to </a:t>
            </a:r>
            <a:r>
              <a:rPr lang="en-US" dirty="0" err="1" smtClean="0"/>
              <a:t>Github</a:t>
            </a:r>
            <a:r>
              <a:rPr lang="en-US" dirty="0" smtClean="0"/>
              <a:t> into a</a:t>
            </a:r>
          </a:p>
          <a:p>
            <a:r>
              <a:rPr lang="en-US" dirty="0"/>
              <a:t>f</a:t>
            </a:r>
            <a:r>
              <a:rPr lang="en-US" dirty="0" smtClean="0"/>
              <a:t>older called blink.</a:t>
            </a:r>
            <a:endParaRPr lang="en-US" dirty="0"/>
          </a:p>
        </p:txBody>
      </p:sp>
      <p:pic>
        <p:nvPicPr>
          <p:cNvPr id="11" name="Picture 10"/>
          <p:cNvPicPr>
            <a:picLocks noChangeAspect="1"/>
          </p:cNvPicPr>
          <p:nvPr/>
        </p:nvPicPr>
        <p:blipFill>
          <a:blip r:embed="rId4"/>
          <a:stretch>
            <a:fillRect/>
          </a:stretch>
        </p:blipFill>
        <p:spPr>
          <a:xfrm>
            <a:off x="7406873" y="1671280"/>
            <a:ext cx="4152900" cy="438150"/>
          </a:xfrm>
          <a:prstGeom prst="rect">
            <a:avLst/>
          </a:prstGeom>
        </p:spPr>
      </p:pic>
      <p:sp>
        <p:nvSpPr>
          <p:cNvPr id="12" name="TextBox 11"/>
          <p:cNvSpPr txBox="1"/>
          <p:nvPr/>
        </p:nvSpPr>
        <p:spPr>
          <a:xfrm>
            <a:off x="7374749" y="2161911"/>
            <a:ext cx="4443845" cy="646331"/>
          </a:xfrm>
          <a:prstGeom prst="rect">
            <a:avLst/>
          </a:prstGeom>
          <a:noFill/>
        </p:spPr>
        <p:txBody>
          <a:bodyPr wrap="none" rtlCol="0">
            <a:spAutoFit/>
          </a:bodyPr>
          <a:lstStyle/>
          <a:p>
            <a:r>
              <a:rPr lang="en-US" dirty="0" smtClean="0"/>
              <a:t>After this you add the Blink code to the black</a:t>
            </a:r>
          </a:p>
          <a:p>
            <a:r>
              <a:rPr lang="en-US" dirty="0" smtClean="0"/>
              <a:t>Windows space:</a:t>
            </a:r>
            <a:endParaRPr lang="en-US" dirty="0"/>
          </a:p>
        </p:txBody>
      </p:sp>
      <p:pic>
        <p:nvPicPr>
          <p:cNvPr id="14" name="Picture 13"/>
          <p:cNvPicPr>
            <a:picLocks noChangeAspect="1"/>
          </p:cNvPicPr>
          <p:nvPr/>
        </p:nvPicPr>
        <p:blipFill>
          <a:blip r:embed="rId5"/>
          <a:stretch>
            <a:fillRect/>
          </a:stretch>
        </p:blipFill>
        <p:spPr>
          <a:xfrm>
            <a:off x="8839563" y="5999281"/>
            <a:ext cx="2609850" cy="876300"/>
          </a:xfrm>
          <a:prstGeom prst="rect">
            <a:avLst/>
          </a:prstGeom>
        </p:spPr>
      </p:pic>
      <p:sp>
        <p:nvSpPr>
          <p:cNvPr id="15" name="TextBox 14"/>
          <p:cNvSpPr txBox="1"/>
          <p:nvPr/>
        </p:nvSpPr>
        <p:spPr>
          <a:xfrm>
            <a:off x="1322958" y="6169321"/>
            <a:ext cx="7417415" cy="369332"/>
          </a:xfrm>
          <a:prstGeom prst="rect">
            <a:avLst/>
          </a:prstGeom>
          <a:noFill/>
        </p:spPr>
        <p:txBody>
          <a:bodyPr wrap="none" rtlCol="0">
            <a:spAutoFit/>
          </a:bodyPr>
          <a:lstStyle/>
          <a:p>
            <a:r>
              <a:rPr lang="en-US" dirty="0" smtClean="0"/>
              <a:t>Click commit new file(at the bottom of the page) once done with these steps </a:t>
            </a:r>
            <a:endParaRPr lang="en-US" dirty="0"/>
          </a:p>
        </p:txBody>
      </p:sp>
      <p:pic>
        <p:nvPicPr>
          <p:cNvPr id="16" name="Picture 15"/>
          <p:cNvPicPr>
            <a:picLocks noChangeAspect="1"/>
          </p:cNvPicPr>
          <p:nvPr/>
        </p:nvPicPr>
        <p:blipFill>
          <a:blip r:embed="rId6"/>
          <a:stretch>
            <a:fillRect/>
          </a:stretch>
        </p:blipFill>
        <p:spPr>
          <a:xfrm>
            <a:off x="7453346" y="2889730"/>
            <a:ext cx="3885708" cy="3092432"/>
          </a:xfrm>
          <a:prstGeom prst="rect">
            <a:avLst/>
          </a:prstGeom>
        </p:spPr>
      </p:pic>
      <p:sp>
        <p:nvSpPr>
          <p:cNvPr id="17" name="Rounded Rectangle 16"/>
          <p:cNvSpPr/>
          <p:nvPr/>
        </p:nvSpPr>
        <p:spPr>
          <a:xfrm>
            <a:off x="7007628" y="456078"/>
            <a:ext cx="4899270" cy="230144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0"/>
            <a:ext cx="50160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8949923" y="6063256"/>
            <a:ext cx="2389131" cy="67619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32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The Web Interface</a:t>
            </a:r>
          </a:p>
        </p:txBody>
      </p:sp>
      <p:pic>
        <p:nvPicPr>
          <p:cNvPr id="5" name="Content Placeholder 4"/>
          <p:cNvPicPr>
            <a:picLocks noGrp="1" noChangeAspect="1"/>
          </p:cNvPicPr>
          <p:nvPr>
            <p:ph idx="1"/>
          </p:nvPr>
        </p:nvPicPr>
        <p:blipFill>
          <a:blip r:embed="rId2"/>
          <a:stretch>
            <a:fillRect/>
          </a:stretch>
        </p:blipFill>
        <p:spPr>
          <a:xfrm>
            <a:off x="5078413" y="3067050"/>
            <a:ext cx="4895850" cy="714375"/>
          </a:xfrm>
          <a:prstGeom prst="rect">
            <a:avLst/>
          </a:prstGeom>
        </p:spPr>
      </p:pic>
      <p:sp>
        <p:nvSpPr>
          <p:cNvPr id="9" name="TextBox 8"/>
          <p:cNvSpPr txBox="1"/>
          <p:nvPr/>
        </p:nvSpPr>
        <p:spPr>
          <a:xfrm>
            <a:off x="3901629" y="1046564"/>
            <a:ext cx="6762078" cy="923330"/>
          </a:xfrm>
          <a:prstGeom prst="rect">
            <a:avLst/>
          </a:prstGeom>
          <a:noFill/>
        </p:spPr>
        <p:txBody>
          <a:bodyPr wrap="square" rtlCol="0">
            <a:spAutoFit/>
          </a:bodyPr>
          <a:lstStyle/>
          <a:p>
            <a:r>
              <a:rPr lang="en-US" dirty="0" smtClean="0"/>
              <a:t>After committing the new file you’ll see the files in your Repository as shown below. The Blink folder also contains a </a:t>
            </a:r>
            <a:r>
              <a:rPr lang="en-US" dirty="0" err="1" smtClean="0"/>
              <a:t>Blink.ino</a:t>
            </a:r>
            <a:r>
              <a:rPr lang="en-US" dirty="0" smtClean="0"/>
              <a:t> file.													</a:t>
            </a:r>
            <a:endParaRPr lang="en-US" b="1" dirty="0"/>
          </a:p>
        </p:txBody>
      </p:sp>
      <p:pic>
        <p:nvPicPr>
          <p:cNvPr id="2" name="Picture 1"/>
          <p:cNvPicPr>
            <a:picLocks noChangeAspect="1"/>
          </p:cNvPicPr>
          <p:nvPr/>
        </p:nvPicPr>
        <p:blipFill>
          <a:blip r:embed="rId3"/>
          <a:stretch>
            <a:fillRect/>
          </a:stretch>
        </p:blipFill>
        <p:spPr>
          <a:xfrm>
            <a:off x="4293411" y="2161911"/>
            <a:ext cx="6162675" cy="4038600"/>
          </a:xfrm>
          <a:prstGeom prst="rect">
            <a:avLst/>
          </a:prstGeom>
        </p:spPr>
      </p:pic>
    </p:spTree>
    <p:extLst>
      <p:ext uri="{BB962C8B-B14F-4D97-AF65-F5344CB8AC3E}">
        <p14:creationId xmlns:p14="http://schemas.microsoft.com/office/powerpoint/2010/main" val="383778232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306</TotalTime>
  <Words>1016</Words>
  <Application>Microsoft Office PowerPoint</Application>
  <PresentationFormat>Widescreen</PresentationFormat>
  <Paragraphs>102</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Corbel</vt:lpstr>
      <vt:lpstr>Wingdings 2</vt:lpstr>
      <vt:lpstr>Frame</vt:lpstr>
      <vt:lpstr>Github &amp; Arduino</vt:lpstr>
      <vt:lpstr>The Web Interface  &amp;   The Program Interface</vt:lpstr>
      <vt:lpstr>Account</vt:lpstr>
      <vt:lpstr>The Web Interface</vt:lpstr>
      <vt:lpstr>The Web Interface</vt:lpstr>
      <vt:lpstr>The Web Interface</vt:lpstr>
      <vt:lpstr>PowerPoint Presentation</vt:lpstr>
      <vt:lpstr>PowerPoint Presentation</vt:lpstr>
      <vt:lpstr>The Web Interface</vt:lpstr>
      <vt:lpstr>The Program Interface</vt:lpstr>
      <vt:lpstr>The Program Interface</vt:lpstr>
      <vt:lpstr>The Program Interface</vt:lpstr>
      <vt:lpstr>The Program Interface</vt:lpstr>
      <vt:lpstr>The Program Interface</vt:lpstr>
      <vt:lpstr>The Program Interface</vt:lpstr>
      <vt:lpstr>The Program Interface</vt:lpstr>
      <vt:lpstr>The Program Interface</vt:lpstr>
      <vt:lpstr>The Program Interface</vt:lpstr>
      <vt:lpstr>Back On The Web Interface</vt:lpstr>
      <vt:lpstr>Back On The Web Interface</vt:lpstr>
      <vt:lpstr>Downloading Code From Github</vt:lpstr>
      <vt:lpstr>Downloading Code From Github</vt:lpstr>
      <vt:lpstr>Uploading to Arduino</vt:lpstr>
      <vt:lpstr>Uploading to Arduino</vt:lpstr>
      <vt:lpstr>Uploading to Arduino</vt:lpstr>
      <vt:lpstr>Uploading to Arduino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Github</dc:title>
  <dc:creator>Tommy Sanchez</dc:creator>
  <cp:lastModifiedBy>Tommy Sanchez</cp:lastModifiedBy>
  <cp:revision>27</cp:revision>
  <dcterms:created xsi:type="dcterms:W3CDTF">2014-05-07T15:48:16Z</dcterms:created>
  <dcterms:modified xsi:type="dcterms:W3CDTF">2014-05-13T04:40:21Z</dcterms:modified>
</cp:coreProperties>
</file>