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sldIdLst>
    <p:sldId id="256" r:id="rId2"/>
    <p:sldId id="257" r:id="rId3"/>
    <p:sldId id="258" r:id="rId4"/>
    <p:sldId id="259" r:id="rId5"/>
    <p:sldId id="260" r:id="rId6"/>
    <p:sldId id="261" r:id="rId7"/>
    <p:sldId id="262" r:id="rId8"/>
    <p:sldId id="285" r:id="rId9"/>
    <p:sldId id="286" r:id="rId10"/>
    <p:sldId id="273" r:id="rId11"/>
    <p:sldId id="275" r:id="rId12"/>
    <p:sldId id="274" r:id="rId13"/>
    <p:sldId id="276" r:id="rId14"/>
    <p:sldId id="291" r:id="rId15"/>
    <p:sldId id="277" r:id="rId16"/>
    <p:sldId id="278" r:id="rId17"/>
    <p:sldId id="281" r:id="rId18"/>
    <p:sldId id="268" r:id="rId19"/>
    <p:sldId id="287" r:id="rId20"/>
    <p:sldId id="269" r:id="rId21"/>
    <p:sldId id="270" r:id="rId22"/>
    <p:sldId id="271" r:id="rId23"/>
    <p:sldId id="272" r:id="rId24"/>
    <p:sldId id="263" r:id="rId25"/>
    <p:sldId id="264" r:id="rId26"/>
    <p:sldId id="265" r:id="rId27"/>
    <p:sldId id="267" r:id="rId28"/>
    <p:sldId id="282" r:id="rId29"/>
    <p:sldId id="283" r:id="rId30"/>
    <p:sldId id="284" r:id="rId31"/>
    <p:sldId id="288" r:id="rId32"/>
    <p:sldId id="289" r:id="rId33"/>
    <p:sldId id="29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5" autoAdjust="0"/>
    <p:restoredTop sz="94660"/>
  </p:normalViewPr>
  <p:slideViewPr>
    <p:cSldViewPr snapToGrid="0">
      <p:cViewPr varScale="1">
        <p:scale>
          <a:sx n="47" d="100"/>
          <a:sy n="47" d="100"/>
        </p:scale>
        <p:origin x="60"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099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102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093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34534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25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9663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619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4418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94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6981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204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371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540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373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728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09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217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9/14/2016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6913249"/>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strobotics.com/stepper.htm" TargetMode="External"/><Relationship Id="rId2" Type="http://schemas.openxmlformats.org/officeDocument/2006/relationships/hyperlink" Target="http://www.infineon.com/dgdl/Position_Feedback_for_Motor_Control_Rev.1.1%5b1%5d.pdf?fileId=db3a3043293a15c4012940fa76d32a0b"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hyperlink" Target="http://www.dimensionengineering.com/info/accelerometer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NM4q-f68TlY" TargetMode="External"/><Relationship Id="rId2" Type="http://schemas.openxmlformats.org/officeDocument/2006/relationships/hyperlink" Target="https://www.youtube.com/watch?v=4LEE9VlVABU" TargetMode="External"/><Relationship Id="rId1" Type="http://schemas.openxmlformats.org/officeDocument/2006/relationships/slideLayout" Target="../slideLayouts/slideLayout4.xml"/><Relationship Id="rId4" Type="http://schemas.openxmlformats.org/officeDocument/2006/relationships/hyperlink" Target="http://sites.uci.edu/markplecnik/projects/leg_mechanisms/leg_design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qqfmUl49f-4" TargetMode="External"/><Relationship Id="rId7" Type="http://schemas.openxmlformats.org/officeDocument/2006/relationships/hyperlink" Target="http://content.iospress.com/download/bio-medical-materials-and-engineering/bme1367?id=bio-medical-materials-and-engineering%2Fbme1367" TargetMode="External"/><Relationship Id="rId2" Type="http://schemas.openxmlformats.org/officeDocument/2006/relationships/hyperlink" Target="https://www.youtube.com/watch?v=Cu3kgDwhca0" TargetMode="External"/><Relationship Id="rId1" Type="http://schemas.openxmlformats.org/officeDocument/2006/relationships/slideLayout" Target="../slideLayouts/slideLayout4.xml"/><Relationship Id="rId6" Type="http://schemas.openxmlformats.org/officeDocument/2006/relationships/hyperlink" Target="https://www.youtube.com/watch?v=6DnLeDYwXVE" TargetMode="External"/><Relationship Id="rId5" Type="http://schemas.openxmlformats.org/officeDocument/2006/relationships/hyperlink" Target="https://www.youtube.com/watch?v=0eOjTqVWMB0" TargetMode="External"/><Relationship Id="rId4" Type="http://schemas.openxmlformats.org/officeDocument/2006/relationships/hyperlink" Target="https://www.youtube.com/watch?v=GxVv4WNlXMA"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nk4vu-Mi6c0" TargetMode="External"/><Relationship Id="rId2" Type="http://schemas.openxmlformats.org/officeDocument/2006/relationships/hyperlink" Target="https://www.youtube.com/watch?v=39v8euC7XNs" TargetMode="External"/><Relationship Id="rId1" Type="http://schemas.openxmlformats.org/officeDocument/2006/relationships/slideLayout" Target="../slideLayouts/slideLayout4.xml"/><Relationship Id="rId6" Type="http://schemas.openxmlformats.org/officeDocument/2006/relationships/hyperlink" Target="https://www.youtube.com/watch?v=GxVv4WNlXMA" TargetMode="External"/><Relationship Id="rId5" Type="http://schemas.openxmlformats.org/officeDocument/2006/relationships/hyperlink" Target="https://www.youtube.com/watch?v=BIbq-ZIuHi8" TargetMode="External"/><Relationship Id="rId4" Type="http://schemas.openxmlformats.org/officeDocument/2006/relationships/hyperlink" Target="https://www.youtube.com/watch?v=K3zMpfdUjA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ites.uci.edu/markplecnik/projects/humanoid-gait/" TargetMode="External"/><Relationship Id="rId2" Type="http://schemas.openxmlformats.org/officeDocument/2006/relationships/hyperlink" Target="https://www.youtube.com/watch?v=DwrlPPTBrPA&amp;list=PLxhvN8x26MRQiSqB18C3Iw_-DX7EdfBWZ&amp;index=106" TargetMode="External"/><Relationship Id="rId1" Type="http://schemas.openxmlformats.org/officeDocument/2006/relationships/slideLayout" Target="../slideLayouts/slideLayout4.xml"/><Relationship Id="rId4" Type="http://schemas.openxmlformats.org/officeDocument/2006/relationships/hyperlink" Target="https://www.youtube.com/watch?v=fL83al5Ew-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752601"/>
            <a:ext cx="8825658" cy="2169160"/>
          </a:xfrm>
        </p:spPr>
        <p:txBody>
          <a:bodyPr/>
          <a:lstStyle/>
          <a:p>
            <a:r>
              <a:rPr lang="en-US" dirty="0"/>
              <a:t>Creativity Exercise</a:t>
            </a:r>
          </a:p>
        </p:txBody>
      </p:sp>
      <p:sp>
        <p:nvSpPr>
          <p:cNvPr id="3" name="Subtitle 2"/>
          <p:cNvSpPr>
            <a:spLocks noGrp="1"/>
          </p:cNvSpPr>
          <p:nvPr>
            <p:ph type="subTitle" idx="1"/>
          </p:nvPr>
        </p:nvSpPr>
        <p:spPr>
          <a:xfrm>
            <a:off x="1154955" y="4013200"/>
            <a:ext cx="8825658" cy="1625600"/>
          </a:xfrm>
        </p:spPr>
        <p:txBody>
          <a:bodyPr>
            <a:normAutofit fontScale="92500" lnSpcReduction="10000"/>
          </a:bodyPr>
          <a:lstStyle/>
          <a:p>
            <a:r>
              <a:rPr lang="en-US" dirty="0"/>
              <a:t>By Lam Nguyen (Project Manager)</a:t>
            </a:r>
          </a:p>
          <a:p>
            <a:r>
              <a:rPr lang="en-US" dirty="0"/>
              <a:t>Hal Vongsahom (System Engineer)</a:t>
            </a:r>
          </a:p>
          <a:p>
            <a:r>
              <a:rPr lang="en-US" dirty="0"/>
              <a:t>Taylor Farr (Electronics and Controls Engineer)</a:t>
            </a:r>
          </a:p>
          <a:p>
            <a:r>
              <a:rPr lang="en-US" dirty="0"/>
              <a:t>Aaron Choi (Manufacture Engineer)</a:t>
            </a:r>
          </a:p>
          <a:p>
            <a:endParaRPr lang="en-US" dirty="0"/>
          </a:p>
        </p:txBody>
      </p:sp>
    </p:spTree>
    <p:extLst>
      <p:ext uri="{BB962C8B-B14F-4D97-AF65-F5344CB8AC3E}">
        <p14:creationId xmlns:p14="http://schemas.microsoft.com/office/powerpoint/2010/main" val="3707723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Jansen’s Linkage</a:t>
            </a:r>
          </a:p>
        </p:txBody>
      </p:sp>
      <p:sp>
        <p:nvSpPr>
          <p:cNvPr id="3" name="Content Placeholder 2"/>
          <p:cNvSpPr>
            <a:spLocks noGrp="1"/>
          </p:cNvSpPr>
          <p:nvPr>
            <p:ph sz="half" idx="1"/>
          </p:nvPr>
        </p:nvSpPr>
        <p:spPr/>
        <p:txBody>
          <a:bodyPr/>
          <a:lstStyle/>
          <a:p>
            <a:pPr marL="285750" indent="-285750">
              <a:buFont typeface="Arial" panose="020B0604020202020204" pitchFamily="34" charset="0"/>
              <a:buChar char="•"/>
            </a:pPr>
            <a:r>
              <a:rPr lang="en-US" dirty="0"/>
              <a:t>Theo Jansen’s </a:t>
            </a:r>
            <a:r>
              <a:rPr lang="en-US" i="1" dirty="0" err="1"/>
              <a:t>Strandbeest</a:t>
            </a:r>
            <a:endParaRPr lang="en-US" dirty="0"/>
          </a:p>
          <a:p>
            <a:endParaRPr lang="en-US" dirty="0"/>
          </a:p>
          <a:p>
            <a:pPr marL="285750" indent="-285750">
              <a:buFont typeface="Arial" panose="020B0604020202020204" pitchFamily="34" charset="0"/>
              <a:buChar char="•"/>
            </a:pPr>
            <a:r>
              <a:rPr lang="en-US" dirty="0"/>
              <a:t>Models Humanoid Gait Motion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Actuation on Single Joint</a:t>
            </a:r>
          </a:p>
          <a:p>
            <a:pPr marL="0" indent="0">
              <a:buNone/>
            </a:pPr>
            <a:endParaRPr lang="en-US" dirty="0"/>
          </a:p>
        </p:txBody>
      </p:sp>
      <p:pic>
        <p:nvPicPr>
          <p:cNvPr id="5"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99651" y="2060575"/>
            <a:ext cx="5923228" cy="3331815"/>
          </a:xfrm>
        </p:spPr>
      </p:pic>
    </p:spTree>
    <p:extLst>
      <p:ext uri="{BB962C8B-B14F-4D97-AF65-F5344CB8AC3E}">
        <p14:creationId xmlns:p14="http://schemas.microsoft.com/office/powerpoint/2010/main" val="4090784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Walking Linkages</a:t>
            </a:r>
          </a:p>
        </p:txBody>
      </p:sp>
      <p:sp>
        <p:nvSpPr>
          <p:cNvPr id="3" name="Content Placeholder 2"/>
          <p:cNvSpPr>
            <a:spLocks noGrp="1"/>
          </p:cNvSpPr>
          <p:nvPr>
            <p:ph sz="half" idx="1"/>
          </p:nvPr>
        </p:nvSpPr>
        <p:spPr/>
        <p:txBody>
          <a:bodyPr/>
          <a:lstStyle/>
          <a:p>
            <a:pPr marL="285750" indent="-285750">
              <a:buFont typeface="Arial" panose="020B0604020202020204" pitchFamily="34" charset="0"/>
              <a:buChar char="•"/>
            </a:pPr>
            <a:r>
              <a:rPr lang="en-US" dirty="0"/>
              <a:t>“Each are single degree-of-freedom and would be driven by a single crank rotating at constant angular velocity.“  </a:t>
            </a:r>
          </a:p>
          <a:p>
            <a:pPr marL="0" indent="0">
              <a:buNone/>
            </a:pPr>
            <a:r>
              <a:rPr lang="en-US" dirty="0"/>
              <a:t>	-Mark </a:t>
            </a:r>
            <a:r>
              <a:rPr lang="en-US" dirty="0" err="1"/>
              <a:t>Plecnik</a:t>
            </a:r>
            <a:r>
              <a:rPr lang="en-US" dirty="0"/>
              <a:t> (UCI Professor)</a:t>
            </a:r>
          </a:p>
          <a:p>
            <a:pPr marL="0" indent="0">
              <a:buNone/>
            </a:pPr>
            <a:endParaRPr lang="en-US" dirty="0"/>
          </a:p>
        </p:txBody>
      </p:sp>
      <p:sp>
        <p:nvSpPr>
          <p:cNvPr id="4" name="Content Placeholder 3"/>
          <p:cNvSpPr>
            <a:spLocks noGrp="1"/>
          </p:cNvSpPr>
          <p:nvPr>
            <p:ph sz="half" idx="2"/>
          </p:nvPr>
        </p:nvSpPr>
        <p:spPr/>
        <p:txBody>
          <a:bodyPr/>
          <a:lstStyle/>
          <a:p>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781" y="4068358"/>
            <a:ext cx="2768904" cy="221512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397" y="1735778"/>
            <a:ext cx="3008573" cy="2406858"/>
          </a:xfrm>
          <a:prstGeom prst="rect">
            <a:avLst/>
          </a:prstGeom>
        </p:spPr>
      </p:pic>
    </p:spTree>
    <p:extLst>
      <p:ext uri="{BB962C8B-B14F-4D97-AF65-F5344CB8AC3E}">
        <p14:creationId xmlns:p14="http://schemas.microsoft.com/office/powerpoint/2010/main" val="372121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of Six-bar Compliant Leg Module</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432" y="2116009"/>
            <a:ext cx="5520437" cy="4140328"/>
          </a:xfrm>
          <a:prstGeom prst="rect">
            <a:avLst/>
          </a:prstGeom>
        </p:spPr>
      </p:pic>
    </p:spTree>
    <p:extLst>
      <p:ext uri="{BB962C8B-B14F-4D97-AF65-F5344CB8AC3E}">
        <p14:creationId xmlns:p14="http://schemas.microsoft.com/office/powerpoint/2010/main" val="1800954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Gait Motion</a:t>
            </a:r>
          </a:p>
        </p:txBody>
      </p:sp>
      <p:pic>
        <p:nvPicPr>
          <p:cNvPr id="5"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95590" y="1389913"/>
            <a:ext cx="7505764" cy="4957590"/>
          </a:xfrm>
        </p:spPr>
      </p:pic>
      <p:sp>
        <p:nvSpPr>
          <p:cNvPr id="7" name="Content Placeholder 6"/>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58818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Gait Motion</a:t>
            </a:r>
          </a:p>
        </p:txBody>
      </p:sp>
      <p:sp>
        <p:nvSpPr>
          <p:cNvPr id="3" name="Content Placeholder 2"/>
          <p:cNvSpPr>
            <a:spLocks noGrp="1"/>
          </p:cNvSpPr>
          <p:nvPr>
            <p:ph sz="half" idx="1"/>
          </p:nvPr>
        </p:nvSpPr>
        <p:spPr/>
        <p:txBody>
          <a:bodyPr/>
          <a:lstStyle/>
          <a:p>
            <a:pPr lvl="0"/>
            <a:r>
              <a:rPr lang="en-US" dirty="0"/>
              <a:t>The function generator motions are passed to the distal joints by parallelogram linkages.</a:t>
            </a:r>
          </a:p>
          <a:p>
            <a:r>
              <a:rPr lang="en-US" dirty="0"/>
              <a:t>Dynamic simulation propels the body forward by friction forces at the foot</a:t>
            </a:r>
          </a:p>
          <a:p>
            <a:pPr lvl="0"/>
            <a:r>
              <a:rPr lang="en-US" dirty="0"/>
              <a:t>Hip assembly was permitted to bob up and down</a:t>
            </a:r>
          </a:p>
          <a:p>
            <a:pPr lvl="0"/>
            <a:r>
              <a:rPr lang="en-US" dirty="0"/>
              <a:t>fore-aft and lateral rotations were artificially constrained so that the machine does not tip over</a:t>
            </a:r>
          </a:p>
          <a:p>
            <a:endParaRPr lang="en-US" dirty="0"/>
          </a:p>
        </p:txBody>
      </p:sp>
      <p:pic>
        <p:nvPicPr>
          <p:cNvPr id="5"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08675" y="2060575"/>
            <a:ext cx="4727624" cy="3545718"/>
          </a:xfrm>
          <a:prstGeom prst="rect">
            <a:avLst/>
          </a:prstGeom>
        </p:spPr>
      </p:pic>
    </p:spTree>
    <p:extLst>
      <p:ext uri="{BB962C8B-B14F-4D97-AF65-F5344CB8AC3E}">
        <p14:creationId xmlns:p14="http://schemas.microsoft.com/office/powerpoint/2010/main" val="163836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Foot Design (Old Design)</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71377" y="1981200"/>
            <a:ext cx="2572286" cy="3560763"/>
          </a:xfrm>
          <a:prstGeom prst="rect">
            <a:avLst/>
          </a:prstGeom>
        </p:spPr>
      </p:pic>
      <p:pic>
        <p:nvPicPr>
          <p:cNvPr id="6"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2500" y="1981200"/>
            <a:ext cx="6360586" cy="3577829"/>
          </a:xfrm>
          <a:prstGeom prst="rect">
            <a:avLst/>
          </a:prstGeom>
        </p:spPr>
      </p:pic>
    </p:spTree>
    <p:extLst>
      <p:ext uri="{BB962C8B-B14F-4D97-AF65-F5344CB8AC3E}">
        <p14:creationId xmlns:p14="http://schemas.microsoft.com/office/powerpoint/2010/main" val="1895881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Foot Design </a:t>
            </a:r>
          </a:p>
        </p:txBody>
      </p:sp>
      <p:sp>
        <p:nvSpPr>
          <p:cNvPr id="3" name="Content Placeholder 2"/>
          <p:cNvSpPr>
            <a:spLocks noGrp="1"/>
          </p:cNvSpPr>
          <p:nvPr>
            <p:ph sz="half" idx="1"/>
          </p:nvPr>
        </p:nvSpPr>
        <p:spPr/>
        <p:txBody>
          <a:bodyPr/>
          <a:lstStyle/>
          <a:p>
            <a:pPr marL="285750" indent="-285750">
              <a:buFont typeface="Arial" panose="020B0604020202020204" pitchFamily="34" charset="0"/>
              <a:buChar char="•"/>
            </a:pPr>
            <a:r>
              <a:rPr lang="en-US" dirty="0"/>
              <a:t>Grip tape</a:t>
            </a:r>
          </a:p>
          <a:p>
            <a:pPr marL="285750" indent="-285750">
              <a:buFont typeface="Arial" panose="020B0604020202020204" pitchFamily="34" charset="0"/>
              <a:buChar char="•"/>
            </a:pPr>
            <a:r>
              <a:rPr lang="en-US" dirty="0"/>
              <a:t>Rubber</a:t>
            </a:r>
          </a:p>
          <a:p>
            <a:pPr marL="285750" indent="-285750">
              <a:buFont typeface="Arial" panose="020B0604020202020204" pitchFamily="34" charset="0"/>
              <a:buChar char="•"/>
            </a:pPr>
            <a:r>
              <a:rPr lang="en-US" dirty="0"/>
              <a:t>Mesh</a:t>
            </a:r>
          </a:p>
          <a:p>
            <a:pPr marL="0" indent="0">
              <a:buNone/>
            </a:pPr>
            <a:endParaRPr lang="en-US" dirty="0"/>
          </a:p>
        </p:txBody>
      </p:sp>
      <p:pic>
        <p:nvPicPr>
          <p:cNvPr id="5"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20286" y="2060575"/>
            <a:ext cx="6013622" cy="2689321"/>
          </a:xfrm>
        </p:spPr>
      </p:pic>
    </p:spTree>
    <p:extLst>
      <p:ext uri="{BB962C8B-B14F-4D97-AF65-F5344CB8AC3E}">
        <p14:creationId xmlns:p14="http://schemas.microsoft.com/office/powerpoint/2010/main" val="490789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Foot Design </a:t>
            </a:r>
          </a:p>
        </p:txBody>
      </p:sp>
      <p:sp>
        <p:nvSpPr>
          <p:cNvPr id="3" name="Content Placeholder 2"/>
          <p:cNvSpPr>
            <a:spLocks noGrp="1"/>
          </p:cNvSpPr>
          <p:nvPr>
            <p:ph sz="half" idx="1"/>
          </p:nvPr>
        </p:nvSpPr>
        <p:spPr/>
        <p:txBody>
          <a:bodyPr/>
          <a:lstStyle/>
          <a:p>
            <a:r>
              <a:rPr lang="en-US" dirty="0"/>
              <a:t>“Kinesiology-Based Robot Foot Design for Human-Like Walking “</a:t>
            </a:r>
          </a:p>
          <a:p>
            <a:endParaRPr lang="en-US" dirty="0"/>
          </a:p>
          <a:p>
            <a:r>
              <a:rPr lang="en-US" dirty="0"/>
              <a:t>Spring Mechanism</a:t>
            </a:r>
          </a:p>
          <a:p>
            <a:endParaRPr lang="en-US" dirty="0"/>
          </a:p>
          <a:p>
            <a:r>
              <a:rPr lang="en-US" dirty="0"/>
              <a:t>Enhance Performance and stability</a:t>
            </a:r>
          </a:p>
          <a:p>
            <a:pPr marL="0" indent="0">
              <a:buNone/>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5046" y="1079381"/>
            <a:ext cx="4395788" cy="307705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046" y="4156432"/>
            <a:ext cx="4395788" cy="2104194"/>
          </a:xfrm>
          <a:prstGeom prst="rect">
            <a:avLst/>
          </a:prstGeom>
        </p:spPr>
      </p:pic>
    </p:spTree>
    <p:extLst>
      <p:ext uri="{BB962C8B-B14F-4D97-AF65-F5344CB8AC3E}">
        <p14:creationId xmlns:p14="http://schemas.microsoft.com/office/powerpoint/2010/main" val="323519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Servos vs. DC Motors</a:t>
            </a:r>
          </a:p>
        </p:txBody>
      </p:sp>
      <p:sp>
        <p:nvSpPr>
          <p:cNvPr id="3" name="Content Placeholder 2"/>
          <p:cNvSpPr>
            <a:spLocks noGrp="1"/>
          </p:cNvSpPr>
          <p:nvPr>
            <p:ph sz="half" idx="1"/>
          </p:nvPr>
        </p:nvSpPr>
        <p:spPr>
          <a:xfrm>
            <a:off x="1103312" y="2060575"/>
            <a:ext cx="9555163" cy="4195763"/>
          </a:xfrm>
        </p:spPr>
        <p:txBody>
          <a:bodyPr/>
          <a:lstStyle/>
          <a:p>
            <a:r>
              <a:rPr lang="en-US" dirty="0"/>
              <a:t>Problem: Last semester’s project used servos for the legs. The servos provided sufficient torque, but there was too much weight applied to it.</a:t>
            </a:r>
          </a:p>
          <a:p>
            <a:r>
              <a:rPr lang="en-US" dirty="0"/>
              <a:t>DC motors can continuously run as opposed to servomotors which typically can only move 200 degrees.</a:t>
            </a:r>
          </a:p>
          <a:p>
            <a:r>
              <a:rPr lang="en-US" dirty="0"/>
              <a:t>Here is a clip demonstrating the differences:</a:t>
            </a:r>
          </a:p>
          <a:p>
            <a:r>
              <a:rPr lang="en-US" dirty="0"/>
              <a:t>https://www.youtube.com/watch?v=mSowgNx5u7I</a:t>
            </a:r>
          </a:p>
          <a:p>
            <a:endParaRPr lang="en-US" dirty="0"/>
          </a:p>
        </p:txBody>
      </p:sp>
    </p:spTree>
    <p:extLst>
      <p:ext uri="{BB962C8B-B14F-4D97-AF65-F5344CB8AC3E}">
        <p14:creationId xmlns:p14="http://schemas.microsoft.com/office/powerpoint/2010/main" val="40755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 motors vs Servo Motors</a:t>
            </a:r>
          </a:p>
        </p:txBody>
      </p:sp>
      <p:pic>
        <p:nvPicPr>
          <p:cNvPr id="5" name="Content Placeholder 4"/>
          <p:cNvPicPr>
            <a:picLocks noGrp="1" noChangeAspect="1"/>
          </p:cNvPicPr>
          <p:nvPr>
            <p:ph sz="half" idx="1"/>
          </p:nvPr>
        </p:nvPicPr>
        <p:blipFill>
          <a:blip r:embed="rId2"/>
          <a:stretch>
            <a:fillRect/>
          </a:stretch>
        </p:blipFill>
        <p:spPr>
          <a:xfrm>
            <a:off x="1147763" y="2849910"/>
            <a:ext cx="4395787" cy="2472630"/>
          </a:xfrm>
        </p:spPr>
      </p:pic>
      <p:pic>
        <p:nvPicPr>
          <p:cNvPr id="6" name="Content Placeholder 5"/>
          <p:cNvPicPr>
            <a:picLocks noGrp="1" noChangeAspect="1"/>
          </p:cNvPicPr>
          <p:nvPr>
            <p:ph sz="half" idx="2"/>
          </p:nvPr>
        </p:nvPicPr>
        <p:blipFill>
          <a:blip r:embed="rId3"/>
          <a:stretch>
            <a:fillRect/>
          </a:stretch>
        </p:blipFill>
        <p:spPr>
          <a:xfrm>
            <a:off x="6162675" y="2849910"/>
            <a:ext cx="4395788" cy="2472630"/>
          </a:xfrm>
        </p:spPr>
      </p:pic>
    </p:spTree>
    <p:extLst>
      <p:ext uri="{BB962C8B-B14F-4D97-AF65-F5344CB8AC3E}">
        <p14:creationId xmlns:p14="http://schemas.microsoft.com/office/powerpoint/2010/main" val="3327603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Spring 2016 Velociraptor Performance</a:t>
            </a:r>
          </a:p>
        </p:txBody>
      </p:sp>
      <p:sp>
        <p:nvSpPr>
          <p:cNvPr id="4" name="Content Placeholder 3"/>
          <p:cNvSpPr>
            <a:spLocks noGrp="1"/>
          </p:cNvSpPr>
          <p:nvPr>
            <p:ph sz="half" idx="1"/>
          </p:nvPr>
        </p:nvSpPr>
        <p:spPr/>
        <p:txBody>
          <a:bodyPr/>
          <a:lstStyle/>
          <a:p>
            <a:r>
              <a:rPr lang="en-US" dirty="0"/>
              <a:t>Accomplished</a:t>
            </a:r>
          </a:p>
          <a:p>
            <a:pPr lvl="1"/>
            <a:r>
              <a:rPr lang="en-US" dirty="0"/>
              <a:t>Designed a biped robot that resembled a Tyrannosaurus class</a:t>
            </a:r>
          </a:p>
          <a:p>
            <a:pPr lvl="1"/>
            <a:r>
              <a:rPr lang="en-US" dirty="0"/>
              <a:t>Statically walk</a:t>
            </a:r>
          </a:p>
          <a:p>
            <a:pPr lvl="1"/>
            <a:r>
              <a:rPr lang="en-US" dirty="0"/>
              <a:t>Balance on Left/Right foot</a:t>
            </a:r>
          </a:p>
          <a:p>
            <a:pPr lvl="1"/>
            <a:r>
              <a:rPr lang="en-US" dirty="0"/>
              <a:t>Turn to an angle of 45 degrees left or right </a:t>
            </a:r>
          </a:p>
          <a:p>
            <a:pPr marL="0" indent="0">
              <a:buNone/>
            </a:pPr>
            <a:endParaRPr lang="en-US" dirty="0"/>
          </a:p>
        </p:txBody>
      </p:sp>
      <p:pic>
        <p:nvPicPr>
          <p:cNvPr id="6"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4675" y="2029307"/>
            <a:ext cx="4603750" cy="3363083"/>
          </a:xfrm>
          <a:prstGeom prst="rect">
            <a:avLst/>
          </a:prstGeom>
        </p:spPr>
      </p:pic>
    </p:spTree>
    <p:extLst>
      <p:ext uri="{BB962C8B-B14F-4D97-AF65-F5344CB8AC3E}">
        <p14:creationId xmlns:p14="http://schemas.microsoft.com/office/powerpoint/2010/main" val="2296627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Servos vs. DC Motors (</a:t>
            </a:r>
            <a:r>
              <a:rPr lang="en-US" dirty="0" err="1"/>
              <a:t>con’d</a:t>
            </a:r>
            <a:r>
              <a:rPr lang="en-US" dirty="0"/>
              <a:t>)</a:t>
            </a:r>
          </a:p>
        </p:txBody>
      </p:sp>
      <p:sp>
        <p:nvSpPr>
          <p:cNvPr id="3" name="Content Placeholder 2"/>
          <p:cNvSpPr>
            <a:spLocks noGrp="1"/>
          </p:cNvSpPr>
          <p:nvPr>
            <p:ph sz="half" idx="1"/>
          </p:nvPr>
        </p:nvSpPr>
        <p:spPr>
          <a:xfrm>
            <a:off x="1103312" y="2060575"/>
            <a:ext cx="8097838" cy="4195763"/>
          </a:xfrm>
        </p:spPr>
        <p:txBody>
          <a:bodyPr>
            <a:normAutofit/>
          </a:bodyPr>
          <a:lstStyle/>
          <a:p>
            <a:r>
              <a:rPr lang="en-US" dirty="0"/>
              <a:t>Motors must use </a:t>
            </a:r>
            <a:r>
              <a:rPr lang="en-US" dirty="0" err="1"/>
              <a:t>pwm</a:t>
            </a:r>
            <a:r>
              <a:rPr lang="en-US" dirty="0"/>
              <a:t> to activate the dc motors</a:t>
            </a:r>
          </a:p>
          <a:p>
            <a:r>
              <a:rPr lang="en-US" dirty="0"/>
              <a:t>Pros: </a:t>
            </a:r>
          </a:p>
          <a:p>
            <a:pPr marL="0" indent="0">
              <a:buNone/>
            </a:pPr>
            <a:r>
              <a:rPr lang="en-US" dirty="0"/>
              <a:t>	-The DC motor provides continuous motion to the load.</a:t>
            </a:r>
          </a:p>
          <a:p>
            <a:pPr marL="0" indent="0">
              <a:buNone/>
            </a:pPr>
            <a:r>
              <a:rPr lang="en-US" dirty="0"/>
              <a:t>	-They can start and stop at a precise angle.</a:t>
            </a:r>
          </a:p>
          <a:p>
            <a:r>
              <a:rPr lang="en-US" dirty="0"/>
              <a:t>Cons:</a:t>
            </a:r>
          </a:p>
          <a:p>
            <a:pPr marL="0" indent="0">
              <a:buNone/>
            </a:pPr>
            <a:r>
              <a:rPr lang="en-US" dirty="0"/>
              <a:t>	-We need to implement position sensors in order to control the 	PWM, so this means additional effort would need to go into the 	design of the robot.</a:t>
            </a:r>
          </a:p>
          <a:p>
            <a:endParaRPr lang="en-US" dirty="0"/>
          </a:p>
        </p:txBody>
      </p:sp>
    </p:spTree>
    <p:extLst>
      <p:ext uri="{BB962C8B-B14F-4D97-AF65-F5344CB8AC3E}">
        <p14:creationId xmlns:p14="http://schemas.microsoft.com/office/powerpoint/2010/main" val="3740671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Stepper Motors</a:t>
            </a:r>
          </a:p>
        </p:txBody>
      </p:sp>
      <p:sp>
        <p:nvSpPr>
          <p:cNvPr id="3" name="Content Placeholder 2"/>
          <p:cNvSpPr>
            <a:spLocks noGrp="1"/>
          </p:cNvSpPr>
          <p:nvPr>
            <p:ph sz="half" idx="1"/>
          </p:nvPr>
        </p:nvSpPr>
        <p:spPr>
          <a:xfrm>
            <a:off x="1103312" y="2060575"/>
            <a:ext cx="8621713" cy="4195763"/>
          </a:xfrm>
        </p:spPr>
        <p:txBody>
          <a:bodyPr>
            <a:normAutofit/>
          </a:bodyPr>
          <a:lstStyle/>
          <a:p>
            <a:r>
              <a:rPr lang="en-US" dirty="0"/>
              <a:t>Stepper motors would also be a good design solution to our problem.</a:t>
            </a:r>
          </a:p>
          <a:p>
            <a:r>
              <a:rPr lang="en-US" dirty="0"/>
              <a:t>Pros:</a:t>
            </a:r>
          </a:p>
          <a:p>
            <a:pPr marL="0" indent="0">
              <a:buNone/>
            </a:pPr>
            <a:r>
              <a:rPr lang="en-US" dirty="0"/>
              <a:t>	- Stepper motors are brushless which means they have longer 	lifetimes.</a:t>
            </a:r>
          </a:p>
          <a:p>
            <a:pPr marL="0" indent="0">
              <a:buNone/>
            </a:pPr>
            <a:r>
              <a:rPr lang="en-US" dirty="0"/>
              <a:t>	- Stepper motors are digital, so they can be positioned accurately 	without overshoot (helps with controls)</a:t>
            </a:r>
          </a:p>
          <a:p>
            <a:pPr marL="0" indent="0">
              <a:buNone/>
            </a:pPr>
            <a:r>
              <a:rPr lang="en-US" dirty="0"/>
              <a:t>	- Speed control is more accurate </a:t>
            </a:r>
          </a:p>
          <a:p>
            <a:pPr marL="0" indent="0">
              <a:buNone/>
            </a:pPr>
            <a:r>
              <a:rPr lang="en-US" dirty="0"/>
              <a:t>Cons:</a:t>
            </a:r>
          </a:p>
          <a:p>
            <a:pPr marL="0" indent="0">
              <a:buNone/>
            </a:pPr>
            <a:r>
              <a:rPr lang="en-US" dirty="0"/>
              <a:t>	- These motors might be jittery compared to a dc motor.</a:t>
            </a:r>
          </a:p>
          <a:p>
            <a:pPr marL="0" indent="0">
              <a:buNone/>
            </a:pPr>
            <a:r>
              <a:rPr lang="en-US" dirty="0"/>
              <a:t>	- They might not be able to stop at a necessary angle.</a:t>
            </a:r>
          </a:p>
          <a:p>
            <a:endParaRPr lang="en-US" dirty="0"/>
          </a:p>
        </p:txBody>
      </p:sp>
    </p:spTree>
    <p:extLst>
      <p:ext uri="{BB962C8B-B14F-4D97-AF65-F5344CB8AC3E}">
        <p14:creationId xmlns:p14="http://schemas.microsoft.com/office/powerpoint/2010/main" val="1112306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Tests to be run</a:t>
            </a:r>
          </a:p>
        </p:txBody>
      </p:sp>
      <p:sp>
        <p:nvSpPr>
          <p:cNvPr id="3" name="Content Placeholder 2"/>
          <p:cNvSpPr>
            <a:spLocks noGrp="1"/>
          </p:cNvSpPr>
          <p:nvPr>
            <p:ph sz="half" idx="1"/>
          </p:nvPr>
        </p:nvSpPr>
        <p:spPr>
          <a:xfrm>
            <a:off x="1103312" y="2060575"/>
            <a:ext cx="8583613" cy="4195763"/>
          </a:xfrm>
        </p:spPr>
        <p:txBody>
          <a:bodyPr/>
          <a:lstStyle/>
          <a:p>
            <a:r>
              <a:rPr lang="en-US" dirty="0"/>
              <a:t>Once our team has established the load in the legs required to move the robot.</a:t>
            </a:r>
          </a:p>
          <a:p>
            <a:r>
              <a:rPr lang="en-US" dirty="0"/>
              <a:t>We would find an appropriate rating, and run the motor at this rating.</a:t>
            </a:r>
          </a:p>
          <a:p>
            <a:r>
              <a:rPr lang="en-US" dirty="0"/>
              <a:t>We can then measure the current, and thus determine the power required.</a:t>
            </a:r>
          </a:p>
          <a:p>
            <a:endParaRPr lang="en-US" dirty="0"/>
          </a:p>
        </p:txBody>
      </p:sp>
    </p:spTree>
    <p:extLst>
      <p:ext uri="{BB962C8B-B14F-4D97-AF65-F5344CB8AC3E}">
        <p14:creationId xmlns:p14="http://schemas.microsoft.com/office/powerpoint/2010/main" val="1180407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Cited for Motors</a:t>
            </a:r>
          </a:p>
        </p:txBody>
      </p:sp>
      <p:sp>
        <p:nvSpPr>
          <p:cNvPr id="3" name="Content Placeholder 2"/>
          <p:cNvSpPr>
            <a:spLocks noGrp="1"/>
          </p:cNvSpPr>
          <p:nvPr>
            <p:ph sz="half" idx="1"/>
          </p:nvPr>
        </p:nvSpPr>
        <p:spPr>
          <a:xfrm>
            <a:off x="1103312" y="2060575"/>
            <a:ext cx="9869488" cy="4195763"/>
          </a:xfrm>
        </p:spPr>
        <p:txBody>
          <a:bodyPr/>
          <a:lstStyle/>
          <a:p>
            <a:r>
              <a:rPr lang="en-US" dirty="0"/>
              <a:t>Position Feedback: </a:t>
            </a:r>
            <a:r>
              <a:rPr lang="en-US" dirty="0">
                <a:hlinkClick r:id="rId2"/>
              </a:rPr>
              <a:t>http://www.infineon.com/dgdl/Position_Feedback_for_Motor_Control_Rev.1.1%5B1%5D.pdf?fileId=db3a3043293a15c4012940fa76d32a0b</a:t>
            </a:r>
            <a:endParaRPr lang="en-US" dirty="0"/>
          </a:p>
          <a:p>
            <a:r>
              <a:rPr lang="en-US" dirty="0"/>
              <a:t>Strengths of stepper motors: </a:t>
            </a:r>
            <a:r>
              <a:rPr lang="en-US" dirty="0">
                <a:hlinkClick r:id="rId3"/>
              </a:rPr>
              <a:t>http://www.strobotics.com/stepper.htm</a:t>
            </a:r>
            <a:endParaRPr lang="en-US" dirty="0"/>
          </a:p>
          <a:p>
            <a:endParaRPr lang="en-US" dirty="0"/>
          </a:p>
        </p:txBody>
      </p:sp>
    </p:spTree>
    <p:extLst>
      <p:ext uri="{BB962C8B-B14F-4D97-AF65-F5344CB8AC3E}">
        <p14:creationId xmlns:p14="http://schemas.microsoft.com/office/powerpoint/2010/main" val="3723537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Animatronic Tail</a:t>
            </a:r>
            <a:br>
              <a:rPr lang="en-US" dirty="0"/>
            </a:br>
            <a:br>
              <a:rPr lang="en-US" dirty="0"/>
            </a:br>
            <a:endParaRPr lang="en-US" dirty="0"/>
          </a:p>
        </p:txBody>
      </p:sp>
      <p:sp>
        <p:nvSpPr>
          <p:cNvPr id="3" name="Content Placeholder 2"/>
          <p:cNvSpPr>
            <a:spLocks noGrp="1"/>
          </p:cNvSpPr>
          <p:nvPr>
            <p:ph sz="half" idx="1"/>
          </p:nvPr>
        </p:nvSpPr>
        <p:spPr/>
        <p:txBody>
          <a:bodyPr/>
          <a:lstStyle/>
          <a:p>
            <a:pPr>
              <a:buFont typeface="+mj-lt"/>
              <a:buAutoNum type="arabicPeriod"/>
            </a:pPr>
            <a:r>
              <a:rPr lang="en-US" dirty="0"/>
              <a:t>Balancing capability</a:t>
            </a:r>
          </a:p>
          <a:p>
            <a:pPr>
              <a:buFont typeface="+mj-lt"/>
              <a:buAutoNum type="arabicPeriod"/>
            </a:pPr>
            <a:r>
              <a:rPr lang="en-US" dirty="0"/>
              <a:t>Able to shift the center of mass (left, right, up, or down)</a:t>
            </a:r>
          </a:p>
          <a:p>
            <a:pPr marL="0" indent="0">
              <a:buNone/>
            </a:pPr>
            <a:r>
              <a:rPr lang="en-US" dirty="0"/>
              <a:t> </a:t>
            </a:r>
          </a:p>
        </p:txBody>
      </p:sp>
      <p:pic>
        <p:nvPicPr>
          <p:cNvPr id="5" name="Content Placeholder 4"/>
          <p:cNvPicPr>
            <a:picLocks noGrp="1" noChangeAspect="1"/>
          </p:cNvPicPr>
          <p:nvPr>
            <p:ph sz="half" idx="2"/>
          </p:nvPr>
        </p:nvPicPr>
        <p:blipFill>
          <a:blip r:embed="rId2"/>
          <a:stretch>
            <a:fillRect/>
          </a:stretch>
        </p:blipFill>
        <p:spPr>
          <a:xfrm>
            <a:off x="5675312" y="2060575"/>
            <a:ext cx="5268331" cy="3951248"/>
          </a:xfr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72" y="3393296"/>
            <a:ext cx="4572000" cy="2571750"/>
          </a:xfrm>
          <a:prstGeom prst="rect">
            <a:avLst/>
          </a:prstGeom>
        </p:spPr>
      </p:pic>
    </p:spTree>
    <p:extLst>
      <p:ext uri="{BB962C8B-B14F-4D97-AF65-F5344CB8AC3E}">
        <p14:creationId xmlns:p14="http://schemas.microsoft.com/office/powerpoint/2010/main" val="3145700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Animatronic Tail (Other options)</a:t>
            </a:r>
          </a:p>
        </p:txBody>
      </p:sp>
      <p:pic>
        <p:nvPicPr>
          <p:cNvPr id="5" name="Content Placeholder 4"/>
          <p:cNvPicPr>
            <a:picLocks noGrp="1" noChangeAspect="1"/>
          </p:cNvPicPr>
          <p:nvPr>
            <p:ph sz="half" idx="1"/>
          </p:nvPr>
        </p:nvPicPr>
        <p:blipFill>
          <a:blip r:embed="rId2"/>
          <a:stretch>
            <a:fillRect/>
          </a:stretch>
        </p:blipFill>
        <p:spPr>
          <a:xfrm>
            <a:off x="1004086" y="2456142"/>
            <a:ext cx="3952089" cy="3001683"/>
          </a:xfrm>
        </p:spPr>
      </p:pic>
      <p:pic>
        <p:nvPicPr>
          <p:cNvPr id="6" name="Content Placeholder 5"/>
          <p:cNvPicPr>
            <a:picLocks noGrp="1" noChangeAspect="1"/>
          </p:cNvPicPr>
          <p:nvPr>
            <p:ph sz="half" idx="2"/>
          </p:nvPr>
        </p:nvPicPr>
        <p:blipFill>
          <a:blip r:embed="rId3"/>
          <a:stretch>
            <a:fillRect/>
          </a:stretch>
        </p:blipFill>
        <p:spPr>
          <a:xfrm>
            <a:off x="5931801" y="2456142"/>
            <a:ext cx="4119033" cy="3089275"/>
          </a:xfrm>
        </p:spPr>
      </p:pic>
    </p:spTree>
    <p:extLst>
      <p:ext uri="{BB962C8B-B14F-4D97-AF65-F5344CB8AC3E}">
        <p14:creationId xmlns:p14="http://schemas.microsoft.com/office/powerpoint/2010/main" val="3120918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Planar Manipulation</a:t>
            </a:r>
          </a:p>
        </p:txBody>
      </p:sp>
      <p:sp>
        <p:nvSpPr>
          <p:cNvPr id="3" name="Content Placeholder 2"/>
          <p:cNvSpPr>
            <a:spLocks noGrp="1"/>
          </p:cNvSpPr>
          <p:nvPr>
            <p:ph sz="half" idx="1"/>
          </p:nvPr>
        </p:nvSpPr>
        <p:spPr/>
        <p:txBody>
          <a:bodyPr/>
          <a:lstStyle/>
          <a:p>
            <a:r>
              <a:rPr lang="en-US" dirty="0"/>
              <a:t>Have a mechanical design along certain axis for balance</a:t>
            </a:r>
          </a:p>
          <a:p>
            <a:r>
              <a:rPr lang="en-US" dirty="0"/>
              <a:t>Rotate the gears to manipulate the head and tail to get (left, right, up, and down)</a:t>
            </a:r>
          </a:p>
          <a:p>
            <a:r>
              <a:rPr lang="en-US" dirty="0"/>
              <a:t>Simple design </a:t>
            </a:r>
          </a:p>
        </p:txBody>
      </p:sp>
      <p:pic>
        <p:nvPicPr>
          <p:cNvPr id="5" name="Content Placeholder 4"/>
          <p:cNvPicPr>
            <a:picLocks noGrp="1" noChangeAspect="1"/>
          </p:cNvPicPr>
          <p:nvPr>
            <p:ph sz="half" idx="2"/>
          </p:nvPr>
        </p:nvPicPr>
        <p:blipFill>
          <a:blip r:embed="rId2"/>
          <a:stretch>
            <a:fillRect/>
          </a:stretch>
        </p:blipFill>
        <p:spPr>
          <a:xfrm>
            <a:off x="6119018" y="1258539"/>
            <a:ext cx="4663281" cy="4612036"/>
          </a:xfrm>
        </p:spPr>
      </p:pic>
    </p:spTree>
    <p:extLst>
      <p:ext uri="{BB962C8B-B14F-4D97-AF65-F5344CB8AC3E}">
        <p14:creationId xmlns:p14="http://schemas.microsoft.com/office/powerpoint/2010/main" val="1708727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Accelerometer?</a:t>
            </a:r>
          </a:p>
        </p:txBody>
      </p:sp>
      <p:sp>
        <p:nvSpPr>
          <p:cNvPr id="3" name="Content Placeholder 2"/>
          <p:cNvSpPr>
            <a:spLocks noGrp="1"/>
          </p:cNvSpPr>
          <p:nvPr>
            <p:ph sz="half" idx="1"/>
          </p:nvPr>
        </p:nvSpPr>
        <p:spPr/>
        <p:txBody>
          <a:bodyPr/>
          <a:lstStyle/>
          <a:p>
            <a:r>
              <a:rPr lang="en-US" dirty="0"/>
              <a:t>Accelerometer is an electromechanical devil that measure acceleration forces.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87288" y="3654791"/>
            <a:ext cx="3196703" cy="22036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90" y="3658414"/>
            <a:ext cx="3329509" cy="22291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571" y="3642018"/>
            <a:ext cx="3720829" cy="2229161"/>
          </a:xfrm>
          <a:prstGeom prst="rect">
            <a:avLst/>
          </a:prstGeom>
        </p:spPr>
      </p:pic>
    </p:spTree>
    <p:extLst>
      <p:ext uri="{BB962C8B-B14F-4D97-AF65-F5344CB8AC3E}">
        <p14:creationId xmlns:p14="http://schemas.microsoft.com/office/powerpoint/2010/main" val="1853006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509868"/>
            <a:ext cx="9404723" cy="1400530"/>
          </a:xfrm>
        </p:spPr>
        <p:txBody>
          <a:bodyPr/>
          <a:lstStyle/>
          <a:p>
            <a:r>
              <a:rPr lang="en-US" dirty="0"/>
              <a:t>Accelerometer </a:t>
            </a:r>
          </a:p>
        </p:txBody>
      </p:sp>
      <p:sp>
        <p:nvSpPr>
          <p:cNvPr id="3" name="Content Placeholder 2"/>
          <p:cNvSpPr>
            <a:spLocks noGrp="1"/>
          </p:cNvSpPr>
          <p:nvPr>
            <p:ph sz="half" idx="1"/>
          </p:nvPr>
        </p:nvSpPr>
        <p:spPr/>
        <p:txBody>
          <a:bodyPr>
            <a:normAutofit fontScale="77500" lnSpcReduction="20000"/>
          </a:bodyPr>
          <a:lstStyle/>
          <a:p>
            <a:r>
              <a:rPr lang="en-US" dirty="0"/>
              <a:t>Last semester's robot had problems associated with the Accelerometer. There was too much of a time delay which causes the systems to go unstable. In addition, when the sensor data was uploaded the Arduino it used up to 50% memory.</a:t>
            </a:r>
          </a:p>
          <a:p>
            <a:endParaRPr lang="en-US" dirty="0"/>
          </a:p>
        </p:txBody>
      </p:sp>
      <p:sp>
        <p:nvSpPr>
          <p:cNvPr id="4" name="Content Placeholder 3"/>
          <p:cNvSpPr>
            <a:spLocks noGrp="1"/>
          </p:cNvSpPr>
          <p:nvPr>
            <p:ph sz="half" idx="2"/>
          </p:nvPr>
        </p:nvSpPr>
        <p:spPr/>
        <p:txBody>
          <a:bodyPr>
            <a:normAutofit fontScale="77500" lnSpcReduction="20000"/>
          </a:bodyPr>
          <a:lstStyle/>
          <a:p>
            <a:pPr marL="285750" indent="-285750">
              <a:buFont typeface="Arial" panose="020B0604020202020204" pitchFamily="34" charset="0"/>
              <a:buChar char="•"/>
            </a:pPr>
            <a:r>
              <a:rPr lang="en-US" dirty="0"/>
              <a:t>A solution is to improve and test the code so that the time delay is minimal. One is shorting the line of codes. This usually has to do with memory. The sampling rate of data can be reduced such that less data is stored in microprocessor. Another option is to have increase memory for the Arduino.</a:t>
            </a:r>
          </a:p>
          <a:p>
            <a:pPr marL="285750" indent="-285750">
              <a:buFont typeface="Arial" panose="020B0604020202020204" pitchFamily="34" charset="0"/>
              <a:buChar char="•"/>
            </a:pPr>
            <a:r>
              <a:rPr lang="en-US" dirty="0"/>
              <a:t>Connect the Accelerometer directly to the I2C or SPI for a accurate and faster response.</a:t>
            </a:r>
          </a:p>
          <a:p>
            <a:pPr marL="285750" indent="-285750">
              <a:buFont typeface="Arial" panose="020B0604020202020204" pitchFamily="34" charset="0"/>
              <a:buChar char="•"/>
            </a:pPr>
            <a:r>
              <a:rPr lang="en-US" dirty="0"/>
              <a:t>Another option would be to chose a microprocessor that has a higher clock speed.</a:t>
            </a:r>
          </a:p>
          <a:p>
            <a:pPr marL="285750" indent="-285750">
              <a:buFont typeface="Arial" panose="020B0604020202020204" pitchFamily="34" charset="0"/>
              <a:buChar char="•"/>
            </a:pPr>
            <a:r>
              <a:rPr lang="en-US" dirty="0"/>
              <a:t>Use a digital accelerometer rather than analog from previous semester which also improve shorting the codes.</a:t>
            </a:r>
          </a:p>
          <a:p>
            <a:pPr marL="285750" indent="-285750">
              <a:buFont typeface="Arial" panose="020B0604020202020204" pitchFamily="34" charset="0"/>
              <a:buChar char="•"/>
            </a:pPr>
            <a:r>
              <a:rPr lang="en-US" dirty="0"/>
              <a:t>Consulting with the electronics and control division manager would help to figure out what king of controller would be necessary to understand the specs that may be out of our scope.</a:t>
            </a:r>
          </a:p>
          <a:p>
            <a:endParaRPr lang="en-US" dirty="0"/>
          </a:p>
        </p:txBody>
      </p:sp>
    </p:spTree>
    <p:extLst>
      <p:ext uri="{BB962C8B-B14F-4D97-AF65-F5344CB8AC3E}">
        <p14:creationId xmlns:p14="http://schemas.microsoft.com/office/powerpoint/2010/main" val="1043174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I2C board?</a:t>
            </a:r>
          </a:p>
        </p:txBody>
      </p:sp>
      <p:sp>
        <p:nvSpPr>
          <p:cNvPr id="3" name="Content Placeholder 2"/>
          <p:cNvSpPr>
            <a:spLocks noGrp="1"/>
          </p:cNvSpPr>
          <p:nvPr>
            <p:ph sz="half" idx="1"/>
          </p:nvPr>
        </p:nvSpPr>
        <p:spPr/>
        <p:txBody>
          <a:bodyPr/>
          <a:lstStyle/>
          <a:p>
            <a:r>
              <a:rPr lang="en-US" dirty="0"/>
              <a:t>We are limited to 2 DC motors and 2 servos for the 3DOT board.</a:t>
            </a:r>
          </a:p>
          <a:p>
            <a:r>
              <a:rPr lang="en-US" dirty="0"/>
              <a:t>IC2 we will not be restricted to 2 DC motors and 2 servos . We can have multiple motors.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651" y="2060575"/>
            <a:ext cx="6382356" cy="3477651"/>
          </a:xfrm>
          <a:prstGeom prst="rect">
            <a:avLst/>
          </a:prstGeo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76547" y="4155855"/>
            <a:ext cx="2500128" cy="2307810"/>
          </a:xfrm>
          <a:prstGeom prst="rect">
            <a:avLst/>
          </a:prstGeom>
        </p:spPr>
      </p:pic>
      <p:sp>
        <p:nvSpPr>
          <p:cNvPr id="7" name="Rectangle 6"/>
          <p:cNvSpPr/>
          <p:nvPr/>
        </p:nvSpPr>
        <p:spPr>
          <a:xfrm>
            <a:off x="4149910" y="5692064"/>
            <a:ext cx="6096000" cy="923330"/>
          </a:xfrm>
          <a:prstGeom prst="rect">
            <a:avLst/>
          </a:prstGeom>
        </p:spPr>
        <p:txBody>
          <a:bodyPr>
            <a:spAutoFit/>
          </a:bodyPr>
          <a:lstStyle/>
          <a:p>
            <a:r>
              <a:rPr lang="en-US" dirty="0"/>
              <a:t>Source: </a:t>
            </a:r>
            <a:r>
              <a:rPr lang="en-US" dirty="0">
                <a:hlinkClick r:id="rId4"/>
              </a:rPr>
              <a:t>http://www.dimensionengineering.com/info/accelerometers</a:t>
            </a:r>
            <a:r>
              <a:rPr lang="en-US" dirty="0"/>
              <a:t> &amp; explainthatstuff.com</a:t>
            </a:r>
          </a:p>
        </p:txBody>
      </p:sp>
    </p:spTree>
    <p:extLst>
      <p:ext uri="{BB962C8B-B14F-4D97-AF65-F5344CB8AC3E}">
        <p14:creationId xmlns:p14="http://schemas.microsoft.com/office/powerpoint/2010/main" val="2046674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Spring 2016 Velociraptor Problems</a:t>
            </a:r>
          </a:p>
        </p:txBody>
      </p:sp>
      <p:sp>
        <p:nvSpPr>
          <p:cNvPr id="4" name="Content Placeholder 3"/>
          <p:cNvSpPr>
            <a:spLocks noGrp="1"/>
          </p:cNvSpPr>
          <p:nvPr>
            <p:ph sz="half" idx="1"/>
          </p:nvPr>
        </p:nvSpPr>
        <p:spPr/>
        <p:txBody>
          <a:bodyPr>
            <a:normAutofit/>
          </a:bodyPr>
          <a:lstStyle/>
          <a:p>
            <a:r>
              <a:rPr lang="en-US" dirty="0"/>
              <a:t>Problems:</a:t>
            </a:r>
          </a:p>
          <a:p>
            <a:pPr>
              <a:buClr>
                <a:schemeClr val="tx1"/>
              </a:buClr>
              <a:buFont typeface="+mj-lt"/>
              <a:buAutoNum type="arabicPeriod"/>
            </a:pPr>
            <a:r>
              <a:rPr lang="en-US" dirty="0"/>
              <a:t>Servos could not support the mass of the robot</a:t>
            </a:r>
          </a:p>
          <a:p>
            <a:pPr>
              <a:buClr>
                <a:schemeClr val="tx1"/>
              </a:buClr>
              <a:buFont typeface="+mj-lt"/>
              <a:buAutoNum type="arabicPeriod"/>
            </a:pPr>
            <a:r>
              <a:rPr lang="en-US" dirty="0"/>
              <a:t>Leg design fluid for like motion could be improved</a:t>
            </a:r>
          </a:p>
          <a:p>
            <a:pPr>
              <a:buClr>
                <a:schemeClr val="tx1"/>
              </a:buClr>
              <a:buFont typeface="+mj-lt"/>
              <a:buAutoNum type="arabicPeriod"/>
            </a:pPr>
            <a:r>
              <a:rPr lang="en-US" dirty="0"/>
              <a:t>Head and Tail limited to motion in the </a:t>
            </a:r>
            <a:r>
              <a:rPr lang="en-US" dirty="0" err="1"/>
              <a:t>xy</a:t>
            </a:r>
            <a:r>
              <a:rPr lang="en-US" dirty="0"/>
              <a:t> plane (left and right)</a:t>
            </a:r>
          </a:p>
          <a:p>
            <a:pPr>
              <a:buClr>
                <a:schemeClr val="tx1"/>
              </a:buClr>
              <a:buFont typeface="+mj-lt"/>
              <a:buAutoNum type="arabicPeriod"/>
            </a:pPr>
            <a:r>
              <a:rPr lang="en-US" dirty="0"/>
              <a:t>Accelerometer was limited the robots ability to balance itself on inclines</a:t>
            </a:r>
          </a:p>
          <a:p>
            <a:pPr>
              <a:buClr>
                <a:schemeClr val="tx1"/>
              </a:buClr>
              <a:buFont typeface="+mj-lt"/>
              <a:buAutoNum type="arabicPeriod"/>
            </a:pPr>
            <a:r>
              <a:rPr lang="en-US" dirty="0"/>
              <a:t>Turning motion was split into segments</a:t>
            </a:r>
          </a:p>
          <a:p>
            <a:pPr>
              <a:buFont typeface="+mj-lt"/>
              <a:buAutoNum type="arabicPeriod"/>
            </a:pPr>
            <a:endParaRPr lang="en-US" dirty="0"/>
          </a:p>
          <a:p>
            <a:pPr>
              <a:buFont typeface="+mj-lt"/>
              <a:buAutoNum type="arabicPeriod"/>
            </a:pPr>
            <a:endParaRPr lang="en-US" dirty="0"/>
          </a:p>
          <a:p>
            <a:pPr lvl="1"/>
            <a:endParaRPr lang="en-US" dirty="0"/>
          </a:p>
        </p:txBody>
      </p:sp>
      <p:pic>
        <p:nvPicPr>
          <p:cNvPr id="7" name="Content Placeholder 6"/>
          <p:cNvPicPr>
            <a:picLocks noGrp="1" noChangeAspect="1"/>
          </p:cNvPicPr>
          <p:nvPr>
            <p:ph sz="half" idx="2"/>
          </p:nvPr>
        </p:nvPicPr>
        <p:blipFill>
          <a:blip r:embed="rId2"/>
          <a:stretch>
            <a:fillRect/>
          </a:stretch>
        </p:blipFill>
        <p:spPr>
          <a:xfrm>
            <a:off x="5899147" y="2131597"/>
            <a:ext cx="5171308" cy="3580389"/>
          </a:xfrm>
        </p:spPr>
      </p:pic>
    </p:spTree>
    <p:extLst>
      <p:ext uri="{BB962C8B-B14F-4D97-AF65-F5344CB8AC3E}">
        <p14:creationId xmlns:p14="http://schemas.microsoft.com/office/powerpoint/2010/main" val="3841556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33668"/>
            <a:ext cx="9404723" cy="1400530"/>
          </a:xfrm>
        </p:spPr>
        <p:txBody>
          <a:bodyPr/>
          <a:lstStyle/>
          <a:p>
            <a:r>
              <a:rPr lang="en-US" dirty="0"/>
              <a:t>Work Cited</a:t>
            </a:r>
          </a:p>
        </p:txBody>
      </p:sp>
      <p:sp>
        <p:nvSpPr>
          <p:cNvPr id="3" name="Content Placeholder 2"/>
          <p:cNvSpPr>
            <a:spLocks noGrp="1"/>
          </p:cNvSpPr>
          <p:nvPr>
            <p:ph sz="half" idx="1"/>
          </p:nvPr>
        </p:nvSpPr>
        <p:spPr>
          <a:xfrm>
            <a:off x="1103312" y="1409701"/>
            <a:ext cx="10034588" cy="4846638"/>
          </a:xfrm>
        </p:spPr>
        <p:txBody>
          <a:bodyPr/>
          <a:lstStyle/>
          <a:p>
            <a:pPr marL="0" lvl="0" indent="0">
              <a:buNone/>
            </a:pPr>
            <a:r>
              <a:rPr lang="en-US" dirty="0"/>
              <a:t>Leg Design</a:t>
            </a:r>
          </a:p>
          <a:p>
            <a:pPr lvl="0"/>
            <a:r>
              <a:rPr lang="en-US" dirty="0"/>
              <a:t>Prototype of Six-bar Compliant Leg Module</a:t>
            </a:r>
          </a:p>
          <a:p>
            <a:r>
              <a:rPr lang="en-US" dirty="0"/>
              <a:t>Link: </a:t>
            </a:r>
            <a:r>
              <a:rPr lang="en-US" u="sng" dirty="0">
                <a:hlinkClick r:id="rId2"/>
              </a:rPr>
              <a:t>https://www.youtube.com/watch?v=4LEE9VlVABU</a:t>
            </a:r>
            <a:endParaRPr lang="en-US" dirty="0"/>
          </a:p>
          <a:p>
            <a:r>
              <a:rPr lang="en-US" dirty="0"/>
              <a:t> </a:t>
            </a:r>
          </a:p>
          <a:p>
            <a:pPr lvl="0"/>
            <a:r>
              <a:rPr lang="en-US" dirty="0" err="1"/>
              <a:t>Strandbeests</a:t>
            </a:r>
            <a:r>
              <a:rPr lang="en-US" dirty="0"/>
              <a:t> by </a:t>
            </a:r>
            <a:r>
              <a:rPr lang="en-US" dirty="0" err="1"/>
              <a:t>mr.</a:t>
            </a:r>
            <a:r>
              <a:rPr lang="en-US" dirty="0"/>
              <a:t> </a:t>
            </a:r>
            <a:r>
              <a:rPr lang="en-US" dirty="0" err="1"/>
              <a:t>theo</a:t>
            </a:r>
            <a:r>
              <a:rPr lang="en-US" dirty="0"/>
              <a:t> </a:t>
            </a:r>
            <a:r>
              <a:rPr lang="en-US" dirty="0" err="1"/>
              <a:t>jansen</a:t>
            </a:r>
            <a:r>
              <a:rPr lang="en-US" dirty="0"/>
              <a:t> – mechanism</a:t>
            </a:r>
          </a:p>
          <a:p>
            <a:r>
              <a:rPr lang="en-US" dirty="0"/>
              <a:t>Link: </a:t>
            </a:r>
            <a:r>
              <a:rPr lang="en-US" u="sng" dirty="0">
                <a:hlinkClick r:id="rId3"/>
              </a:rPr>
              <a:t>https://www.youtube.com/watch?v=NM4q-f68TlY</a:t>
            </a:r>
            <a:endParaRPr lang="en-US" dirty="0"/>
          </a:p>
          <a:p>
            <a:r>
              <a:rPr lang="en-US" dirty="0"/>
              <a:t> </a:t>
            </a:r>
          </a:p>
          <a:p>
            <a:pPr lvl="0"/>
            <a:r>
              <a:rPr lang="en-US" dirty="0"/>
              <a:t>Leg Mechanism Design</a:t>
            </a:r>
          </a:p>
          <a:p>
            <a:r>
              <a:rPr lang="en-US" dirty="0"/>
              <a:t>Link: </a:t>
            </a:r>
            <a:r>
              <a:rPr lang="en-US" u="sng" dirty="0">
                <a:hlinkClick r:id="rId4"/>
              </a:rPr>
              <a:t>http://sites.uci.edu/markplecnik/projects/leg_mechanisms/leg_designs/</a:t>
            </a:r>
            <a:endParaRPr lang="en-US" dirty="0"/>
          </a:p>
          <a:p>
            <a:r>
              <a:rPr lang="en-US" dirty="0"/>
              <a:t> </a:t>
            </a:r>
          </a:p>
          <a:p>
            <a:pPr lvl="0"/>
            <a:r>
              <a:rPr lang="en-US" dirty="0"/>
              <a:t>Dual Leg Mechanism</a:t>
            </a:r>
          </a:p>
          <a:p>
            <a:r>
              <a:rPr lang="en-US" dirty="0"/>
              <a:t>Link: </a:t>
            </a:r>
            <a:r>
              <a:rPr lang="en-US" u="sng" dirty="0">
                <a:hlinkClick r:id="rId3"/>
              </a:rPr>
              <a:t>https://www.youtube.com/watch?v=NM4q-f68TlY</a:t>
            </a:r>
            <a:endParaRPr lang="en-US" dirty="0"/>
          </a:p>
          <a:p>
            <a:pPr>
              <a:buAutoNum type="arabicPeriod"/>
            </a:pPr>
            <a:endParaRPr lang="en-US" dirty="0"/>
          </a:p>
        </p:txBody>
      </p:sp>
    </p:spTree>
    <p:extLst>
      <p:ext uri="{BB962C8B-B14F-4D97-AF65-F5344CB8AC3E}">
        <p14:creationId xmlns:p14="http://schemas.microsoft.com/office/powerpoint/2010/main" val="4078957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Cited (cont’d)</a:t>
            </a:r>
          </a:p>
        </p:txBody>
      </p:sp>
      <p:sp>
        <p:nvSpPr>
          <p:cNvPr id="3" name="Content Placeholder 2"/>
          <p:cNvSpPr>
            <a:spLocks noGrp="1"/>
          </p:cNvSpPr>
          <p:nvPr>
            <p:ph sz="half" idx="1"/>
          </p:nvPr>
        </p:nvSpPr>
        <p:spPr>
          <a:xfrm>
            <a:off x="494414" y="1329070"/>
            <a:ext cx="9556420" cy="4927268"/>
          </a:xfrm>
        </p:spPr>
        <p:txBody>
          <a:bodyPr>
            <a:normAutofit fontScale="62500" lnSpcReduction="20000"/>
          </a:bodyPr>
          <a:lstStyle/>
          <a:p>
            <a:pPr marL="0" indent="0">
              <a:buNone/>
            </a:pPr>
            <a:r>
              <a:rPr lang="en-US" dirty="0"/>
              <a:t>Motion</a:t>
            </a:r>
          </a:p>
          <a:p>
            <a:pPr lvl="0"/>
            <a:r>
              <a:rPr lang="en-US" dirty="0" err="1"/>
              <a:t>Theropod</a:t>
            </a:r>
            <a:r>
              <a:rPr lang="en-US" dirty="0"/>
              <a:t> (Biped Dinosaur) Motion Theory:</a:t>
            </a:r>
          </a:p>
          <a:p>
            <a:r>
              <a:rPr lang="en-US" dirty="0"/>
              <a:t>Link: </a:t>
            </a:r>
            <a:r>
              <a:rPr lang="en-US" u="sng" dirty="0">
                <a:hlinkClick r:id="rId2"/>
              </a:rPr>
              <a:t>https://www.youtube.com/watch?v=Cu3kgDwhca0</a:t>
            </a:r>
            <a:endParaRPr lang="en-US" dirty="0"/>
          </a:p>
          <a:p>
            <a:r>
              <a:rPr lang="en-US" dirty="0"/>
              <a:t> </a:t>
            </a:r>
          </a:p>
          <a:p>
            <a:pPr lvl="0"/>
            <a:r>
              <a:rPr lang="en-US" dirty="0"/>
              <a:t>4 Leg Walking Robot </a:t>
            </a:r>
            <a:r>
              <a:rPr lang="en-US" dirty="0" err="1"/>
              <a:t>Developement</a:t>
            </a:r>
            <a:r>
              <a:rPr lang="en-US" dirty="0"/>
              <a:t> Part 1</a:t>
            </a:r>
          </a:p>
          <a:p>
            <a:r>
              <a:rPr lang="en-US" dirty="0"/>
              <a:t>Link: </a:t>
            </a:r>
            <a:r>
              <a:rPr lang="en-US" u="sng" dirty="0">
                <a:hlinkClick r:id="rId3"/>
              </a:rPr>
              <a:t>https://www.youtube.com/watch?v=qqfmUl49f-4</a:t>
            </a:r>
            <a:endParaRPr lang="en-US" dirty="0"/>
          </a:p>
          <a:p>
            <a:r>
              <a:rPr lang="en-US" dirty="0"/>
              <a:t> </a:t>
            </a:r>
          </a:p>
          <a:p>
            <a:pPr lvl="0"/>
            <a:r>
              <a:rPr lang="en-US" dirty="0" err="1"/>
              <a:t>Dinosuar</a:t>
            </a:r>
            <a:r>
              <a:rPr lang="en-US" dirty="0"/>
              <a:t>-like Biped Robot TITRUS-III</a:t>
            </a:r>
          </a:p>
          <a:p>
            <a:r>
              <a:rPr lang="en-US" dirty="0"/>
              <a:t>Link: </a:t>
            </a:r>
            <a:r>
              <a:rPr lang="en-US" u="sng" dirty="0">
                <a:hlinkClick r:id="rId4"/>
              </a:rPr>
              <a:t>https://www.youtube.com/watch?v=GxVv4WNlXMA</a:t>
            </a:r>
            <a:endParaRPr lang="en-US" dirty="0"/>
          </a:p>
          <a:p>
            <a:r>
              <a:rPr lang="en-US" dirty="0"/>
              <a:t> </a:t>
            </a:r>
          </a:p>
          <a:p>
            <a:pPr lvl="0"/>
            <a:r>
              <a:rPr lang="en-US" dirty="0"/>
              <a:t>Animatronic Characteristic Basic</a:t>
            </a:r>
          </a:p>
          <a:p>
            <a:r>
              <a:rPr lang="en-US" dirty="0"/>
              <a:t>Link: </a:t>
            </a:r>
            <a:r>
              <a:rPr lang="en-US" u="sng" dirty="0">
                <a:hlinkClick r:id="rId5"/>
              </a:rPr>
              <a:t>https://www.youtube.com/watch?v=0eOjTqVWMB0</a:t>
            </a:r>
            <a:endParaRPr lang="en-US" dirty="0"/>
          </a:p>
          <a:p>
            <a:r>
              <a:rPr lang="en-US" dirty="0"/>
              <a:t> </a:t>
            </a:r>
          </a:p>
          <a:p>
            <a:pPr lvl="0"/>
            <a:r>
              <a:rPr lang="en-US" dirty="0"/>
              <a:t>Animatronic Tentacle</a:t>
            </a:r>
          </a:p>
          <a:p>
            <a:r>
              <a:rPr lang="en-US" dirty="0"/>
              <a:t>Link: </a:t>
            </a:r>
            <a:r>
              <a:rPr lang="en-US" u="sng" dirty="0">
                <a:hlinkClick r:id="rId6"/>
              </a:rPr>
              <a:t>https://www.youtube.com/watch?v=6DnLeDYwXVE</a:t>
            </a:r>
            <a:endParaRPr lang="en-US" dirty="0"/>
          </a:p>
          <a:p>
            <a:r>
              <a:rPr lang="en-US" dirty="0"/>
              <a:t> </a:t>
            </a:r>
          </a:p>
          <a:p>
            <a:pPr lvl="0"/>
            <a:r>
              <a:rPr lang="en-US" dirty="0"/>
              <a:t>Design of a biped robot actuated by pneumatic artificial muscles</a:t>
            </a:r>
          </a:p>
          <a:p>
            <a:r>
              <a:rPr lang="en-US" dirty="0"/>
              <a:t>Link: </a:t>
            </a:r>
            <a:r>
              <a:rPr lang="en-US" u="sng" dirty="0">
                <a:hlinkClick r:id="rId7"/>
              </a:rPr>
              <a:t>http://content.iospress.com/download/bio-medical-materials-and-engineering/bme1367?id=bio-medical-materials-and-engineering%2Fbme1367</a:t>
            </a:r>
            <a:endParaRPr lang="en-US" dirty="0"/>
          </a:p>
        </p:txBody>
      </p:sp>
    </p:spTree>
    <p:extLst>
      <p:ext uri="{BB962C8B-B14F-4D97-AF65-F5344CB8AC3E}">
        <p14:creationId xmlns:p14="http://schemas.microsoft.com/office/powerpoint/2010/main" val="1056166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Cited (cont’d)</a:t>
            </a:r>
          </a:p>
        </p:txBody>
      </p:sp>
      <p:sp>
        <p:nvSpPr>
          <p:cNvPr id="3" name="Content Placeholder 2"/>
          <p:cNvSpPr>
            <a:spLocks noGrp="1"/>
          </p:cNvSpPr>
          <p:nvPr>
            <p:ph sz="half" idx="1"/>
          </p:nvPr>
        </p:nvSpPr>
        <p:spPr>
          <a:xfrm>
            <a:off x="531628" y="1329070"/>
            <a:ext cx="10004292" cy="5264770"/>
          </a:xfrm>
        </p:spPr>
        <p:txBody>
          <a:bodyPr>
            <a:normAutofit fontScale="92500" lnSpcReduction="20000"/>
          </a:bodyPr>
          <a:lstStyle/>
          <a:p>
            <a:pPr marL="0" indent="0">
              <a:buNone/>
            </a:pPr>
            <a:r>
              <a:rPr lang="en-US" dirty="0"/>
              <a:t>Head &amp; Tail Design</a:t>
            </a:r>
          </a:p>
          <a:p>
            <a:pPr lvl="0"/>
            <a:r>
              <a:rPr lang="en-US" dirty="0"/>
              <a:t>Animatronic Tail</a:t>
            </a:r>
          </a:p>
          <a:p>
            <a:r>
              <a:rPr lang="en-US" dirty="0"/>
              <a:t>Link: </a:t>
            </a:r>
            <a:r>
              <a:rPr lang="en-US" u="sng" dirty="0">
                <a:hlinkClick r:id="rId2"/>
              </a:rPr>
              <a:t>https://www.youtube.com/watch?v=39v8euC7XNs</a:t>
            </a:r>
            <a:endParaRPr lang="en-US" dirty="0"/>
          </a:p>
          <a:p>
            <a:r>
              <a:rPr lang="en-US" dirty="0"/>
              <a:t> </a:t>
            </a:r>
          </a:p>
          <a:p>
            <a:pPr lvl="0"/>
            <a:r>
              <a:rPr lang="en-US" dirty="0"/>
              <a:t>Animatronic Tongue</a:t>
            </a:r>
          </a:p>
          <a:p>
            <a:r>
              <a:rPr lang="en-US" dirty="0"/>
              <a:t>Link: </a:t>
            </a:r>
            <a:r>
              <a:rPr lang="en-US" u="sng" dirty="0">
                <a:hlinkClick r:id="rId3"/>
              </a:rPr>
              <a:t>https://www.youtube.com/watch?v=nk4vu-Mi6c0</a:t>
            </a:r>
            <a:endParaRPr lang="en-US" dirty="0"/>
          </a:p>
          <a:p>
            <a:r>
              <a:rPr lang="en-US" dirty="0"/>
              <a:t> </a:t>
            </a:r>
          </a:p>
          <a:p>
            <a:pPr lvl="0"/>
            <a:r>
              <a:rPr lang="en-US" dirty="0"/>
              <a:t>Animatronic Arduino based tail</a:t>
            </a:r>
          </a:p>
          <a:p>
            <a:r>
              <a:rPr lang="en-US" dirty="0"/>
              <a:t>Link: </a:t>
            </a:r>
            <a:r>
              <a:rPr lang="en-US" u="sng" dirty="0">
                <a:hlinkClick r:id="rId4"/>
              </a:rPr>
              <a:t>https://www.youtube.com/watch?v=K3zMpfdUjAs</a:t>
            </a:r>
            <a:endParaRPr lang="en-US" dirty="0"/>
          </a:p>
          <a:p>
            <a:r>
              <a:rPr lang="en-US" dirty="0"/>
              <a:t> </a:t>
            </a:r>
          </a:p>
          <a:p>
            <a:pPr lvl="0"/>
            <a:r>
              <a:rPr lang="en-US" dirty="0"/>
              <a:t>PEAUCELLIER MECHANISM CATIA V5</a:t>
            </a:r>
          </a:p>
          <a:p>
            <a:r>
              <a:rPr lang="en-US" dirty="0"/>
              <a:t>Link: </a:t>
            </a:r>
            <a:r>
              <a:rPr lang="en-US" u="sng" dirty="0">
                <a:hlinkClick r:id="rId5"/>
              </a:rPr>
              <a:t>https://www.youtube.com/watch?v=BIbq-ZIuHi8</a:t>
            </a:r>
            <a:endParaRPr lang="en-US" dirty="0"/>
          </a:p>
          <a:p>
            <a:r>
              <a:rPr lang="en-US" dirty="0"/>
              <a:t> </a:t>
            </a:r>
          </a:p>
          <a:p>
            <a:pPr lvl="0"/>
            <a:r>
              <a:rPr lang="en-US" dirty="0"/>
              <a:t>TITRUS -III</a:t>
            </a:r>
          </a:p>
          <a:p>
            <a:r>
              <a:rPr lang="en-US" dirty="0"/>
              <a:t>Link: </a:t>
            </a:r>
            <a:r>
              <a:rPr lang="en-US" u="sng" dirty="0">
                <a:hlinkClick r:id="rId6"/>
              </a:rPr>
              <a:t>https://www.youtube.com/watch?v=GxVv4WNlXMA</a:t>
            </a:r>
            <a:endParaRPr lang="en-US" dirty="0"/>
          </a:p>
        </p:txBody>
      </p:sp>
    </p:spTree>
    <p:extLst>
      <p:ext uri="{BB962C8B-B14F-4D97-AF65-F5344CB8AC3E}">
        <p14:creationId xmlns:p14="http://schemas.microsoft.com/office/powerpoint/2010/main" val="823032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Cited (cont’d)</a:t>
            </a:r>
          </a:p>
        </p:txBody>
      </p:sp>
      <p:sp>
        <p:nvSpPr>
          <p:cNvPr id="3" name="Content Placeholder 2"/>
          <p:cNvSpPr>
            <a:spLocks noGrp="1"/>
          </p:cNvSpPr>
          <p:nvPr>
            <p:ph sz="half" idx="1"/>
          </p:nvPr>
        </p:nvSpPr>
        <p:spPr>
          <a:xfrm>
            <a:off x="1103312" y="1270001"/>
            <a:ext cx="9036368" cy="4986338"/>
          </a:xfrm>
        </p:spPr>
        <p:txBody>
          <a:bodyPr>
            <a:normAutofit/>
          </a:bodyPr>
          <a:lstStyle/>
          <a:p>
            <a:pPr marL="0" indent="0">
              <a:buNone/>
            </a:pPr>
            <a:r>
              <a:rPr lang="en-US" dirty="0"/>
              <a:t>Other topics </a:t>
            </a:r>
          </a:p>
          <a:p>
            <a:r>
              <a:rPr lang="en-US" b="1" dirty="0"/>
              <a:t>Joints:</a:t>
            </a:r>
            <a:endParaRPr lang="en-US" dirty="0"/>
          </a:p>
          <a:p>
            <a:pPr lvl="0"/>
            <a:r>
              <a:rPr lang="en-US" dirty="0"/>
              <a:t>Pipe movable connection 1</a:t>
            </a:r>
          </a:p>
          <a:p>
            <a:r>
              <a:rPr lang="en-US" dirty="0"/>
              <a:t>Link: </a:t>
            </a:r>
            <a:r>
              <a:rPr lang="en-US" u="sng" dirty="0">
                <a:hlinkClick r:id="rId2"/>
              </a:rPr>
              <a:t>https://www.youtube.com/watch?v=DwrlPPTBrPA&amp;list=PLxhvN8x26MRQiSqB18C3Iw_-DX7EdfBWZ&amp;index=106</a:t>
            </a:r>
            <a:endParaRPr lang="en-US" dirty="0"/>
          </a:p>
          <a:p>
            <a:r>
              <a:rPr lang="en-US" dirty="0"/>
              <a:t> </a:t>
            </a:r>
          </a:p>
          <a:p>
            <a:pPr lvl="0"/>
            <a:r>
              <a:rPr lang="en-US" dirty="0"/>
              <a:t>Humanoid-gait </a:t>
            </a:r>
          </a:p>
          <a:p>
            <a:r>
              <a:rPr lang="en-US" dirty="0"/>
              <a:t>Link: </a:t>
            </a:r>
            <a:r>
              <a:rPr lang="en-US" u="sng" dirty="0">
                <a:hlinkClick r:id="rId3"/>
              </a:rPr>
              <a:t>http://sites.uci.edu/markplecnik/projects/humanoid-gait/</a:t>
            </a:r>
            <a:endParaRPr lang="en-US" dirty="0"/>
          </a:p>
          <a:p>
            <a:r>
              <a:rPr lang="en-US" dirty="0"/>
              <a:t> </a:t>
            </a:r>
            <a:r>
              <a:rPr lang="en-US" b="1" dirty="0"/>
              <a:t> </a:t>
            </a:r>
            <a:endParaRPr lang="en-US" dirty="0"/>
          </a:p>
          <a:p>
            <a:pPr lvl="0"/>
            <a:r>
              <a:rPr lang="en-US" dirty="0"/>
              <a:t>Bio-inspired Robotics</a:t>
            </a:r>
          </a:p>
          <a:p>
            <a:r>
              <a:rPr lang="en-US" dirty="0"/>
              <a:t>Link: </a:t>
            </a:r>
            <a:r>
              <a:rPr lang="en-US" u="sng" dirty="0">
                <a:hlinkClick r:id="rId4"/>
              </a:rPr>
              <a:t>https://www.youtube.com/watch?v=fL83al5Ew-s</a:t>
            </a:r>
            <a:endParaRPr lang="en-US" dirty="0"/>
          </a:p>
          <a:p>
            <a:pPr marL="0" indent="0">
              <a:buNone/>
            </a:pPr>
            <a:endParaRPr lang="en-US" dirty="0"/>
          </a:p>
        </p:txBody>
      </p:sp>
    </p:spTree>
    <p:extLst>
      <p:ext uri="{BB962C8B-B14F-4D97-AF65-F5344CB8AC3E}">
        <p14:creationId xmlns:p14="http://schemas.microsoft.com/office/powerpoint/2010/main" val="350138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half" idx="1"/>
          </p:nvPr>
        </p:nvSpPr>
        <p:spPr/>
        <p:txBody>
          <a:bodyPr/>
          <a:lstStyle/>
          <a:p>
            <a:pPr>
              <a:buClr>
                <a:schemeClr val="tx1"/>
              </a:buClr>
              <a:buFont typeface="+mj-lt"/>
              <a:buAutoNum type="arabicPeriod"/>
            </a:pPr>
            <a:r>
              <a:rPr lang="en-US" dirty="0"/>
              <a:t>How can we improve the design of the legs for a better fluid like motion?</a:t>
            </a:r>
          </a:p>
          <a:p>
            <a:pPr>
              <a:buClr>
                <a:schemeClr val="tx1"/>
              </a:buClr>
              <a:buFont typeface="+mj-lt"/>
              <a:buAutoNum type="arabicPeriod"/>
            </a:pPr>
            <a:r>
              <a:rPr lang="en-US" dirty="0"/>
              <a:t>Can we the expand the motion of the Head and Tail to move up and down?</a:t>
            </a:r>
          </a:p>
          <a:p>
            <a:pPr>
              <a:buClr>
                <a:schemeClr val="tx1"/>
              </a:buClr>
              <a:buFont typeface="+mj-lt"/>
              <a:buAutoNum type="arabicPeriod"/>
            </a:pPr>
            <a:r>
              <a:rPr lang="en-US" dirty="0"/>
              <a:t>What are the other options instead of servos</a:t>
            </a:r>
          </a:p>
          <a:p>
            <a:pPr>
              <a:buClr>
                <a:schemeClr val="tx1"/>
              </a:buClr>
              <a:buFont typeface="+mj-lt"/>
              <a:buAutoNum type="arabicPeriod"/>
            </a:pPr>
            <a:r>
              <a:rPr lang="en-US" dirty="0"/>
              <a:t>Do we need more servos/motors?</a:t>
            </a:r>
          </a:p>
          <a:p>
            <a:pPr>
              <a:buClr>
                <a:schemeClr val="tx1"/>
              </a:buClr>
              <a:buFont typeface="+mj-lt"/>
              <a:buAutoNum type="arabicPeriod"/>
            </a:pPr>
            <a:r>
              <a:rPr lang="en-US" dirty="0"/>
              <a:t>What can we use to have the foot inverted up?</a:t>
            </a:r>
          </a:p>
          <a:p>
            <a:pPr>
              <a:buFont typeface="+mj-lt"/>
              <a:buAutoNum type="arabicPeriod"/>
            </a:pPr>
            <a:endParaRPr lang="en-US" dirty="0"/>
          </a:p>
        </p:txBody>
      </p:sp>
      <p:pic>
        <p:nvPicPr>
          <p:cNvPr id="5" name="Content Placeholder 4" descr="Question marks cutie mark by The-Smiling-Pony on DeviantArt"/>
          <p:cNvPicPr>
            <a:picLocks noGrp="1" noChangeAspect="1"/>
          </p:cNvPicPr>
          <p:nvPr>
            <p:ph sz="half" idx="2"/>
          </p:nvPr>
        </p:nvPicPr>
        <p:blipFill>
          <a:blip r:embed="rId2"/>
          <a:stretch>
            <a:fillRect/>
          </a:stretch>
        </p:blipFill>
        <p:spPr>
          <a:xfrm>
            <a:off x="6310369" y="1547813"/>
            <a:ext cx="4240099" cy="4200525"/>
          </a:xfrm>
        </p:spPr>
      </p:pic>
    </p:spTree>
    <p:extLst>
      <p:ext uri="{BB962C8B-B14F-4D97-AF65-F5344CB8AC3E}">
        <p14:creationId xmlns:p14="http://schemas.microsoft.com/office/powerpoint/2010/main" val="284989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961" y="465418"/>
            <a:ext cx="9404723" cy="1400530"/>
          </a:xfrm>
        </p:spPr>
        <p:txBody>
          <a:bodyPr/>
          <a:lstStyle/>
          <a:p>
            <a:r>
              <a:rPr lang="en-US" dirty="0"/>
              <a:t>Brainstorm</a:t>
            </a:r>
          </a:p>
        </p:txBody>
      </p:sp>
      <p:sp>
        <p:nvSpPr>
          <p:cNvPr id="3" name="Content Placeholder 2"/>
          <p:cNvSpPr>
            <a:spLocks noGrp="1"/>
          </p:cNvSpPr>
          <p:nvPr>
            <p:ph sz="half" idx="1"/>
          </p:nvPr>
        </p:nvSpPr>
        <p:spPr/>
        <p:txBody>
          <a:bodyPr/>
          <a:lstStyle/>
          <a:p>
            <a:pPr marL="0" indent="0">
              <a:buNone/>
            </a:pPr>
            <a:r>
              <a:rPr lang="en-US" dirty="0"/>
              <a:t>Leg Design </a:t>
            </a:r>
          </a:p>
          <a:p>
            <a:pPr>
              <a:buClr>
                <a:schemeClr val="tx1"/>
              </a:buClr>
              <a:buFont typeface="+mj-lt"/>
              <a:buAutoNum type="arabicPeriod"/>
            </a:pPr>
            <a:r>
              <a:rPr lang="en-US" dirty="0"/>
              <a:t>Theo Jansen Model by Mark </a:t>
            </a:r>
            <a:r>
              <a:rPr lang="en-US" dirty="0" err="1"/>
              <a:t>Plecnik</a:t>
            </a:r>
            <a:r>
              <a:rPr lang="en-US" dirty="0"/>
              <a:t> </a:t>
            </a:r>
          </a:p>
          <a:p>
            <a:pPr>
              <a:buClr>
                <a:schemeClr val="tx1"/>
              </a:buClr>
              <a:buFont typeface="+mj-lt"/>
              <a:buAutoNum type="arabicPeriod"/>
            </a:pPr>
            <a:r>
              <a:rPr lang="en-US" dirty="0" err="1"/>
              <a:t>Strandbeests</a:t>
            </a:r>
            <a:r>
              <a:rPr lang="en-US" dirty="0"/>
              <a:t> by Mr. Theo Jansen – mechanism</a:t>
            </a:r>
          </a:p>
          <a:p>
            <a:pPr>
              <a:buClr>
                <a:schemeClr val="tx1"/>
              </a:buClr>
              <a:buFont typeface="+mj-lt"/>
              <a:buAutoNum type="arabicPeriod"/>
            </a:pPr>
            <a:r>
              <a:rPr lang="en-US" dirty="0"/>
              <a:t>Six – Bar Compliant Leg Design</a:t>
            </a:r>
          </a:p>
          <a:p>
            <a:pPr>
              <a:buClr>
                <a:schemeClr val="tx1"/>
              </a:buClr>
              <a:buFont typeface="+mj-lt"/>
              <a:buAutoNum type="arabicPeriod"/>
            </a:pPr>
            <a:r>
              <a:rPr lang="en-US" dirty="0"/>
              <a:t>Human Gait Motion </a:t>
            </a:r>
          </a:p>
          <a:p>
            <a:pPr>
              <a:buClr>
                <a:schemeClr val="tx1"/>
              </a:buClr>
              <a:buFont typeface="+mj-lt"/>
              <a:buAutoNum type="arabicPeriod"/>
            </a:pPr>
            <a:r>
              <a:rPr lang="en-US" dirty="0"/>
              <a:t>Foot can articulate upwards </a:t>
            </a:r>
          </a:p>
          <a:p>
            <a:pPr marL="0" indent="0">
              <a:buClr>
                <a:schemeClr val="tx1"/>
              </a:buClr>
              <a:buNone/>
            </a:pPr>
            <a:endParaRPr lang="en-US" dirty="0"/>
          </a:p>
        </p:txBody>
      </p:sp>
      <p:sp>
        <p:nvSpPr>
          <p:cNvPr id="4" name="Content Placeholder 3"/>
          <p:cNvSpPr>
            <a:spLocks noGrp="1"/>
          </p:cNvSpPr>
          <p:nvPr>
            <p:ph sz="half" idx="2"/>
          </p:nvPr>
        </p:nvSpPr>
        <p:spPr/>
        <p:txBody>
          <a:bodyPr/>
          <a:lstStyle/>
          <a:p>
            <a:pPr marL="0" indent="0">
              <a:buClr>
                <a:schemeClr val="tx1"/>
              </a:buClr>
              <a:buNone/>
            </a:pPr>
            <a:r>
              <a:rPr lang="en-US" dirty="0"/>
              <a:t>Head &amp; Tail improvements</a:t>
            </a:r>
          </a:p>
          <a:p>
            <a:pPr>
              <a:buClr>
                <a:schemeClr val="tx1"/>
              </a:buClr>
              <a:buFont typeface="+mj-lt"/>
              <a:buAutoNum type="arabicPeriod"/>
            </a:pPr>
            <a:r>
              <a:rPr lang="en-US" dirty="0" err="1"/>
              <a:t>Animatronix</a:t>
            </a:r>
            <a:r>
              <a:rPr lang="en-US" dirty="0"/>
              <a:t> Tail</a:t>
            </a:r>
          </a:p>
          <a:p>
            <a:pPr>
              <a:buClr>
                <a:schemeClr val="tx1"/>
              </a:buClr>
              <a:buFont typeface="+mj-lt"/>
              <a:buAutoNum type="arabicPeriod"/>
            </a:pPr>
            <a:r>
              <a:rPr lang="en-US" dirty="0"/>
              <a:t>Planar Manipulation</a:t>
            </a:r>
          </a:p>
        </p:txBody>
      </p:sp>
    </p:spTree>
    <p:extLst>
      <p:ext uri="{BB962C8B-B14F-4D97-AF65-F5344CB8AC3E}">
        <p14:creationId xmlns:p14="http://schemas.microsoft.com/office/powerpoint/2010/main" val="425380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Brainstorm (continued)</a:t>
            </a:r>
            <a:br>
              <a:rPr lang="en-US" dirty="0"/>
            </a:br>
            <a:endParaRPr lang="en-US" dirty="0"/>
          </a:p>
        </p:txBody>
      </p:sp>
      <p:sp>
        <p:nvSpPr>
          <p:cNvPr id="3" name="Content Placeholder 2"/>
          <p:cNvSpPr>
            <a:spLocks noGrp="1"/>
          </p:cNvSpPr>
          <p:nvPr>
            <p:ph sz="half" idx="1"/>
          </p:nvPr>
        </p:nvSpPr>
        <p:spPr>
          <a:xfrm>
            <a:off x="1055687" y="2155825"/>
            <a:ext cx="4396339" cy="4195763"/>
          </a:xfrm>
        </p:spPr>
        <p:txBody>
          <a:bodyPr/>
          <a:lstStyle/>
          <a:p>
            <a:pPr marL="0" indent="0">
              <a:buNone/>
            </a:pPr>
            <a:r>
              <a:rPr lang="en-US" dirty="0"/>
              <a:t>Replace Servos </a:t>
            </a:r>
          </a:p>
          <a:p>
            <a:pPr>
              <a:buClr>
                <a:schemeClr val="tx1"/>
              </a:buClr>
              <a:buFont typeface="+mj-lt"/>
              <a:buAutoNum type="arabicPeriod"/>
            </a:pPr>
            <a:r>
              <a:rPr lang="en-US" dirty="0"/>
              <a:t>DC motors</a:t>
            </a:r>
          </a:p>
          <a:p>
            <a:pPr>
              <a:buClr>
                <a:schemeClr val="tx1"/>
              </a:buClr>
              <a:buFont typeface="+mj-lt"/>
              <a:buAutoNum type="arabicPeriod"/>
            </a:pPr>
            <a:r>
              <a:rPr lang="en-US" dirty="0"/>
              <a:t>Stepper Motors</a:t>
            </a:r>
          </a:p>
          <a:p>
            <a:pPr marL="0" indent="0">
              <a:buClr>
                <a:schemeClr val="tx1"/>
              </a:buClr>
              <a:buNone/>
            </a:pPr>
            <a:endParaRPr lang="en-US" dirty="0"/>
          </a:p>
          <a:p>
            <a:pPr marL="0" indent="0">
              <a:buClr>
                <a:schemeClr val="tx1"/>
              </a:buClr>
              <a:buNone/>
            </a:pPr>
            <a:endParaRPr lang="en-US" dirty="0"/>
          </a:p>
        </p:txBody>
      </p:sp>
      <p:sp>
        <p:nvSpPr>
          <p:cNvPr id="4" name="Content Placeholder 3"/>
          <p:cNvSpPr>
            <a:spLocks noGrp="1"/>
          </p:cNvSpPr>
          <p:nvPr>
            <p:ph sz="half" idx="2"/>
          </p:nvPr>
        </p:nvSpPr>
        <p:spPr>
          <a:xfrm>
            <a:off x="5654493" y="2056093"/>
            <a:ext cx="4396341" cy="4200245"/>
          </a:xfrm>
        </p:spPr>
        <p:txBody>
          <a:bodyPr/>
          <a:lstStyle/>
          <a:p>
            <a:pPr marL="0" indent="0">
              <a:buNone/>
            </a:pPr>
            <a:r>
              <a:rPr lang="en-US" dirty="0"/>
              <a:t>Other factors:</a:t>
            </a:r>
          </a:p>
          <a:p>
            <a:pPr>
              <a:buClr>
                <a:schemeClr val="tx1"/>
              </a:buClr>
              <a:buFont typeface="+mj-lt"/>
              <a:buAutoNum type="arabicPeriod"/>
            </a:pPr>
            <a:r>
              <a:rPr lang="en-US" dirty="0"/>
              <a:t>Accelerometer (Sensor)</a:t>
            </a:r>
          </a:p>
          <a:p>
            <a:pPr>
              <a:buClr>
                <a:schemeClr val="tx1"/>
              </a:buClr>
              <a:buFont typeface="+mj-lt"/>
              <a:buAutoNum type="arabicPeriod"/>
            </a:pPr>
            <a:r>
              <a:rPr lang="en-US" dirty="0"/>
              <a:t>I2C</a:t>
            </a:r>
          </a:p>
          <a:p>
            <a:pPr>
              <a:buClr>
                <a:schemeClr val="tx1"/>
              </a:buClr>
              <a:buFont typeface="+mj-lt"/>
              <a:buAutoNum type="arabicPeriod"/>
            </a:pPr>
            <a:r>
              <a:rPr lang="en-US" dirty="0"/>
              <a:t>3Dot Board</a:t>
            </a:r>
          </a:p>
          <a:p>
            <a:pPr>
              <a:buClr>
                <a:schemeClr val="tx1"/>
              </a:buClr>
              <a:buFont typeface="+mj-lt"/>
              <a:buAutoNum type="arabicPeriod"/>
            </a:pPr>
            <a:endParaRPr lang="en-US" dirty="0"/>
          </a:p>
        </p:txBody>
      </p:sp>
      <p:pic>
        <p:nvPicPr>
          <p:cNvPr id="5" name="Picture 4" descr="Brainstorming works on the principle that if more ideas are generated ..."/>
          <p:cNvPicPr>
            <a:picLocks noChangeAspect="1"/>
          </p:cNvPicPr>
          <p:nvPr/>
        </p:nvPicPr>
        <p:blipFill>
          <a:blip r:embed="rId2"/>
          <a:stretch>
            <a:fillRect/>
          </a:stretch>
        </p:blipFill>
        <p:spPr>
          <a:xfrm>
            <a:off x="853220" y="3857625"/>
            <a:ext cx="2314575" cy="2314575"/>
          </a:xfrm>
          <a:prstGeom prst="rect">
            <a:avLst/>
          </a:prstGeom>
        </p:spPr>
      </p:pic>
    </p:spTree>
    <p:extLst>
      <p:ext uri="{BB962C8B-B14F-4D97-AF65-F5344CB8AC3E}">
        <p14:creationId xmlns:p14="http://schemas.microsoft.com/office/powerpoint/2010/main" val="269794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Attributes Properties</a:t>
            </a:r>
          </a:p>
        </p:txBody>
      </p:sp>
      <p:sp>
        <p:nvSpPr>
          <p:cNvPr id="3" name="Content Placeholder 2"/>
          <p:cNvSpPr>
            <a:spLocks noGrp="1"/>
          </p:cNvSpPr>
          <p:nvPr>
            <p:ph sz="half" idx="1"/>
          </p:nvPr>
        </p:nvSpPr>
        <p:spPr/>
        <p:txBody>
          <a:bodyPr/>
          <a:lstStyle/>
          <a:p>
            <a:pPr marL="0" indent="0">
              <a:buNone/>
            </a:pPr>
            <a:r>
              <a:rPr lang="en-US" dirty="0"/>
              <a:t>Major Attributes:</a:t>
            </a:r>
          </a:p>
          <a:p>
            <a:pPr>
              <a:buClr>
                <a:schemeClr val="tx1"/>
              </a:buClr>
              <a:buAutoNum type="arabicPeriod"/>
            </a:pPr>
            <a:r>
              <a:rPr lang="en-US" dirty="0"/>
              <a:t>Material</a:t>
            </a:r>
          </a:p>
          <a:p>
            <a:pPr marL="857250" lvl="1" indent="-400050">
              <a:buClr>
                <a:schemeClr val="tx1"/>
              </a:buClr>
              <a:buFont typeface="+mj-lt"/>
              <a:buAutoNum type="romanUcPeriod"/>
            </a:pPr>
            <a:r>
              <a:rPr lang="en-US" dirty="0"/>
              <a:t>Wood</a:t>
            </a:r>
          </a:p>
          <a:p>
            <a:pPr marL="857250" lvl="1" indent="-400050">
              <a:buClr>
                <a:schemeClr val="tx1"/>
              </a:buClr>
              <a:buFont typeface="+mj-lt"/>
              <a:buAutoNum type="romanUcPeriod"/>
            </a:pPr>
            <a:r>
              <a:rPr lang="en-US" dirty="0"/>
              <a:t>Aluminum</a:t>
            </a:r>
          </a:p>
          <a:p>
            <a:pPr marL="857250" lvl="1" indent="-400050">
              <a:buClr>
                <a:schemeClr val="tx1"/>
              </a:buClr>
              <a:buFont typeface="+mj-lt"/>
              <a:buAutoNum type="romanUcPeriod"/>
            </a:pPr>
            <a:r>
              <a:rPr lang="en-US" dirty="0"/>
              <a:t>Filaments</a:t>
            </a:r>
          </a:p>
          <a:p>
            <a:pPr>
              <a:buClr>
                <a:schemeClr val="tx1"/>
              </a:buClr>
              <a:buAutoNum type="arabicPeriod"/>
            </a:pPr>
            <a:r>
              <a:rPr lang="en-US" dirty="0"/>
              <a:t>Input</a:t>
            </a:r>
          </a:p>
          <a:p>
            <a:pPr marL="857250" lvl="1" indent="-400050">
              <a:buClr>
                <a:schemeClr val="tx1"/>
              </a:buClr>
              <a:buFont typeface="+mj-lt"/>
              <a:buAutoNum type="romanUcPeriod"/>
            </a:pPr>
            <a:r>
              <a:rPr lang="en-US" dirty="0"/>
              <a:t>I2C</a:t>
            </a:r>
          </a:p>
          <a:p>
            <a:pPr marL="857250" lvl="1" indent="-400050">
              <a:buClr>
                <a:schemeClr val="tx1"/>
              </a:buClr>
              <a:buFont typeface="+mj-lt"/>
              <a:buAutoNum type="romanUcPeriod"/>
            </a:pPr>
            <a:r>
              <a:rPr lang="en-US" dirty="0"/>
              <a:t>Bluetooth interface</a:t>
            </a:r>
          </a:p>
          <a:p>
            <a:pPr marL="857250" lvl="1" indent="-400050">
              <a:buClr>
                <a:schemeClr val="tx1"/>
              </a:buClr>
              <a:buFont typeface="+mj-lt"/>
              <a:buAutoNum type="romanUcPeriod"/>
            </a:pPr>
            <a:r>
              <a:rPr lang="en-US" dirty="0"/>
              <a:t>Motor shield</a:t>
            </a:r>
          </a:p>
          <a:p>
            <a:pPr>
              <a:buAutoNum type="arabicPeriod"/>
            </a:pPr>
            <a:endParaRPr lang="en-US" dirty="0"/>
          </a:p>
        </p:txBody>
      </p:sp>
      <p:sp>
        <p:nvSpPr>
          <p:cNvPr id="4" name="Content Placeholder 3"/>
          <p:cNvSpPr>
            <a:spLocks noGrp="1"/>
          </p:cNvSpPr>
          <p:nvPr>
            <p:ph sz="half" idx="2"/>
          </p:nvPr>
        </p:nvSpPr>
        <p:spPr/>
        <p:txBody>
          <a:bodyPr/>
          <a:lstStyle/>
          <a:p>
            <a:pPr marL="0" indent="0">
              <a:buClr>
                <a:schemeClr val="tx1"/>
              </a:buClr>
              <a:buNone/>
            </a:pPr>
            <a:r>
              <a:rPr lang="en-US" dirty="0"/>
              <a:t>3.  Output</a:t>
            </a:r>
          </a:p>
          <a:p>
            <a:pPr marL="857250" lvl="1" indent="-400050">
              <a:buClr>
                <a:schemeClr val="tx1"/>
              </a:buClr>
              <a:buFont typeface="+mj-lt"/>
              <a:buAutoNum type="romanUcPeriod"/>
            </a:pPr>
            <a:r>
              <a:rPr lang="en-US" dirty="0"/>
              <a:t>DC motors/Stepper Motors/Servos</a:t>
            </a:r>
          </a:p>
          <a:p>
            <a:pPr marL="857250" lvl="1" indent="-400050">
              <a:buClr>
                <a:schemeClr val="tx1"/>
              </a:buClr>
              <a:buFont typeface="+mj-lt"/>
              <a:buAutoNum type="romanUcPeriod"/>
            </a:pPr>
            <a:r>
              <a:rPr lang="en-US" dirty="0"/>
              <a:t>Bluetooth</a:t>
            </a:r>
          </a:p>
          <a:p>
            <a:pPr marL="857250" lvl="1" indent="-400050">
              <a:buClr>
                <a:schemeClr val="tx1"/>
              </a:buClr>
              <a:buFont typeface="+mj-lt"/>
              <a:buAutoNum type="romanUcPeriod"/>
            </a:pPr>
            <a:r>
              <a:rPr lang="en-US" dirty="0"/>
              <a:t>I2C</a:t>
            </a:r>
          </a:p>
          <a:p>
            <a:pPr marL="400050">
              <a:buClr>
                <a:schemeClr val="tx1"/>
              </a:buClr>
              <a:buAutoNum type="arabicPeriod" startAt="4"/>
            </a:pPr>
            <a:r>
              <a:rPr lang="en-US" dirty="0"/>
              <a:t>Shape</a:t>
            </a:r>
          </a:p>
          <a:p>
            <a:pPr marL="800100" lvl="1">
              <a:buClr>
                <a:schemeClr val="tx1"/>
              </a:buClr>
              <a:buAutoNum type="arabicPeriod" startAt="4"/>
            </a:pPr>
            <a:r>
              <a:rPr lang="en-US" dirty="0"/>
              <a:t>Dinosaur: T-Rex</a:t>
            </a:r>
          </a:p>
          <a:p>
            <a:pPr marL="800100" lvl="1">
              <a:buClr>
                <a:schemeClr val="tx1"/>
              </a:buClr>
              <a:buAutoNum type="arabicPeriod" startAt="4"/>
            </a:pPr>
            <a:r>
              <a:rPr lang="en-US" dirty="0"/>
              <a:t>Head &amp; Tail</a:t>
            </a:r>
          </a:p>
          <a:p>
            <a:pPr marL="800100" lvl="1">
              <a:buClr>
                <a:schemeClr val="tx1"/>
              </a:buClr>
              <a:buAutoNum type="arabicPeriod" startAt="4"/>
            </a:pPr>
            <a:r>
              <a:rPr lang="en-US" dirty="0"/>
              <a:t>Legs Design &amp; Feet</a:t>
            </a:r>
          </a:p>
          <a:p>
            <a:pPr marL="800100" lvl="1">
              <a:buClr>
                <a:schemeClr val="tx1"/>
              </a:buClr>
              <a:buAutoNum type="arabicPeriod" startAt="4"/>
            </a:pPr>
            <a:endParaRPr lang="en-US" dirty="0"/>
          </a:p>
        </p:txBody>
      </p:sp>
    </p:spTree>
    <p:extLst>
      <p:ext uri="{BB962C8B-B14F-4D97-AF65-F5344CB8AC3E}">
        <p14:creationId xmlns:p14="http://schemas.microsoft.com/office/powerpoint/2010/main" val="175387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Lateral Thinking</a:t>
            </a:r>
          </a:p>
        </p:txBody>
      </p:sp>
      <p:sp>
        <p:nvSpPr>
          <p:cNvPr id="3" name="Content Placeholder 2"/>
          <p:cNvSpPr>
            <a:spLocks noGrp="1"/>
          </p:cNvSpPr>
          <p:nvPr>
            <p:ph sz="half" idx="1"/>
          </p:nvPr>
        </p:nvSpPr>
        <p:spPr>
          <a:xfrm>
            <a:off x="1122362" y="2060574"/>
            <a:ext cx="4396339" cy="4195763"/>
          </a:xfrm>
        </p:spPr>
        <p:txBody>
          <a:bodyPr>
            <a:normAutofit/>
          </a:bodyPr>
          <a:lstStyle/>
          <a:p>
            <a:pPr marL="0" indent="0">
              <a:buNone/>
            </a:pPr>
            <a:r>
              <a:rPr lang="en-US" dirty="0"/>
              <a:t>Forced relationship:</a:t>
            </a:r>
          </a:p>
          <a:p>
            <a:pPr>
              <a:buAutoNum type="arabicPeriod"/>
            </a:pPr>
            <a:r>
              <a:rPr lang="en-US" dirty="0"/>
              <a:t>Compared raptor robot to a dog</a:t>
            </a:r>
          </a:p>
          <a:p>
            <a:pPr marL="857250" lvl="1" indent="-400050" fontAlgn="base">
              <a:buClr>
                <a:schemeClr val="tx1"/>
              </a:buClr>
              <a:buFont typeface="+mj-lt"/>
              <a:buAutoNum type="romanUcPeriod"/>
            </a:pPr>
            <a:r>
              <a:rPr lang="en-US" dirty="0"/>
              <a:t>A raptor that travels on 4 legs</a:t>
            </a:r>
          </a:p>
          <a:p>
            <a:pPr marL="857250" lvl="1" indent="-400050" fontAlgn="base">
              <a:buClr>
                <a:schemeClr val="tx1"/>
              </a:buClr>
              <a:buFont typeface="+mj-lt"/>
              <a:buAutoNum type="romanUcPeriod"/>
            </a:pPr>
            <a:r>
              <a:rPr lang="en-US" dirty="0"/>
              <a:t>A raptor that chews its food</a:t>
            </a:r>
          </a:p>
          <a:p>
            <a:pPr marL="857250" lvl="1" indent="-400050" fontAlgn="base">
              <a:buClr>
                <a:schemeClr val="tx1"/>
              </a:buClr>
              <a:buFont typeface="+mj-lt"/>
              <a:buAutoNum type="romanUcPeriod"/>
            </a:pPr>
            <a:r>
              <a:rPr lang="en-US" dirty="0"/>
              <a:t>A raptor that barks.</a:t>
            </a:r>
          </a:p>
          <a:p>
            <a:pPr marL="857250" lvl="1" indent="-400050" fontAlgn="base">
              <a:buClr>
                <a:schemeClr val="tx1"/>
              </a:buClr>
              <a:buFont typeface="+mj-lt"/>
              <a:buAutoNum type="romanUcPeriod"/>
            </a:pPr>
            <a:r>
              <a:rPr lang="en-US" dirty="0"/>
              <a:t>A raptor that wags its tail.</a:t>
            </a:r>
          </a:p>
          <a:p>
            <a:pPr>
              <a:buFont typeface="+mj-lt"/>
              <a:buAutoNum type="arabicPeriod"/>
            </a:pPr>
            <a:r>
              <a:rPr lang="en-US" dirty="0"/>
              <a:t>Compared raptor robot to fish</a:t>
            </a:r>
          </a:p>
          <a:p>
            <a:pPr marL="857250" lvl="1" indent="-400050" fontAlgn="base">
              <a:buClr>
                <a:schemeClr val="tx1"/>
              </a:buClr>
              <a:buFont typeface="+mj-lt"/>
              <a:buAutoNum type="romanUcPeriod"/>
            </a:pPr>
            <a:r>
              <a:rPr lang="en-US" dirty="0"/>
              <a:t>A raptor that uses its tail and head to swim</a:t>
            </a:r>
          </a:p>
          <a:p>
            <a:pPr marL="857250" lvl="1" indent="-400050" fontAlgn="base">
              <a:buClr>
                <a:schemeClr val="tx1"/>
              </a:buClr>
              <a:buFont typeface="+mj-lt"/>
              <a:buAutoNum type="romanUcPeriod"/>
            </a:pPr>
            <a:r>
              <a:rPr lang="en-US" dirty="0"/>
              <a:t>A raptor that is water resistance</a:t>
            </a:r>
          </a:p>
          <a:p>
            <a:pPr marL="0" indent="0">
              <a:buNone/>
            </a:pPr>
            <a:endParaRPr lang="en-US" dirty="0"/>
          </a:p>
        </p:txBody>
      </p:sp>
      <p:sp>
        <p:nvSpPr>
          <p:cNvPr id="4" name="Content Placeholder 3"/>
          <p:cNvSpPr>
            <a:spLocks noGrp="1"/>
          </p:cNvSpPr>
          <p:nvPr>
            <p:ph sz="half" idx="2"/>
          </p:nvPr>
        </p:nvSpPr>
        <p:spPr/>
        <p:txBody>
          <a:bodyPr>
            <a:normAutofit/>
          </a:bodyPr>
          <a:lstStyle/>
          <a:p>
            <a:pPr>
              <a:buClr>
                <a:schemeClr val="tx1"/>
              </a:buClr>
              <a:buFont typeface="+mj-lt"/>
              <a:buAutoNum type="arabicPeriod"/>
            </a:pPr>
            <a:r>
              <a:rPr lang="en-US" dirty="0"/>
              <a:t>Compared raptor robot to a swing</a:t>
            </a:r>
          </a:p>
          <a:p>
            <a:pPr marL="857250" lvl="1" indent="-400050" fontAlgn="base">
              <a:buClr>
                <a:schemeClr val="tx1"/>
              </a:buClr>
              <a:buFont typeface="+mj-lt"/>
              <a:buAutoNum type="romanUcPeriod"/>
            </a:pPr>
            <a:r>
              <a:rPr lang="en-US" dirty="0"/>
              <a:t>A robot that swings back from and forth</a:t>
            </a:r>
          </a:p>
          <a:p>
            <a:pPr marL="857250" lvl="1" indent="-400050" fontAlgn="base">
              <a:buClr>
                <a:schemeClr val="tx1"/>
              </a:buClr>
              <a:buFont typeface="+mj-lt"/>
              <a:buAutoNum type="romanUcPeriod"/>
            </a:pPr>
            <a:r>
              <a:rPr lang="en-US" dirty="0"/>
              <a:t>A raptor that is aerodynamic</a:t>
            </a:r>
          </a:p>
          <a:p>
            <a:pPr>
              <a:buClr>
                <a:schemeClr val="tx1"/>
              </a:buClr>
              <a:buFont typeface="+mj-lt"/>
              <a:buAutoNum type="arabicPeriod"/>
            </a:pPr>
            <a:r>
              <a:rPr lang="en-US" dirty="0"/>
              <a:t>Compared to a plane</a:t>
            </a:r>
          </a:p>
          <a:p>
            <a:pPr marL="857250" lvl="1" indent="-400050" fontAlgn="base">
              <a:buClr>
                <a:schemeClr val="tx1"/>
              </a:buClr>
              <a:buFont typeface="+mj-lt"/>
              <a:buAutoNum type="romanUcPeriod"/>
            </a:pPr>
            <a:r>
              <a:rPr lang="en-US" dirty="0"/>
              <a:t>A raptor that has basic mechanical structures</a:t>
            </a:r>
          </a:p>
          <a:p>
            <a:pPr marL="857250" lvl="1" indent="-400050" fontAlgn="base">
              <a:buClr>
                <a:schemeClr val="tx1"/>
              </a:buClr>
              <a:buFont typeface="+mj-lt"/>
              <a:buAutoNum type="romanUcPeriod"/>
            </a:pPr>
            <a:r>
              <a:rPr lang="en-US" dirty="0"/>
              <a:t>A raptor that uses jet fuel</a:t>
            </a:r>
          </a:p>
          <a:p>
            <a:pPr marL="857250" lvl="1" indent="-400050" fontAlgn="base">
              <a:buClr>
                <a:schemeClr val="tx1"/>
              </a:buClr>
              <a:buFont typeface="+mj-lt"/>
              <a:buAutoNum type="romanUcPeriod"/>
            </a:pPr>
            <a:r>
              <a:rPr lang="en-US" dirty="0"/>
              <a:t>A raptor that has engine</a:t>
            </a:r>
          </a:p>
          <a:p>
            <a:pPr marL="857250" lvl="1" indent="-400050" fontAlgn="base">
              <a:buClr>
                <a:schemeClr val="tx1"/>
              </a:buClr>
              <a:buFont typeface="+mj-lt"/>
              <a:buAutoNum type="romanUcPeriod"/>
            </a:pPr>
            <a:r>
              <a:rPr lang="en-US" dirty="0"/>
              <a:t>A raptor that is shielded from external forces</a:t>
            </a:r>
          </a:p>
          <a:p>
            <a:pPr>
              <a:buClr>
                <a:schemeClr val="tx1"/>
              </a:buClr>
              <a:buFont typeface="+mj-lt"/>
              <a:buAutoNum type="arabicPeriod"/>
            </a:pPr>
            <a:endParaRPr lang="en-US" dirty="0"/>
          </a:p>
        </p:txBody>
      </p:sp>
    </p:spTree>
    <p:extLst>
      <p:ext uri="{BB962C8B-B14F-4D97-AF65-F5344CB8AC3E}">
        <p14:creationId xmlns:p14="http://schemas.microsoft.com/office/powerpoint/2010/main" val="3611760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61" y="452718"/>
            <a:ext cx="9404723" cy="1400530"/>
          </a:xfrm>
        </p:spPr>
        <p:txBody>
          <a:bodyPr/>
          <a:lstStyle/>
          <a:p>
            <a:r>
              <a:rPr lang="en-US" dirty="0"/>
              <a:t>Different Point of View</a:t>
            </a:r>
          </a:p>
        </p:txBody>
      </p:sp>
      <p:sp>
        <p:nvSpPr>
          <p:cNvPr id="3" name="Content Placeholder 2"/>
          <p:cNvSpPr>
            <a:spLocks noGrp="1"/>
          </p:cNvSpPr>
          <p:nvPr>
            <p:ph sz="half" idx="1"/>
          </p:nvPr>
        </p:nvSpPr>
        <p:spPr/>
        <p:txBody>
          <a:bodyPr/>
          <a:lstStyle/>
          <a:p>
            <a:pPr>
              <a:buAutoNum type="arabicPeriod"/>
            </a:pPr>
            <a:r>
              <a:rPr lang="en-US" dirty="0"/>
              <a:t>Velociraptor in the future</a:t>
            </a:r>
          </a:p>
          <a:p>
            <a:pPr marL="857250" lvl="1" indent="-400050">
              <a:buFont typeface="+mj-lt"/>
              <a:buAutoNum type="romanUcPeriod"/>
            </a:pPr>
            <a:r>
              <a:rPr lang="en-US" dirty="0"/>
              <a:t>Able to maneuver around builds, cars, and city objects</a:t>
            </a:r>
          </a:p>
          <a:p>
            <a:pPr marL="857250" lvl="1" indent="-400050">
              <a:buFont typeface="+mj-lt"/>
              <a:buAutoNum type="romanUcPeriod"/>
            </a:pPr>
            <a:r>
              <a:rPr lang="en-US" dirty="0"/>
              <a:t>Apex Predator</a:t>
            </a:r>
          </a:p>
          <a:p>
            <a:pPr marL="457200" indent="-400050">
              <a:buFont typeface="+mj-lt"/>
              <a:buAutoNum type="arabicPeriod"/>
            </a:pPr>
            <a:r>
              <a:rPr lang="en-US" dirty="0"/>
              <a:t>Velociraptor with less resources for food</a:t>
            </a:r>
          </a:p>
          <a:p>
            <a:pPr marL="857250" lvl="1" indent="-400050">
              <a:buFont typeface="+mj-lt"/>
              <a:buAutoNum type="romanUcPeriod"/>
            </a:pPr>
            <a:r>
              <a:rPr lang="en-US" dirty="0"/>
              <a:t>Conserve energy</a:t>
            </a:r>
          </a:p>
          <a:p>
            <a:pPr marL="857250" lvl="1" indent="-400050">
              <a:buFont typeface="+mj-lt"/>
              <a:buAutoNum type="romanUcPeriod"/>
            </a:pPr>
            <a:r>
              <a:rPr lang="en-US" dirty="0"/>
              <a:t>Able to conceal itself around it’s environment to hunt for preys</a:t>
            </a:r>
          </a:p>
          <a:p>
            <a:pPr marL="457200" lvl="1" indent="0">
              <a:buNone/>
            </a:pPr>
            <a:endParaRPr lang="en-US" dirty="0"/>
          </a:p>
          <a:p>
            <a:pPr marL="857250" lvl="1" indent="-400050">
              <a:buFont typeface="+mj-lt"/>
              <a:buAutoNum type="arabicPeriod"/>
            </a:pPr>
            <a:endParaRPr lang="en-US" dirty="0"/>
          </a:p>
        </p:txBody>
      </p:sp>
      <p:sp>
        <p:nvSpPr>
          <p:cNvPr id="4" name="Content Placeholder 3"/>
          <p:cNvSpPr>
            <a:spLocks noGrp="1"/>
          </p:cNvSpPr>
          <p:nvPr>
            <p:ph sz="half" idx="2"/>
          </p:nvPr>
        </p:nvSpPr>
        <p:spPr/>
        <p:txBody>
          <a:bodyPr/>
          <a:lstStyle/>
          <a:p>
            <a:pPr marL="0" indent="0">
              <a:buNone/>
            </a:pPr>
            <a:endParaRPr lang="en-US" dirty="0"/>
          </a:p>
        </p:txBody>
      </p:sp>
    </p:spTree>
    <p:extLst>
      <p:ext uri="{BB962C8B-B14F-4D97-AF65-F5344CB8AC3E}">
        <p14:creationId xmlns:p14="http://schemas.microsoft.com/office/powerpoint/2010/main" val="42172422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675</TotalTime>
  <Words>1070</Words>
  <Application>Microsoft Office PowerPoint</Application>
  <PresentationFormat>Widescreen</PresentationFormat>
  <Paragraphs>223</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Century Gothic</vt:lpstr>
      <vt:lpstr>Wingdings 3</vt:lpstr>
      <vt:lpstr>Ion</vt:lpstr>
      <vt:lpstr>Creativity Exercise</vt:lpstr>
      <vt:lpstr>Spring 2016 Velociraptor Performance</vt:lpstr>
      <vt:lpstr>Spring 2016 Velociraptor Problems</vt:lpstr>
      <vt:lpstr>Questions</vt:lpstr>
      <vt:lpstr>Brainstorm</vt:lpstr>
      <vt:lpstr>Brainstorm (continued) </vt:lpstr>
      <vt:lpstr>Attributes Properties</vt:lpstr>
      <vt:lpstr>Lateral Thinking</vt:lpstr>
      <vt:lpstr>Different Point of View</vt:lpstr>
      <vt:lpstr>Jansen’s Linkage</vt:lpstr>
      <vt:lpstr>Walking Linkages</vt:lpstr>
      <vt:lpstr>Prototype of Six-bar Compliant Leg Module</vt:lpstr>
      <vt:lpstr>Human Gait Motion</vt:lpstr>
      <vt:lpstr>Human Gait Motion</vt:lpstr>
      <vt:lpstr>Foot Design (Old Design)</vt:lpstr>
      <vt:lpstr>Foot Design </vt:lpstr>
      <vt:lpstr>Foot Design </vt:lpstr>
      <vt:lpstr>Servos vs. DC Motors</vt:lpstr>
      <vt:lpstr>DC motors vs Servo Motors</vt:lpstr>
      <vt:lpstr>Servos vs. DC Motors (con’d)</vt:lpstr>
      <vt:lpstr>Stepper Motors</vt:lpstr>
      <vt:lpstr>Possible Tests to be run</vt:lpstr>
      <vt:lpstr>Work Cited for Motors</vt:lpstr>
      <vt:lpstr>Animatronic Tail  </vt:lpstr>
      <vt:lpstr>Animatronic Tail (Other options)</vt:lpstr>
      <vt:lpstr>Planar Manipulation</vt:lpstr>
      <vt:lpstr>What is a Accelerometer?</vt:lpstr>
      <vt:lpstr>Accelerometer </vt:lpstr>
      <vt:lpstr>Why I2C board?</vt:lpstr>
      <vt:lpstr>Work Cited</vt:lpstr>
      <vt:lpstr>Work Cited (cont’d)</vt:lpstr>
      <vt:lpstr>Work Cited (cont’d)</vt:lpstr>
      <vt:lpstr>Work Cited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Creativity Exercise</dc:title>
  <dc:creator>Leary Salupen</dc:creator>
  <cp:lastModifiedBy>Leary Salupen</cp:lastModifiedBy>
  <cp:revision>59</cp:revision>
  <dcterms:created xsi:type="dcterms:W3CDTF">2016-09-14T02:55:51Z</dcterms:created>
  <dcterms:modified xsi:type="dcterms:W3CDTF">2016-09-14T23:35:38Z</dcterms:modified>
</cp:coreProperties>
</file>