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257" r:id="rId4"/>
    <p:sldId id="259" r:id="rId5"/>
    <p:sldId id="260" r:id="rId6"/>
    <p:sldId id="279" r:id="rId7"/>
    <p:sldId id="265" r:id="rId8"/>
    <p:sldId id="261" r:id="rId9"/>
    <p:sldId id="262" r:id="rId10"/>
    <p:sldId id="263" r:id="rId11"/>
    <p:sldId id="267" r:id="rId12"/>
    <p:sldId id="264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5" r:id="rId21"/>
    <p:sldId id="296" r:id="rId22"/>
    <p:sldId id="297" r:id="rId23"/>
    <p:sldId id="291" r:id="rId24"/>
    <p:sldId id="292" r:id="rId25"/>
    <p:sldId id="293" r:id="rId26"/>
    <p:sldId id="294" r:id="rId27"/>
    <p:sldId id="268" r:id="rId28"/>
    <p:sldId id="269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9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9" autoAdjust="0"/>
    <p:restoredTop sz="94660"/>
  </p:normalViewPr>
  <p:slideViewPr>
    <p:cSldViewPr snapToGrid="0">
      <p:cViewPr varScale="1">
        <p:scale>
          <a:sx n="47" d="100"/>
          <a:sy n="47" d="100"/>
        </p:scale>
        <p:origin x="66" y="9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ul\Documents\CSULB\EE%20400D\Brundown%20Schedul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dirty="0"/>
              <a:t>Project Burn</a:t>
            </a:r>
            <a:r>
              <a:rPr lang="en-US" sz="2400" baseline="0" dirty="0"/>
              <a:t> D</a:t>
            </a:r>
            <a:r>
              <a:rPr lang="en-US" sz="2400" dirty="0"/>
              <a:t>own and Percent Completion</a:t>
            </a:r>
          </a:p>
          <a:p>
            <a:pPr>
              <a:defRPr/>
            </a:pPr>
            <a:r>
              <a:rPr lang="en-US" dirty="0"/>
              <a:t>8/25 - 12/15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Schedule of Tasks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Sheet1!$C$4:$C$20</c:f>
              <c:numCache>
                <c:formatCode>d\-mmm</c:formatCode>
                <c:ptCount val="17"/>
                <c:pt idx="0">
                  <c:v>42607</c:v>
                </c:pt>
                <c:pt idx="1">
                  <c:v>42614</c:v>
                </c:pt>
                <c:pt idx="2">
                  <c:v>42621</c:v>
                </c:pt>
                <c:pt idx="3">
                  <c:v>42628</c:v>
                </c:pt>
                <c:pt idx="4">
                  <c:v>42635</c:v>
                </c:pt>
                <c:pt idx="5">
                  <c:v>42642</c:v>
                </c:pt>
                <c:pt idx="6">
                  <c:v>42649</c:v>
                </c:pt>
                <c:pt idx="7">
                  <c:v>42656</c:v>
                </c:pt>
                <c:pt idx="8">
                  <c:v>42663</c:v>
                </c:pt>
                <c:pt idx="9">
                  <c:v>42670</c:v>
                </c:pt>
                <c:pt idx="10">
                  <c:v>42677</c:v>
                </c:pt>
                <c:pt idx="11">
                  <c:v>42684</c:v>
                </c:pt>
                <c:pt idx="12">
                  <c:v>42691</c:v>
                </c:pt>
                <c:pt idx="13">
                  <c:v>42698</c:v>
                </c:pt>
                <c:pt idx="14">
                  <c:v>42705</c:v>
                </c:pt>
                <c:pt idx="15">
                  <c:v>42712</c:v>
                </c:pt>
                <c:pt idx="16">
                  <c:v>42719</c:v>
                </c:pt>
              </c:numCache>
            </c:numRef>
          </c:cat>
          <c:val>
            <c:numRef>
              <c:f>Sheet1!$B$4:$B$20</c:f>
              <c:numCache>
                <c:formatCode>General</c:formatCode>
                <c:ptCount val="17"/>
                <c:pt idx="0">
                  <c:v>44</c:v>
                </c:pt>
                <c:pt idx="1">
                  <c:v>44</c:v>
                </c:pt>
                <c:pt idx="2">
                  <c:v>42</c:v>
                </c:pt>
                <c:pt idx="3">
                  <c:v>41</c:v>
                </c:pt>
                <c:pt idx="4">
                  <c:v>40</c:v>
                </c:pt>
                <c:pt idx="5">
                  <c:v>37</c:v>
                </c:pt>
                <c:pt idx="6">
                  <c:v>31</c:v>
                </c:pt>
                <c:pt idx="7">
                  <c:v>17</c:v>
                </c:pt>
                <c:pt idx="8">
                  <c:v>16</c:v>
                </c:pt>
                <c:pt idx="9">
                  <c:v>8</c:v>
                </c:pt>
                <c:pt idx="10">
                  <c:v>6</c:v>
                </c:pt>
                <c:pt idx="11">
                  <c:v>5</c:v>
                </c:pt>
                <c:pt idx="12">
                  <c:v>4</c:v>
                </c:pt>
                <c:pt idx="13">
                  <c:v>4</c:v>
                </c:pt>
                <c:pt idx="14">
                  <c:v>2</c:v>
                </c:pt>
                <c:pt idx="15">
                  <c:v>0</c:v>
                </c:pt>
                <c:pt idx="16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41D-4616-8E87-680557D60C16}"/>
            </c:ext>
          </c:extLst>
        </c:ser>
        <c:ser>
          <c:idx val="1"/>
          <c:order val="1"/>
          <c:tx>
            <c:v>Tasks To Do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Sheet1!$A$4:$A$14</c:f>
              <c:numCache>
                <c:formatCode>General</c:formatCode>
                <c:ptCount val="11"/>
                <c:pt idx="0">
                  <c:v>44</c:v>
                </c:pt>
                <c:pt idx="1">
                  <c:v>44</c:v>
                </c:pt>
                <c:pt idx="2">
                  <c:v>43</c:v>
                </c:pt>
                <c:pt idx="3">
                  <c:v>42</c:v>
                </c:pt>
                <c:pt idx="4">
                  <c:v>41</c:v>
                </c:pt>
                <c:pt idx="5">
                  <c:v>39</c:v>
                </c:pt>
                <c:pt idx="6">
                  <c:v>35</c:v>
                </c:pt>
                <c:pt idx="7">
                  <c:v>30</c:v>
                </c:pt>
                <c:pt idx="8">
                  <c:v>27</c:v>
                </c:pt>
                <c:pt idx="9">
                  <c:v>25</c:v>
                </c:pt>
                <c:pt idx="10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41D-4616-8E87-680557D60C16}"/>
            </c:ext>
          </c:extLst>
        </c:ser>
        <c:ser>
          <c:idx val="2"/>
          <c:order val="2"/>
          <c:tx>
            <c:v>% Completion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Sheet1!$D$4:$D$14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1.1363636363636365</c:v>
                </c:pt>
                <c:pt idx="3">
                  <c:v>2.2727272727272729</c:v>
                </c:pt>
                <c:pt idx="4">
                  <c:v>3.4090909090909092</c:v>
                </c:pt>
                <c:pt idx="5">
                  <c:v>5.6818181818181817</c:v>
                </c:pt>
                <c:pt idx="6">
                  <c:v>10.227272727272727</c:v>
                </c:pt>
                <c:pt idx="7">
                  <c:v>15.909090909090908</c:v>
                </c:pt>
                <c:pt idx="8">
                  <c:v>19.318181818181817</c:v>
                </c:pt>
                <c:pt idx="9">
                  <c:v>21.59090909090909</c:v>
                </c:pt>
                <c:pt idx="10">
                  <c:v>29.545454545454547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41D-4616-8E87-680557D60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4068248"/>
        <c:axId val="304068904"/>
      </c:lineChart>
      <c:dateAx>
        <c:axId val="3040682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Dates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d\-mmm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4068904"/>
        <c:crosses val="autoZero"/>
        <c:auto val="1"/>
        <c:lblOffset val="100"/>
        <c:baseTimeUnit val="days"/>
      </c:dateAx>
      <c:valAx>
        <c:axId val="304068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Tasks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4068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8A301E-CEF6-41E8-A1EB-83D04A612C3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E7D2693-4AFA-4DEE-B447-3BC04D6D5A16}">
      <dgm:prSet/>
      <dgm:spPr/>
      <dgm:t>
        <a:bodyPr/>
        <a:lstStyle/>
        <a:p>
          <a:pPr rtl="0"/>
          <a:r>
            <a:rPr lang="en-US" dirty="0"/>
            <a:t>Mechanical Subsystem: PCB Layout</a:t>
          </a:r>
        </a:p>
      </dgm:t>
    </dgm:pt>
    <dgm:pt modelId="{E4E4D64B-D6EB-4210-A9A3-C2CFE7D42157}" type="parTrans" cxnId="{4E404492-22B6-410A-9AC9-5538C095FC82}">
      <dgm:prSet/>
      <dgm:spPr/>
      <dgm:t>
        <a:bodyPr/>
        <a:lstStyle/>
        <a:p>
          <a:endParaRPr lang="en-US"/>
        </a:p>
      </dgm:t>
    </dgm:pt>
    <dgm:pt modelId="{0EAA9B46-8BC0-4868-9A09-3A4BB9656A73}" type="sibTrans" cxnId="{4E404492-22B6-410A-9AC9-5538C095FC82}">
      <dgm:prSet/>
      <dgm:spPr/>
      <dgm:t>
        <a:bodyPr/>
        <a:lstStyle/>
        <a:p>
          <a:endParaRPr lang="en-US"/>
        </a:p>
      </dgm:t>
    </dgm:pt>
    <dgm:pt modelId="{56272D8E-D63C-406C-874E-E03910819599}" type="pres">
      <dgm:prSet presAssocID="{898A301E-CEF6-41E8-A1EB-83D04A612C3C}" presName="linear" presStyleCnt="0">
        <dgm:presLayoutVars>
          <dgm:animLvl val="lvl"/>
          <dgm:resizeHandles val="exact"/>
        </dgm:presLayoutVars>
      </dgm:prSet>
      <dgm:spPr/>
    </dgm:pt>
    <dgm:pt modelId="{737EEDED-A5CE-4EB4-91EB-3A84744F5807}" type="pres">
      <dgm:prSet presAssocID="{8E7D2693-4AFA-4DEE-B447-3BC04D6D5A16}" presName="parentText" presStyleLbl="node1" presStyleIdx="0" presStyleCnt="1" custLinFactNeighborX="3070" custLinFactNeighborY="157">
        <dgm:presLayoutVars>
          <dgm:chMax val="0"/>
          <dgm:bulletEnabled val="1"/>
        </dgm:presLayoutVars>
      </dgm:prSet>
      <dgm:spPr/>
    </dgm:pt>
  </dgm:ptLst>
  <dgm:cxnLst>
    <dgm:cxn modelId="{4E404492-22B6-410A-9AC9-5538C095FC82}" srcId="{898A301E-CEF6-41E8-A1EB-83D04A612C3C}" destId="{8E7D2693-4AFA-4DEE-B447-3BC04D6D5A16}" srcOrd="0" destOrd="0" parTransId="{E4E4D64B-D6EB-4210-A9A3-C2CFE7D42157}" sibTransId="{0EAA9B46-8BC0-4868-9A09-3A4BB9656A73}"/>
    <dgm:cxn modelId="{C6BE453B-5EC0-41E5-A61B-EE2D695A60E9}" type="presOf" srcId="{8E7D2693-4AFA-4DEE-B447-3BC04D6D5A16}" destId="{737EEDED-A5CE-4EB4-91EB-3A84744F5807}" srcOrd="0" destOrd="0" presId="urn:microsoft.com/office/officeart/2005/8/layout/vList2"/>
    <dgm:cxn modelId="{EE2E2600-F45E-4B93-A9D0-34C65EAE5702}" type="presOf" srcId="{898A301E-CEF6-41E8-A1EB-83D04A612C3C}" destId="{56272D8E-D63C-406C-874E-E03910819599}" srcOrd="0" destOrd="0" presId="urn:microsoft.com/office/officeart/2005/8/layout/vList2"/>
    <dgm:cxn modelId="{A5A4CD97-5FC3-4346-A02F-05D3ADEF7EF5}" type="presParOf" srcId="{56272D8E-D63C-406C-874E-E03910819599}" destId="{737EEDED-A5CE-4EB4-91EB-3A84744F580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86EC2F-7569-4026-A0E2-BA19DB78CA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E77F1C5-6B65-4BA4-8FB1-C8B79C4ECBC7}">
      <dgm:prSet/>
      <dgm:spPr/>
      <dgm:t>
        <a:bodyPr/>
        <a:lstStyle/>
        <a:p>
          <a:pPr rtl="0"/>
          <a:r>
            <a:rPr lang="en-US" dirty="0"/>
            <a:t>Mechanical Subsystem Hardware Design</a:t>
          </a:r>
        </a:p>
      </dgm:t>
    </dgm:pt>
    <dgm:pt modelId="{3C9B27EF-2EC7-4204-BA53-B50017067FD9}" type="parTrans" cxnId="{F890CB1E-0693-4F9E-9281-739E9A040C2E}">
      <dgm:prSet/>
      <dgm:spPr/>
      <dgm:t>
        <a:bodyPr/>
        <a:lstStyle/>
        <a:p>
          <a:endParaRPr lang="en-US"/>
        </a:p>
      </dgm:t>
    </dgm:pt>
    <dgm:pt modelId="{8DCA94F7-06ED-4E46-89AE-A2CB74002482}" type="sibTrans" cxnId="{F890CB1E-0693-4F9E-9281-739E9A040C2E}">
      <dgm:prSet/>
      <dgm:spPr/>
      <dgm:t>
        <a:bodyPr/>
        <a:lstStyle/>
        <a:p>
          <a:endParaRPr lang="en-US"/>
        </a:p>
      </dgm:t>
    </dgm:pt>
    <dgm:pt modelId="{16499BBA-CD18-4B22-B782-C47F9AE34CB3}" type="pres">
      <dgm:prSet presAssocID="{DC86EC2F-7569-4026-A0E2-BA19DB78CA66}" presName="linear" presStyleCnt="0">
        <dgm:presLayoutVars>
          <dgm:animLvl val="lvl"/>
          <dgm:resizeHandles val="exact"/>
        </dgm:presLayoutVars>
      </dgm:prSet>
      <dgm:spPr/>
    </dgm:pt>
    <dgm:pt modelId="{6DD6E408-4FCF-486C-B6FC-7EBB3899D250}" type="pres">
      <dgm:prSet presAssocID="{0E77F1C5-6B65-4BA4-8FB1-C8B79C4ECBC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2A3340A-EA63-4B93-9865-AE3358F6A639}" type="presOf" srcId="{0E77F1C5-6B65-4BA4-8FB1-C8B79C4ECBC7}" destId="{6DD6E408-4FCF-486C-B6FC-7EBB3899D250}" srcOrd="0" destOrd="0" presId="urn:microsoft.com/office/officeart/2005/8/layout/vList2"/>
    <dgm:cxn modelId="{9D58DC9A-0B26-4D6B-BAF2-0783B219B9FE}" type="presOf" srcId="{DC86EC2F-7569-4026-A0E2-BA19DB78CA66}" destId="{16499BBA-CD18-4B22-B782-C47F9AE34CB3}" srcOrd="0" destOrd="0" presId="urn:microsoft.com/office/officeart/2005/8/layout/vList2"/>
    <dgm:cxn modelId="{F890CB1E-0693-4F9E-9281-739E9A040C2E}" srcId="{DC86EC2F-7569-4026-A0E2-BA19DB78CA66}" destId="{0E77F1C5-6B65-4BA4-8FB1-C8B79C4ECBC7}" srcOrd="0" destOrd="0" parTransId="{3C9B27EF-2EC7-4204-BA53-B50017067FD9}" sibTransId="{8DCA94F7-06ED-4E46-89AE-A2CB74002482}"/>
    <dgm:cxn modelId="{0855EEC8-A5BC-46BC-A8BA-9AD54502D10F}" type="presParOf" srcId="{16499BBA-CD18-4B22-B782-C47F9AE34CB3}" destId="{6DD6E408-4FCF-486C-B6FC-7EBB3899D25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341C45-B61E-416E-9BD5-F0DE6DAB33C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3ECC7BD-3DC6-428B-BB7C-4C9CE14CA0C3}">
      <dgm:prSet/>
      <dgm:spPr/>
      <dgm:t>
        <a:bodyPr/>
        <a:lstStyle/>
        <a:p>
          <a:pPr rtl="0"/>
          <a:r>
            <a:rPr lang="en-US" dirty="0"/>
            <a:t>Mechanical Subsystem Design</a:t>
          </a:r>
        </a:p>
      </dgm:t>
    </dgm:pt>
    <dgm:pt modelId="{E5C18AEA-560A-4A39-99B6-407EC3FADA1E}" type="parTrans" cxnId="{9B7F1C3D-0D5A-4280-8D3C-8C5EC5E9A65C}">
      <dgm:prSet/>
      <dgm:spPr/>
      <dgm:t>
        <a:bodyPr/>
        <a:lstStyle/>
        <a:p>
          <a:endParaRPr lang="en-US"/>
        </a:p>
      </dgm:t>
    </dgm:pt>
    <dgm:pt modelId="{EC1CB98D-B199-4EEF-A931-CAAE741F497E}" type="sibTrans" cxnId="{9B7F1C3D-0D5A-4280-8D3C-8C5EC5E9A65C}">
      <dgm:prSet/>
      <dgm:spPr/>
      <dgm:t>
        <a:bodyPr/>
        <a:lstStyle/>
        <a:p>
          <a:endParaRPr lang="en-US"/>
        </a:p>
      </dgm:t>
    </dgm:pt>
    <dgm:pt modelId="{C522C65E-9A42-4E07-BA44-D476185E0F33}" type="pres">
      <dgm:prSet presAssocID="{3E341C45-B61E-416E-9BD5-F0DE6DAB33C8}" presName="linear" presStyleCnt="0">
        <dgm:presLayoutVars>
          <dgm:animLvl val="lvl"/>
          <dgm:resizeHandles val="exact"/>
        </dgm:presLayoutVars>
      </dgm:prSet>
      <dgm:spPr/>
    </dgm:pt>
    <dgm:pt modelId="{4BD08CD9-1FF9-42C5-80BF-F23DEEF8401E}" type="pres">
      <dgm:prSet presAssocID="{03ECC7BD-3DC6-428B-BB7C-4C9CE14CA0C3}" presName="parentText" presStyleLbl="node1" presStyleIdx="0" presStyleCnt="1" custLinFactNeighborX="-76" custLinFactNeighborY="-7887">
        <dgm:presLayoutVars>
          <dgm:chMax val="0"/>
          <dgm:bulletEnabled val="1"/>
        </dgm:presLayoutVars>
      </dgm:prSet>
      <dgm:spPr/>
    </dgm:pt>
  </dgm:ptLst>
  <dgm:cxnLst>
    <dgm:cxn modelId="{9B7F1C3D-0D5A-4280-8D3C-8C5EC5E9A65C}" srcId="{3E341C45-B61E-416E-9BD5-F0DE6DAB33C8}" destId="{03ECC7BD-3DC6-428B-BB7C-4C9CE14CA0C3}" srcOrd="0" destOrd="0" parTransId="{E5C18AEA-560A-4A39-99B6-407EC3FADA1E}" sibTransId="{EC1CB98D-B199-4EEF-A931-CAAE741F497E}"/>
    <dgm:cxn modelId="{1AFBFE1C-67D8-44A4-AAEC-F1A670F39D47}" type="presOf" srcId="{03ECC7BD-3DC6-428B-BB7C-4C9CE14CA0C3}" destId="{4BD08CD9-1FF9-42C5-80BF-F23DEEF8401E}" srcOrd="0" destOrd="0" presId="urn:microsoft.com/office/officeart/2005/8/layout/vList2"/>
    <dgm:cxn modelId="{A5E7614B-2CAF-43BF-A06E-5570826D5222}" type="presOf" srcId="{3E341C45-B61E-416E-9BD5-F0DE6DAB33C8}" destId="{C522C65E-9A42-4E07-BA44-D476185E0F33}" srcOrd="0" destOrd="0" presId="urn:microsoft.com/office/officeart/2005/8/layout/vList2"/>
    <dgm:cxn modelId="{FF65E09E-4160-49E4-B4F2-5F9D6202ED98}" type="presParOf" srcId="{C522C65E-9A42-4E07-BA44-D476185E0F33}" destId="{4BD08CD9-1FF9-42C5-80BF-F23DEEF8401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57B30D5-E68D-4B71-83AF-CC0F4D47F86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E03A6BE-9BD2-45A6-B16C-28105FFC7E10}">
      <dgm:prSet/>
      <dgm:spPr/>
      <dgm:t>
        <a:bodyPr/>
        <a:lstStyle/>
        <a:p>
          <a:pPr rtl="0"/>
          <a:r>
            <a:rPr lang="en-US" dirty="0"/>
            <a:t>Subsystem Design and Unique Tasks (Planned)</a:t>
          </a:r>
        </a:p>
      </dgm:t>
    </dgm:pt>
    <dgm:pt modelId="{3D0340BC-3D22-4E41-9FD8-D3C5A184AA7F}" type="parTrans" cxnId="{A437C39A-2C96-4C14-95BE-6F95A2437316}">
      <dgm:prSet/>
      <dgm:spPr/>
      <dgm:t>
        <a:bodyPr/>
        <a:lstStyle/>
        <a:p>
          <a:endParaRPr lang="en-US"/>
        </a:p>
      </dgm:t>
    </dgm:pt>
    <dgm:pt modelId="{23ED9050-6D2D-4365-B783-688F54A03FD3}" type="sibTrans" cxnId="{A437C39A-2C96-4C14-95BE-6F95A2437316}">
      <dgm:prSet/>
      <dgm:spPr/>
      <dgm:t>
        <a:bodyPr/>
        <a:lstStyle/>
        <a:p>
          <a:endParaRPr lang="en-US"/>
        </a:p>
      </dgm:t>
    </dgm:pt>
    <dgm:pt modelId="{7E037DCF-1FF5-4BE9-9918-5BAAD0AD50A5}" type="pres">
      <dgm:prSet presAssocID="{357B30D5-E68D-4B71-83AF-CC0F4D47F86F}" presName="linear" presStyleCnt="0">
        <dgm:presLayoutVars>
          <dgm:animLvl val="lvl"/>
          <dgm:resizeHandles val="exact"/>
        </dgm:presLayoutVars>
      </dgm:prSet>
      <dgm:spPr/>
    </dgm:pt>
    <dgm:pt modelId="{AE53CAFB-37FA-4C85-BF50-B95048FA1CAE}" type="pres">
      <dgm:prSet presAssocID="{6E03A6BE-9BD2-45A6-B16C-28105FFC7E10}" presName="parentText" presStyleLbl="node1" presStyleIdx="0" presStyleCnt="1" custLinFactNeighborY="-50">
        <dgm:presLayoutVars>
          <dgm:chMax val="0"/>
          <dgm:bulletEnabled val="1"/>
        </dgm:presLayoutVars>
      </dgm:prSet>
      <dgm:spPr/>
    </dgm:pt>
  </dgm:ptLst>
  <dgm:cxnLst>
    <dgm:cxn modelId="{EC2D508A-D2BB-409E-8233-E48EFDDC20E9}" type="presOf" srcId="{6E03A6BE-9BD2-45A6-B16C-28105FFC7E10}" destId="{AE53CAFB-37FA-4C85-BF50-B95048FA1CAE}" srcOrd="0" destOrd="0" presId="urn:microsoft.com/office/officeart/2005/8/layout/vList2"/>
    <dgm:cxn modelId="{B495BC58-7018-48C1-A58C-11DCFE266118}" type="presOf" srcId="{357B30D5-E68D-4B71-83AF-CC0F4D47F86F}" destId="{7E037DCF-1FF5-4BE9-9918-5BAAD0AD50A5}" srcOrd="0" destOrd="0" presId="urn:microsoft.com/office/officeart/2005/8/layout/vList2"/>
    <dgm:cxn modelId="{A437C39A-2C96-4C14-95BE-6F95A2437316}" srcId="{357B30D5-E68D-4B71-83AF-CC0F4D47F86F}" destId="{6E03A6BE-9BD2-45A6-B16C-28105FFC7E10}" srcOrd="0" destOrd="0" parTransId="{3D0340BC-3D22-4E41-9FD8-D3C5A184AA7F}" sibTransId="{23ED9050-6D2D-4365-B783-688F54A03FD3}"/>
    <dgm:cxn modelId="{548054A1-5B5A-47EF-A6DA-BDD9C8A19D1B}" type="presParOf" srcId="{7E037DCF-1FF5-4BE9-9918-5BAAD0AD50A5}" destId="{AE53CAFB-37FA-4C85-BF50-B95048FA1CA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4845940-A26B-495C-9027-E58960499E7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6A7425-0DBA-45B1-8166-479A3B852D60}">
      <dgm:prSet/>
      <dgm:spPr/>
      <dgm:t>
        <a:bodyPr/>
        <a:lstStyle/>
        <a:p>
          <a:pPr rtl="0"/>
          <a:r>
            <a:rPr lang="en-US" dirty="0"/>
            <a:t>Static Test</a:t>
          </a:r>
        </a:p>
      </dgm:t>
    </dgm:pt>
    <dgm:pt modelId="{D52AA2ED-8BE0-4612-9CE2-FD10E9D0D62A}" type="parTrans" cxnId="{10B6BF59-4715-4387-ADB9-FF36218EB378}">
      <dgm:prSet/>
      <dgm:spPr/>
      <dgm:t>
        <a:bodyPr/>
        <a:lstStyle/>
        <a:p>
          <a:endParaRPr lang="en-US"/>
        </a:p>
      </dgm:t>
    </dgm:pt>
    <dgm:pt modelId="{6013706C-AB89-43FB-9847-40111AB3C095}" type="sibTrans" cxnId="{10B6BF59-4715-4387-ADB9-FF36218EB378}">
      <dgm:prSet/>
      <dgm:spPr/>
      <dgm:t>
        <a:bodyPr/>
        <a:lstStyle/>
        <a:p>
          <a:endParaRPr lang="en-US"/>
        </a:p>
      </dgm:t>
    </dgm:pt>
    <dgm:pt modelId="{00939A5F-6B58-4534-A9CD-DB4B7896A699}">
      <dgm:prSet custT="1"/>
      <dgm:spPr/>
      <dgm:t>
        <a:bodyPr/>
        <a:lstStyle/>
        <a:p>
          <a:pPr marL="0" rtl="0">
            <a:spcAft>
              <a:spcPts val="0"/>
            </a:spcAft>
          </a:pPr>
          <a:r>
            <a:rPr lang="en-US" sz="1800" dirty="0"/>
            <a:t>Static: A way to assess the contact and connections between parts </a:t>
          </a:r>
        </a:p>
      </dgm:t>
    </dgm:pt>
    <dgm:pt modelId="{C52C4BFD-763C-4596-AC29-653B4D329D36}" type="parTrans" cxnId="{AF5A5A5A-D375-4D50-982C-5CF8BEADCA18}">
      <dgm:prSet/>
      <dgm:spPr/>
      <dgm:t>
        <a:bodyPr/>
        <a:lstStyle/>
        <a:p>
          <a:endParaRPr lang="en-US"/>
        </a:p>
      </dgm:t>
    </dgm:pt>
    <dgm:pt modelId="{9623B652-6492-4571-9773-D268459252EC}" type="sibTrans" cxnId="{AF5A5A5A-D375-4D50-982C-5CF8BEADCA18}">
      <dgm:prSet/>
      <dgm:spPr/>
      <dgm:t>
        <a:bodyPr/>
        <a:lstStyle/>
        <a:p>
          <a:endParaRPr lang="en-US"/>
        </a:p>
      </dgm:t>
    </dgm:pt>
    <dgm:pt modelId="{D0D09AC0-2F4F-47CA-A56C-973E9115635C}" type="pres">
      <dgm:prSet presAssocID="{64845940-A26B-495C-9027-E58960499E71}" presName="linearFlow" presStyleCnt="0">
        <dgm:presLayoutVars>
          <dgm:dir/>
          <dgm:animLvl val="lvl"/>
          <dgm:resizeHandles val="exact"/>
        </dgm:presLayoutVars>
      </dgm:prSet>
      <dgm:spPr/>
    </dgm:pt>
    <dgm:pt modelId="{A16DF30C-FF43-48ED-A67E-4B1489A779B2}" type="pres">
      <dgm:prSet presAssocID="{016A7425-0DBA-45B1-8166-479A3B852D60}" presName="composite" presStyleCnt="0"/>
      <dgm:spPr/>
    </dgm:pt>
    <dgm:pt modelId="{93ACBBB1-6BF8-409B-BE2E-9EDD058F3C23}" type="pres">
      <dgm:prSet presAssocID="{016A7425-0DBA-45B1-8166-479A3B852D60}" presName="parentText" presStyleLbl="alignNode1" presStyleIdx="0" presStyleCnt="1" custLinFactNeighborX="-442" custLinFactNeighborY="-18693">
        <dgm:presLayoutVars>
          <dgm:chMax val="1"/>
          <dgm:bulletEnabled val="1"/>
        </dgm:presLayoutVars>
      </dgm:prSet>
      <dgm:spPr/>
    </dgm:pt>
    <dgm:pt modelId="{D2DD189B-1D44-4D4F-AAEB-BE408078F379}" type="pres">
      <dgm:prSet presAssocID="{016A7425-0DBA-45B1-8166-479A3B852D60}" presName="descendantText" presStyleLbl="alignAcc1" presStyleIdx="0" presStyleCnt="1" custScaleY="163618" custLinFactNeighborY="0">
        <dgm:presLayoutVars>
          <dgm:bulletEnabled val="1"/>
        </dgm:presLayoutVars>
      </dgm:prSet>
      <dgm:spPr/>
    </dgm:pt>
  </dgm:ptLst>
  <dgm:cxnLst>
    <dgm:cxn modelId="{6141AC79-C556-4D12-8B72-02490A1BE0DC}" type="presOf" srcId="{016A7425-0DBA-45B1-8166-479A3B852D60}" destId="{93ACBBB1-6BF8-409B-BE2E-9EDD058F3C23}" srcOrd="0" destOrd="0" presId="urn:microsoft.com/office/officeart/2005/8/layout/chevron2"/>
    <dgm:cxn modelId="{AF5A5A5A-D375-4D50-982C-5CF8BEADCA18}" srcId="{016A7425-0DBA-45B1-8166-479A3B852D60}" destId="{00939A5F-6B58-4534-A9CD-DB4B7896A699}" srcOrd="0" destOrd="0" parTransId="{C52C4BFD-763C-4596-AC29-653B4D329D36}" sibTransId="{9623B652-6492-4571-9773-D268459252EC}"/>
    <dgm:cxn modelId="{10B6BF59-4715-4387-ADB9-FF36218EB378}" srcId="{64845940-A26B-495C-9027-E58960499E71}" destId="{016A7425-0DBA-45B1-8166-479A3B852D60}" srcOrd="0" destOrd="0" parTransId="{D52AA2ED-8BE0-4612-9CE2-FD10E9D0D62A}" sibTransId="{6013706C-AB89-43FB-9847-40111AB3C095}"/>
    <dgm:cxn modelId="{C504B3A9-CB77-4A42-BA77-482A4FA3B899}" type="presOf" srcId="{00939A5F-6B58-4534-A9CD-DB4B7896A699}" destId="{D2DD189B-1D44-4D4F-AAEB-BE408078F379}" srcOrd="0" destOrd="0" presId="urn:microsoft.com/office/officeart/2005/8/layout/chevron2"/>
    <dgm:cxn modelId="{D9F5CCFE-1630-4F81-8E82-42576C14024E}" type="presOf" srcId="{64845940-A26B-495C-9027-E58960499E71}" destId="{D0D09AC0-2F4F-47CA-A56C-973E9115635C}" srcOrd="0" destOrd="0" presId="urn:microsoft.com/office/officeart/2005/8/layout/chevron2"/>
    <dgm:cxn modelId="{34D2153C-AD0C-46F4-B146-1A224BA55E2B}" type="presParOf" srcId="{D0D09AC0-2F4F-47CA-A56C-973E9115635C}" destId="{A16DF30C-FF43-48ED-A67E-4B1489A779B2}" srcOrd="0" destOrd="0" presId="urn:microsoft.com/office/officeart/2005/8/layout/chevron2"/>
    <dgm:cxn modelId="{EA27B07F-4E8D-4756-B94F-DC01E7BE7DDB}" type="presParOf" srcId="{A16DF30C-FF43-48ED-A67E-4B1489A779B2}" destId="{93ACBBB1-6BF8-409B-BE2E-9EDD058F3C23}" srcOrd="0" destOrd="0" presId="urn:microsoft.com/office/officeart/2005/8/layout/chevron2"/>
    <dgm:cxn modelId="{76814034-D885-487D-A6C5-DF5070DDA393}" type="presParOf" srcId="{A16DF30C-FF43-48ED-A67E-4B1489A779B2}" destId="{D2DD189B-1D44-4D4F-AAEB-BE408078F37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2245A62-9835-4BC7-AD9E-92A201D880F4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BA5E9D-0488-40F7-9843-A979AB9B55B1}" type="pres">
      <dgm:prSet presAssocID="{C2245A62-9835-4BC7-AD9E-92A201D880F4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31A46405-2822-41F2-ABF7-C45D3091ED02}" type="presOf" srcId="{C2245A62-9835-4BC7-AD9E-92A201D880F4}" destId="{E1BA5E9D-0488-40F7-9843-A979AB9B55B1}" srcOrd="0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7EEDED-A5CE-4EB4-91EB-3A84744F5807}">
      <dsp:nvSpPr>
        <dsp:cNvPr id="0" name=""/>
        <dsp:cNvSpPr/>
      </dsp:nvSpPr>
      <dsp:spPr>
        <a:xfrm>
          <a:off x="0" y="12640"/>
          <a:ext cx="10028812" cy="10553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400" kern="1200" dirty="0"/>
            <a:t>Mechanical Subsystem: PCB Layout</a:t>
          </a:r>
        </a:p>
      </dsp:txBody>
      <dsp:txXfrm>
        <a:off x="51517" y="64157"/>
        <a:ext cx="9925778" cy="9523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D6E408-4FCF-486C-B6FC-7EBB3899D250}">
      <dsp:nvSpPr>
        <dsp:cNvPr id="0" name=""/>
        <dsp:cNvSpPr/>
      </dsp:nvSpPr>
      <dsp:spPr>
        <a:xfrm>
          <a:off x="0" y="5916"/>
          <a:ext cx="10515600" cy="10313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300" kern="1200" dirty="0"/>
            <a:t>Mechanical Subsystem Hardware Design</a:t>
          </a:r>
        </a:p>
      </dsp:txBody>
      <dsp:txXfrm>
        <a:off x="50347" y="56263"/>
        <a:ext cx="10414906" cy="9306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D08CD9-1FF9-42C5-80BF-F23DEEF8401E}">
      <dsp:nvSpPr>
        <dsp:cNvPr id="0" name=""/>
        <dsp:cNvSpPr/>
      </dsp:nvSpPr>
      <dsp:spPr>
        <a:xfrm>
          <a:off x="0" y="0"/>
          <a:ext cx="11353800" cy="11752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kern="1200" dirty="0"/>
            <a:t>Mechanical Subsystem Design</a:t>
          </a:r>
        </a:p>
      </dsp:txBody>
      <dsp:txXfrm>
        <a:off x="57372" y="57372"/>
        <a:ext cx="11239056" cy="10605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53CAFB-37FA-4C85-BF50-B95048FA1CAE}">
      <dsp:nvSpPr>
        <dsp:cNvPr id="0" name=""/>
        <dsp:cNvSpPr/>
      </dsp:nvSpPr>
      <dsp:spPr>
        <a:xfrm>
          <a:off x="0" y="73102"/>
          <a:ext cx="10515600" cy="10073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l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 dirty="0"/>
            <a:t>Subsystem Design and Unique Tasks (Planned)</a:t>
          </a:r>
        </a:p>
      </dsp:txBody>
      <dsp:txXfrm>
        <a:off x="49176" y="122278"/>
        <a:ext cx="10417248" cy="9090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ACBBB1-6BF8-409B-BE2E-9EDD058F3C23}">
      <dsp:nvSpPr>
        <dsp:cNvPr id="0" name=""/>
        <dsp:cNvSpPr/>
      </dsp:nvSpPr>
      <dsp:spPr>
        <a:xfrm rot="5400000">
          <a:off x="-452297" y="535000"/>
          <a:ext cx="3015317" cy="211072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Static Test</a:t>
          </a:r>
        </a:p>
      </dsp:txBody>
      <dsp:txXfrm rot="-5400000">
        <a:off x="2" y="1138063"/>
        <a:ext cx="2110721" cy="904596"/>
      </dsp:txXfrm>
    </dsp:sp>
    <dsp:sp modelId="{D2DD189B-1D44-4D4F-AAEB-BE408078F379}">
      <dsp:nvSpPr>
        <dsp:cNvPr id="0" name=""/>
        <dsp:cNvSpPr/>
      </dsp:nvSpPr>
      <dsp:spPr>
        <a:xfrm rot="5400000">
          <a:off x="2245454" y="-111818"/>
          <a:ext cx="3206841" cy="34763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lvl="1" indent="-171450" algn="l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US" sz="1800" kern="1200" dirty="0"/>
            <a:t>Static: A way to assess the contact and connections between parts </a:t>
          </a:r>
        </a:p>
      </dsp:txBody>
      <dsp:txXfrm rot="-5400000">
        <a:off x="2110722" y="179459"/>
        <a:ext cx="3319761" cy="289375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45233-6CB3-4BF6-BE87-C3F2FC0B0EE6}" type="datetimeFigureOut">
              <a:rPr lang="en-US" smtClean="0"/>
              <a:t>11/1/2016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3E629-415C-43FC-A4EB-84C51E992A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191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9127E1-6B49-4943-A499-7F0C8EDF863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27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A9C70-DB1E-43E1-9927-AD3574BE4B2D}" type="datetime1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93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4E7-CB5F-4465-BC7C-10875A6BB996}" type="datetime1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910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DBA86-0717-4DE4-A12E-ECCAA18575CD}" type="datetime1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790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A2B47-0ED6-4E8E-B6EE-868718DEFDBC}" type="datetime1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366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90D2-9FE3-4F98-B311-8961A53A30EE}" type="datetime1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AD87-8E37-47BC-BC3F-81494B5720D5}" type="datetime1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25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3BD7F-6F68-4F4C-A74F-803F299A3D48}" type="datetime1">
              <a:rPr lang="en-US" smtClean="0"/>
              <a:t>11/1/2016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81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8478D-33BA-4E4F-9661-B6B05513DC9E}" type="datetime1">
              <a:rPr lang="en-US" smtClean="0"/>
              <a:t>11/1/2016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905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7D67-F279-493B-86CE-626EFDCB9F19}" type="datetime1">
              <a:rPr lang="en-US" smtClean="0"/>
              <a:t>11/1/2016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624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7D51B-B183-4947-8B49-3511854F8337}" type="datetime1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08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470C-B176-4536-B34B-04905693F4D1}" type="datetime1">
              <a:rPr lang="en-US" smtClean="0"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810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0A702-8D06-4472-A2A7-96C2409F5F6C}" type="datetime1">
              <a:rPr lang="en-US" smtClean="0"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8E1B4-417D-48C4-BE33-32A911F97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627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arxterra.com/motor-selectio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arxterra.com/19800-2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arxterra.com/servo-selection/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arxterra.com/rotary-sensors-and-i2c-da/" TargetMode="Externa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arxterra.com/3dot-and-imu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arxterra.com/debugging-wire-library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csulb.edu/divisions/aa/calendars/documents/2016-2017AcademicCalendar.pdf" TargetMode="External"/><Relationship Id="rId2" Type="http://schemas.openxmlformats.org/officeDocument/2006/relationships/hyperlink" Target="http://www.ucmp.berkeley.edu/diapsids/saurischia/theropod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xterra.com/fall-2016-game-save-the-human/" TargetMode="External"/><Relationship Id="rId5" Type="http://schemas.openxmlformats.org/officeDocument/2006/relationships/hyperlink" Target="http://www.arxterra.com/control-panel/" TargetMode="External"/><Relationship Id="rId4" Type="http://schemas.openxmlformats.org/officeDocument/2006/relationships/hyperlink" Target="http://web.csulb.edu/~hill/ee400d/Technical%20Training%20Series/3DoT%20Datasheets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33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32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1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37.png"/><Relationship Id="rId3" Type="http://schemas.microsoft.com/office/2007/relationships/media" Target="../media/media2.mp4"/><Relationship Id="rId7" Type="http://schemas.openxmlformats.org/officeDocument/2006/relationships/diagramData" Target="../diagrams/data3.xml"/><Relationship Id="rId12" Type="http://schemas.openxmlformats.org/officeDocument/2006/relationships/image" Target="../media/image3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5.jpg"/><Relationship Id="rId11" Type="http://schemas.microsoft.com/office/2007/relationships/diagramDrawing" Target="../diagrams/drawing3.xml"/><Relationship Id="rId5" Type="http://schemas.openxmlformats.org/officeDocument/2006/relationships/slideLayout" Target="../slideLayouts/slideLayout2.xml"/><Relationship Id="rId10" Type="http://schemas.openxmlformats.org/officeDocument/2006/relationships/diagramColors" Target="../diagrams/colors3.xml"/><Relationship Id="rId4" Type="http://schemas.openxmlformats.org/officeDocument/2006/relationships/video" Target="../media/media2.mp4"/><Relationship Id="rId9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17" Type="http://schemas.openxmlformats.org/officeDocument/2006/relationships/image" Target="../media/image38.png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csulb.edu/divisions/aa/calendars/documents/2016-2017AcademicCalendar.pdf" TargetMode="External"/><Relationship Id="rId2" Type="http://schemas.openxmlformats.org/officeDocument/2006/relationships/hyperlink" Target="http://arxterra.com/fall-2016-game-save-the-human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rxterra.com/3dot/" TargetMode="External"/><Relationship Id="rId4" Type="http://schemas.openxmlformats.org/officeDocument/2006/relationships/hyperlink" Target="http://www.arxterra.com/control-panel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1.e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open?id=0B7bl_JgCZIuLbU54b2R4T0JqRUk" TargetMode="External"/><Relationship Id="rId2" Type="http://schemas.openxmlformats.org/officeDocument/2006/relationships/hyperlink" Target="http://arxterra.com/news-and-events/members/bipedal-robots/velociraptor/velociraptor-dc/velociraptor-th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rive.google.com/open?id=0B7bl_JgCZIuLaXZ3eGpjVjlKUU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ethiris.com/wp-content/uploads/2015/11/IMUnew.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http://web.csulb.edu/~hill/ee400d/Technical%20Training%20Series/3DoT%20Datasheets/" TargetMode="External"/><Relationship Id="rId4" Type="http://schemas.openxmlformats.org/officeDocument/2006/relationships/hyperlink" Target="http://sites.uci.edu/markplecnik/projects/leg_mechanisms/leg_designs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powerstream.com/Wire_Size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021404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Velociraptor (Th): Critical Design Review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202238"/>
            <a:ext cx="9144000" cy="1655762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Project Manager/Systems Engineer: </a:t>
            </a:r>
          </a:p>
          <a:p>
            <a:pPr algn="l"/>
            <a:r>
              <a:rPr lang="en-US" dirty="0"/>
              <a:t>Paul </a:t>
            </a:r>
            <a:r>
              <a:rPr lang="en-US" dirty="0" err="1"/>
              <a:t>Ahumada</a:t>
            </a:r>
            <a:endParaRPr lang="en-US" dirty="0"/>
          </a:p>
          <a:p>
            <a:pPr algn="l"/>
            <a:r>
              <a:rPr lang="en-US" dirty="0"/>
              <a:t>E&amp;C Engineer: Kevin </a:t>
            </a:r>
            <a:r>
              <a:rPr lang="en-US" dirty="0" err="1"/>
              <a:t>Armentrout</a:t>
            </a:r>
            <a:endParaRPr lang="en-US" dirty="0"/>
          </a:p>
          <a:p>
            <a:pPr algn="l"/>
            <a:r>
              <a:rPr lang="en-US" dirty="0"/>
              <a:t>M&amp;D Engineer: Victoria </a:t>
            </a:r>
            <a:r>
              <a:rPr lang="en-US" dirty="0" err="1"/>
              <a:t>Osaji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916" y="1816248"/>
            <a:ext cx="7386084" cy="45401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5763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88" y="12082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Software </a:t>
            </a:r>
            <a:br>
              <a:rPr lang="en-US" dirty="0"/>
            </a:br>
            <a:r>
              <a:rPr lang="en-US" dirty="0"/>
              <a:t>Block </a:t>
            </a:r>
            <a:br>
              <a:rPr lang="en-US" dirty="0"/>
            </a:br>
            <a:r>
              <a:rPr lang="en-US" dirty="0"/>
              <a:t>Diagram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909782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066" y="10633"/>
            <a:ext cx="89809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79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 err="1"/>
              <a:t>Arxterra</a:t>
            </a:r>
            <a:r>
              <a:rPr lang="en-US" dirty="0"/>
              <a:t> Control Panel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666" t="11259" r="2166" b="9629"/>
          <a:stretch/>
        </p:blipFill>
        <p:spPr>
          <a:xfrm>
            <a:off x="233680" y="1296035"/>
            <a:ext cx="11724640" cy="542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26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38430"/>
            <a:ext cx="10515600" cy="1325563"/>
          </a:xfrm>
        </p:spPr>
        <p:txBody>
          <a:bodyPr/>
          <a:lstStyle/>
          <a:p>
            <a:r>
              <a:rPr lang="en-US" dirty="0"/>
              <a:t>Command Decoding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45333" t="37037" r="9667" b="27111"/>
          <a:stretch/>
        </p:blipFill>
        <p:spPr>
          <a:xfrm>
            <a:off x="330200" y="1187133"/>
            <a:ext cx="9855200" cy="441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8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Components: </a:t>
            </a:r>
            <a:br>
              <a:rPr lang="en-US" dirty="0"/>
            </a:br>
            <a:r>
              <a:rPr lang="en-US" dirty="0"/>
              <a:t>Motor: GM9 Right Angle Gear Box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Motor Selection was based off of two requirements, static / walking that for a peak torque of 140 </a:t>
            </a:r>
            <a:r>
              <a:rPr lang="en-US" dirty="0" err="1"/>
              <a:t>mN</a:t>
            </a:r>
            <a:r>
              <a:rPr lang="en-US" dirty="0"/>
              <a:t>-m.</a:t>
            </a:r>
          </a:p>
          <a:p>
            <a:r>
              <a:rPr lang="en-US" dirty="0"/>
              <a:t>The GM-9 Right Angle Motor was the Superior candidate in all considerable factors:</a:t>
            </a:r>
          </a:p>
          <a:p>
            <a:pPr lvl="1"/>
            <a:r>
              <a:rPr lang="en-US" dirty="0"/>
              <a:t>Speed: 40 RPM</a:t>
            </a:r>
          </a:p>
          <a:p>
            <a:pPr lvl="1"/>
            <a:r>
              <a:rPr lang="en-US" dirty="0"/>
              <a:t>No Load Current: </a:t>
            </a:r>
          </a:p>
          <a:p>
            <a:pPr lvl="2"/>
            <a:r>
              <a:rPr lang="en-US" dirty="0"/>
              <a:t>55 mA (Peak, Tested)</a:t>
            </a:r>
          </a:p>
          <a:p>
            <a:pPr lvl="1"/>
            <a:r>
              <a:rPr lang="en-US" dirty="0"/>
              <a:t>Stall Current</a:t>
            </a:r>
          </a:p>
          <a:p>
            <a:pPr lvl="2"/>
            <a:r>
              <a:rPr lang="en-US" dirty="0"/>
              <a:t>461 mA (Peak, Tested)</a:t>
            </a:r>
          </a:p>
          <a:p>
            <a:pPr lvl="1"/>
            <a:r>
              <a:rPr lang="en-US" dirty="0"/>
              <a:t>Average Current</a:t>
            </a:r>
          </a:p>
          <a:p>
            <a:pPr lvl="2"/>
            <a:r>
              <a:rPr lang="en-US" dirty="0"/>
              <a:t>151 mA (Simulated)</a:t>
            </a:r>
          </a:p>
          <a:p>
            <a:pPr lvl="1"/>
            <a:r>
              <a:rPr lang="en-US" dirty="0"/>
              <a:t>Stall Torque: 311 </a:t>
            </a:r>
            <a:r>
              <a:rPr lang="en-US" dirty="0" err="1"/>
              <a:t>mN</a:t>
            </a:r>
            <a:r>
              <a:rPr lang="en-US" dirty="0"/>
              <a:t>-m</a:t>
            </a:r>
          </a:p>
          <a:p>
            <a:pPr lvl="1"/>
            <a:r>
              <a:rPr lang="en-US" dirty="0"/>
              <a:t>Weight: 33g (Each)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7158" y="193986"/>
            <a:ext cx="1971442" cy="1667840"/>
          </a:xfrm>
          <a:prstGeom prst="rect">
            <a:avLst/>
          </a:prstGeom>
        </p:spPr>
      </p:pic>
      <p:pic>
        <p:nvPicPr>
          <p:cNvPr id="8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134294"/>
            <a:ext cx="5181600" cy="373399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hlinkClick r:id="rId4"/>
              </a:rPr>
              <a:t>http://arxterra.com/motor-selection/</a:t>
            </a:r>
            <a:r>
              <a:rPr 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506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Components: </a:t>
            </a:r>
            <a:br>
              <a:rPr lang="en-US" dirty="0"/>
            </a:br>
            <a:r>
              <a:rPr lang="en-US" dirty="0"/>
              <a:t>IMU: MPU 6050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IMU Selection was based off IMU sensitivity and Accuracy, and I2C compatibility. </a:t>
            </a:r>
          </a:p>
          <a:p>
            <a:r>
              <a:rPr lang="en-US" dirty="0"/>
              <a:t>The MPU 6050 was one of two I2C IMUs, but the only IMU with accuracy to the Hundredth of a degree.</a:t>
            </a:r>
          </a:p>
          <a:p>
            <a:r>
              <a:rPr lang="en-US" dirty="0"/>
              <a:t>Blogpost:</a:t>
            </a:r>
          </a:p>
          <a:p>
            <a:endParaRPr lang="en-US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/>
          </p:nvPr>
        </p:nvGraphicFramePr>
        <p:xfrm>
          <a:off x="6096000" y="1825625"/>
          <a:ext cx="5626768" cy="25025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9220">
                  <a:extLst>
                    <a:ext uri="{9D8B030D-6E8A-4147-A177-3AD203B41FA5}">
                      <a16:colId xmlns:a16="http://schemas.microsoft.com/office/drawing/2014/main" val="38742632"/>
                    </a:ext>
                  </a:extLst>
                </a:gridCol>
                <a:gridCol w="1303995">
                  <a:extLst>
                    <a:ext uri="{9D8B030D-6E8A-4147-A177-3AD203B41FA5}">
                      <a16:colId xmlns:a16="http://schemas.microsoft.com/office/drawing/2014/main" val="3138066900"/>
                    </a:ext>
                  </a:extLst>
                </a:gridCol>
                <a:gridCol w="1305809">
                  <a:extLst>
                    <a:ext uri="{9D8B030D-6E8A-4147-A177-3AD203B41FA5}">
                      <a16:colId xmlns:a16="http://schemas.microsoft.com/office/drawing/2014/main" val="1590065707"/>
                    </a:ext>
                  </a:extLst>
                </a:gridCol>
                <a:gridCol w="897744">
                  <a:extLst>
                    <a:ext uri="{9D8B030D-6E8A-4147-A177-3AD203B41FA5}">
                      <a16:colId xmlns:a16="http://schemas.microsoft.com/office/drawing/2014/main" val="2067236482"/>
                    </a:ext>
                  </a:extLst>
                </a:gridCol>
              </a:tblGrid>
              <a:tr h="357510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IMU Testing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300786"/>
                  </a:ext>
                </a:extLst>
              </a:tr>
              <a:tr h="357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Test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Z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5847674"/>
                  </a:ext>
                </a:extLst>
              </a:tr>
              <a:tr h="357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Steady State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0.113° (MAE)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0.02° (MAE)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178183"/>
                  </a:ext>
                </a:extLst>
              </a:tr>
              <a:tr h="357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 Degree Decline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0.54° (MAE)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2.60%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9948876"/>
                  </a:ext>
                </a:extLst>
              </a:tr>
              <a:tr h="357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 Degree Incline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0.69° (MAE)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0.14%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2725115"/>
                  </a:ext>
                </a:extLst>
              </a:tr>
              <a:tr h="357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 Degree Roll Left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0.67%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0.58° (MAE)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1.14%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0777929"/>
                  </a:ext>
                </a:extLst>
              </a:tr>
              <a:tr h="35751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 Degree Roll Right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1.13%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0.40° (MAE)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1.67%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4078490"/>
                  </a:ext>
                </a:extLst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034" y="379407"/>
            <a:ext cx="1491923" cy="129699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http://arxterra.com/19800-2/</a:t>
            </a:r>
            <a:r>
              <a:rPr 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013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Components:</a:t>
            </a:r>
            <a:br>
              <a:rPr lang="en-US" dirty="0"/>
            </a:br>
            <a:r>
              <a:rPr lang="en-US" dirty="0"/>
              <a:t>Servos: SG-90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543091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Servo Selection was based off of the requirement for 1 degree precision and the following torque requirements:</a:t>
            </a:r>
          </a:p>
          <a:p>
            <a:pPr lvl="1"/>
            <a:r>
              <a:rPr lang="en-US" dirty="0"/>
              <a:t>Head and Tail Servo: 18-45mN-m</a:t>
            </a:r>
          </a:p>
          <a:p>
            <a:pPr lvl="1"/>
            <a:r>
              <a:rPr lang="en-US" dirty="0"/>
              <a:t>Platform Servo: 105-232 </a:t>
            </a:r>
            <a:r>
              <a:rPr lang="en-US" dirty="0" err="1"/>
              <a:t>mN</a:t>
            </a:r>
            <a:r>
              <a:rPr lang="en-US" dirty="0"/>
              <a:t>-m</a:t>
            </a:r>
          </a:p>
          <a:p>
            <a:r>
              <a:rPr lang="en-US" dirty="0"/>
              <a:t>An additional requirement for the servo was to have the size of the servo as small as possible for component size minimization and weight reduction. </a:t>
            </a:r>
          </a:p>
          <a:p>
            <a:r>
              <a:rPr lang="en-US" dirty="0"/>
              <a:t>The SG 90 covers both of these requirements, and is in the Micro servo class.</a:t>
            </a:r>
          </a:p>
          <a:p>
            <a:r>
              <a:rPr lang="en-US" dirty="0"/>
              <a:t>The SG90 has an additional, distinct advantage: it is free, allowing us to meet our budget.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463" y="1690688"/>
            <a:ext cx="2907642" cy="3056894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105" y="3529597"/>
            <a:ext cx="2898021" cy="30467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1271" y="145561"/>
            <a:ext cx="1766887" cy="161259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hlinkClick r:id="rId6"/>
              </a:rPr>
              <a:t>http://arxterra.com/servo-selection/</a:t>
            </a:r>
            <a:r>
              <a:rPr lang="en-US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13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Components: </a:t>
            </a:r>
            <a:br>
              <a:rPr lang="en-US" dirty="0"/>
            </a:br>
            <a:r>
              <a:rPr lang="en-US" dirty="0"/>
              <a:t>Rotary Encoder: Bourne 3382 and A/D: ADS-1015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Traditional Rotary encoders could not be used on this project due to encoder accuracy and the requirement for external interrupts to time the Encoders.</a:t>
            </a:r>
          </a:p>
          <a:p>
            <a:pPr lvl="1"/>
            <a:r>
              <a:rPr lang="en-US" dirty="0"/>
              <a:t>Rotary Encoders that use 2 Bit Grey code have a positional sensitivity of 30 degrees. This does not meet the required accuracy for our project.</a:t>
            </a:r>
          </a:p>
          <a:p>
            <a:r>
              <a:rPr lang="en-US" dirty="0"/>
              <a:t>The Bourne 3382 uses a continuous motion potentiometer to provide an output that is proportional to shaft position.</a:t>
            </a:r>
          </a:p>
          <a:p>
            <a:pPr lvl="1"/>
            <a:r>
              <a:rPr lang="en-US" dirty="0"/>
              <a:t>Limits of this design are:</a:t>
            </a:r>
          </a:p>
          <a:p>
            <a:pPr lvl="2"/>
            <a:r>
              <a:rPr lang="en-US" dirty="0"/>
              <a:t>A dead band from 330-360 degrees.</a:t>
            </a:r>
          </a:p>
          <a:p>
            <a:pPr lvl="2"/>
            <a:r>
              <a:rPr lang="en-US" dirty="0"/>
              <a:t>Noise from 3.3v Line</a:t>
            </a:r>
          </a:p>
          <a:p>
            <a:pPr lvl="2"/>
            <a:r>
              <a:rPr lang="en-US" dirty="0"/>
              <a:t>A/D Accuracy</a:t>
            </a:r>
          </a:p>
          <a:p>
            <a:r>
              <a:rPr lang="en-US" dirty="0"/>
              <a:t>The ADS-1115 provides I2C A/D conversion with 12 bit accuracy. </a:t>
            </a:r>
          </a:p>
          <a:p>
            <a:r>
              <a:rPr lang="en-US" dirty="0"/>
              <a:t>Sensitivity at 3.3v:</a:t>
            </a:r>
          </a:p>
          <a:p>
            <a:pPr lvl="1"/>
            <a:r>
              <a:rPr lang="en-US" dirty="0"/>
              <a:t>0.81 mV</a:t>
            </a:r>
          </a:p>
          <a:p>
            <a:r>
              <a:rPr lang="en-US" dirty="0"/>
              <a:t>Sensitivity of Shaft Indication:</a:t>
            </a:r>
          </a:p>
          <a:p>
            <a:pPr lvl="1"/>
            <a:r>
              <a:rPr lang="en-US" dirty="0"/>
              <a:t>0.088  Degrees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4084"/>
            <a:ext cx="5181600" cy="3733999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591" y="147557"/>
            <a:ext cx="1476580" cy="8859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820" y="144561"/>
            <a:ext cx="690991" cy="85600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hlinkClick r:id="rId5"/>
              </a:rPr>
              <a:t>http://arxterra.com/rotary-sensors-and-i2c-da/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856457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Firmware:</a:t>
            </a:r>
            <a:br>
              <a:rPr lang="en-US" dirty="0"/>
            </a:br>
            <a:r>
              <a:rPr lang="en-US" dirty="0"/>
              <a:t>3DoT Library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Communication between the Robot and the operator will occur via Bluetooth using the </a:t>
            </a:r>
            <a:r>
              <a:rPr lang="en-US" dirty="0" err="1"/>
              <a:t>Arxterra</a:t>
            </a:r>
            <a:r>
              <a:rPr lang="en-US" dirty="0"/>
              <a:t> Control Panel.</a:t>
            </a:r>
          </a:p>
          <a:p>
            <a:r>
              <a:rPr lang="en-US" dirty="0"/>
              <a:t>Custom Commands that will be implemented are:</a:t>
            </a:r>
          </a:p>
          <a:p>
            <a:pPr lvl="1"/>
            <a:r>
              <a:rPr lang="en-US" dirty="0"/>
              <a:t>Move</a:t>
            </a:r>
          </a:p>
          <a:p>
            <a:pPr lvl="1"/>
            <a:r>
              <a:rPr lang="en-US" dirty="0"/>
              <a:t>Static/Dynamic Motion Control</a:t>
            </a:r>
          </a:p>
          <a:p>
            <a:r>
              <a:rPr lang="en-US" dirty="0"/>
              <a:t>Custom Telemetry that will be Implemented:</a:t>
            </a:r>
          </a:p>
          <a:p>
            <a:pPr lvl="1"/>
            <a:r>
              <a:rPr lang="en-US" dirty="0"/>
              <a:t>X, Y, and Z IMU angles</a:t>
            </a:r>
          </a:p>
          <a:p>
            <a:pPr lvl="1"/>
            <a:r>
              <a:rPr lang="en-US" dirty="0"/>
              <a:t>Servo and Leg Position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471" y="2353239"/>
            <a:ext cx="4001058" cy="329611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http://arxterra.com/3dot-and-imu/</a:t>
            </a:r>
            <a:endParaRPr lang="en-US" dirty="0"/>
          </a:p>
          <a:p>
            <a:r>
              <a:rPr lang="en-US" dirty="0">
                <a:hlinkClick r:id="rId4"/>
              </a:rPr>
              <a:t>http://arxterra.com/debugging-wire-library/</a:t>
            </a:r>
            <a:r>
              <a:rPr lang="en-US" dirty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5311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178" y="104276"/>
            <a:ext cx="7336449" cy="6593304"/>
          </a:xfrm>
        </p:spPr>
      </p:pic>
    </p:spTree>
    <p:extLst>
      <p:ext uri="{BB962C8B-B14F-4D97-AF65-F5344CB8AC3E}">
        <p14:creationId xmlns:p14="http://schemas.microsoft.com/office/powerpoint/2010/main" val="40431312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407" y="167207"/>
            <a:ext cx="9496926" cy="6605368"/>
          </a:xfrm>
        </p:spPr>
      </p:pic>
    </p:spTree>
    <p:extLst>
      <p:ext uri="{BB962C8B-B14F-4D97-AF65-F5344CB8AC3E}">
        <p14:creationId xmlns:p14="http://schemas.microsoft.com/office/powerpoint/2010/main" val="3480071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Velociraptor resembles a </a:t>
            </a:r>
            <a:r>
              <a:rPr lang="en-US" dirty="0" err="1">
                <a:hlinkClick r:id="rId2"/>
              </a:rPr>
              <a:t>Theropoda</a:t>
            </a:r>
            <a:endParaRPr lang="en-US" dirty="0"/>
          </a:p>
          <a:p>
            <a:pPr lvl="0"/>
            <a:r>
              <a:rPr lang="en-US" dirty="0"/>
              <a:t>The robot is a toy</a:t>
            </a:r>
          </a:p>
          <a:p>
            <a:pPr lvl="0"/>
            <a:r>
              <a:rPr lang="en-US" dirty="0"/>
              <a:t>The Velociraptor is </a:t>
            </a:r>
            <a:r>
              <a:rPr lang="en-US" dirty="0">
                <a:hlinkClick r:id="rId3"/>
              </a:rPr>
              <a:t>due by December 15, 2016</a:t>
            </a:r>
            <a:endParaRPr lang="en-US" dirty="0"/>
          </a:p>
          <a:p>
            <a:pPr lvl="0"/>
            <a:r>
              <a:rPr lang="en-US" dirty="0"/>
              <a:t>The Velociraptor will use a </a:t>
            </a:r>
            <a:r>
              <a:rPr lang="en-US" dirty="0">
                <a:hlinkClick r:id="rId4"/>
              </a:rPr>
              <a:t>3DoT Board</a:t>
            </a:r>
            <a:endParaRPr lang="en-US" dirty="0"/>
          </a:p>
          <a:p>
            <a:pPr lvl="0"/>
            <a:r>
              <a:rPr lang="en-US" dirty="0"/>
              <a:t>The Velociraptor will be controlled by </a:t>
            </a:r>
            <a:r>
              <a:rPr lang="en-US" u="sng" dirty="0" err="1">
                <a:hlinkClick r:id="rId5"/>
              </a:rPr>
              <a:t>Arxterra</a:t>
            </a:r>
            <a:r>
              <a:rPr lang="en-US" u="sng" dirty="0">
                <a:hlinkClick r:id="rId5"/>
              </a:rPr>
              <a:t> Control Panel</a:t>
            </a:r>
            <a:endParaRPr lang="en-US" dirty="0"/>
          </a:p>
          <a:p>
            <a:pPr lvl="0"/>
            <a:r>
              <a:rPr lang="en-US" dirty="0"/>
              <a:t>The Velociraptor will play in a </a:t>
            </a:r>
            <a:r>
              <a:rPr lang="en-US" u="sng" dirty="0">
                <a:hlinkClick r:id="rId6"/>
              </a:rPr>
              <a:t>game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5118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Electronics:</a:t>
            </a:r>
            <a:br>
              <a:rPr lang="en-US" dirty="0"/>
            </a:br>
            <a:r>
              <a:rPr lang="en-US" dirty="0"/>
              <a:t>Shield Fritz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954" y="365125"/>
            <a:ext cx="8281046" cy="5613437"/>
          </a:xfrm>
        </p:spPr>
      </p:pic>
    </p:spTree>
    <p:extLst>
      <p:ext uri="{BB962C8B-B14F-4D97-AF65-F5344CB8AC3E}">
        <p14:creationId xmlns:p14="http://schemas.microsoft.com/office/powerpoint/2010/main" val="401798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Electronics:</a:t>
            </a:r>
            <a:br>
              <a:rPr lang="en-US" dirty="0"/>
            </a:br>
            <a:r>
              <a:rPr lang="en-US" dirty="0"/>
              <a:t>Breadboard and 3DoT Trace Cutting</a:t>
            </a:r>
          </a:p>
        </p:txBody>
      </p:sp>
      <p:pic>
        <p:nvPicPr>
          <p:cNvPr id="4" name="Picture 2" descr="IMG_241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26" y="1786940"/>
            <a:ext cx="5454881" cy="4093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5"/>
          <p:cNvPicPr>
            <a:picLocks noChangeAspect="1"/>
          </p:cNvPicPr>
          <p:nvPr/>
        </p:nvPicPr>
        <p:blipFill rotWithShape="1">
          <a:blip r:embed="rId3"/>
          <a:srcRect l="46827" t="27157" r="20665" b="45231"/>
          <a:stretch/>
        </p:blipFill>
        <p:spPr>
          <a:xfrm>
            <a:off x="6256420" y="2030261"/>
            <a:ext cx="5370270" cy="342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177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284915"/>
            <a:ext cx="10515600" cy="666841"/>
          </a:xfrm>
        </p:spPr>
        <p:txBody>
          <a:bodyPr>
            <a:normAutofit fontScale="90000"/>
          </a:bodyPr>
          <a:lstStyle/>
          <a:p>
            <a:r>
              <a:rPr lang="en-US" dirty="0"/>
              <a:t>Electronics: PCB Electrical Schematic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905" y="951756"/>
            <a:ext cx="8454189" cy="5820013"/>
          </a:xfrm>
        </p:spPr>
      </p:pic>
    </p:spTree>
    <p:extLst>
      <p:ext uri="{BB962C8B-B14F-4D97-AF65-F5344CB8AC3E}">
        <p14:creationId xmlns:p14="http://schemas.microsoft.com/office/powerpoint/2010/main" val="40677619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83" y="12879"/>
            <a:ext cx="11900079" cy="6858000"/>
          </a:xfrm>
          <a:prstGeom prst="rect">
            <a:avLst/>
          </a:prstGeom>
        </p:spPr>
      </p:pic>
      <p:graphicFrame>
        <p:nvGraphicFramePr>
          <p:cNvPr id="10" name="Diagram 9"/>
          <p:cNvGraphicFramePr/>
          <p:nvPr>
            <p:extLst/>
          </p:nvPr>
        </p:nvGraphicFramePr>
        <p:xfrm>
          <a:off x="248529" y="300325"/>
          <a:ext cx="10028812" cy="1077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Content Placeholder 11"/>
          <p:cNvPicPr>
            <a:picLocks noGrp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19" y="1816295"/>
            <a:ext cx="2186454" cy="4052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03" y="1829429"/>
            <a:ext cx="2113961" cy="4052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364" y="1816295"/>
            <a:ext cx="2136241" cy="40791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696" y="1816295"/>
            <a:ext cx="2086073" cy="4052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6479" y="1816295"/>
            <a:ext cx="2049528" cy="40528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2934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00" y="12878"/>
            <a:ext cx="11771290" cy="6832243"/>
          </a:xfrm>
          <a:prstGeom prst="rect">
            <a:avLst/>
          </a:prstGeom>
        </p:spPr>
      </p:pic>
      <p:graphicFrame>
        <p:nvGraphicFramePr>
          <p:cNvPr id="8" name="Diagram 7"/>
          <p:cNvGraphicFramePr/>
          <p:nvPr>
            <p:extLst/>
          </p:nvPr>
        </p:nvGraphicFramePr>
        <p:xfrm>
          <a:off x="838200" y="244700"/>
          <a:ext cx="10515600" cy="1043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58056"/>
          </a:xfrm>
        </p:spPr>
        <p:txBody>
          <a:bodyPr>
            <a:normAutofit/>
          </a:bodyPr>
          <a:lstStyle/>
          <a:p>
            <a:endParaRPr lang="en-US" sz="12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</p:txBody>
      </p:sp>
      <p:pic>
        <p:nvPicPr>
          <p:cNvPr id="10" name="Picture 9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15" y="1940765"/>
            <a:ext cx="2813375" cy="4211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300" y="1979442"/>
            <a:ext cx="3048000" cy="413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140" y="2753737"/>
            <a:ext cx="5142722" cy="32730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92567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2511380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/>
          </p:nvPr>
        </p:nvGraphicFramePr>
        <p:xfrm>
          <a:off x="838200" y="365126"/>
          <a:ext cx="11353800" cy="1180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GearAssem1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99660" y="3022438"/>
            <a:ext cx="4918789" cy="2295525"/>
          </a:xfrm>
        </p:spPr>
      </p:pic>
      <p:pic>
        <p:nvPicPr>
          <p:cNvPr id="10" name="Redone assem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794310" y="3022438"/>
            <a:ext cx="5486400" cy="229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95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>
            <p:extLst/>
          </p:nvPr>
        </p:nvGraphicFramePr>
        <p:xfrm>
          <a:off x="839788" y="365126"/>
          <a:ext cx="10515600" cy="1154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410548" y="2505075"/>
          <a:ext cx="5587028" cy="368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sz="quarter" idx="4"/>
            <p:extLst/>
          </p:nvPr>
        </p:nvGraphicFramePr>
        <p:xfrm>
          <a:off x="6172200" y="2505075"/>
          <a:ext cx="5183188" cy="3684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85436" y="1681163"/>
            <a:ext cx="4356716" cy="464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885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Verification &amp; Validation Test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Verification tests primary purpose is to show results from quantifiable research and experiments done on level 2 requirements</a:t>
            </a:r>
          </a:p>
          <a:p>
            <a:r>
              <a:rPr lang="en-US" dirty="0"/>
              <a:t>Validation determines whether the Velociraptor accomplished its job as a toy to be enjoyed in a game like setting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4255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Verification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63526" y="1414130"/>
            <a:ext cx="1079027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Objective</a:t>
            </a:r>
            <a:r>
              <a:rPr lang="en-US" dirty="0"/>
              <a:t>: Static versus Dynamic Walking Control</a:t>
            </a:r>
          </a:p>
          <a:p>
            <a:r>
              <a:rPr lang="en-US" b="1" dirty="0"/>
              <a:t>Requirement</a:t>
            </a:r>
            <a:r>
              <a:rPr lang="en-US" dirty="0"/>
              <a:t>: </a:t>
            </a:r>
            <a:r>
              <a:rPr lang="en-US" dirty="0"/>
              <a:t>Shall have a dynamic walking mode to utilize platform servo. Otherwise, platform servo shall not be used. </a:t>
            </a:r>
            <a:endParaRPr lang="en-US" dirty="0"/>
          </a:p>
          <a:p>
            <a:r>
              <a:rPr lang="en-US" b="1" dirty="0"/>
              <a:t>Success Criteria</a:t>
            </a:r>
            <a:r>
              <a:rPr lang="en-US" dirty="0"/>
              <a:t>: </a:t>
            </a:r>
            <a:r>
              <a:rPr lang="en-US" dirty="0"/>
              <a:t>Boolean value for dynamic walking 'on' should have platform servo correct tilted robot. Dynamic walking mode 'off' should have platform servo not react to a tilted robot </a:t>
            </a:r>
            <a:endParaRPr lang="en-US" dirty="0"/>
          </a:p>
          <a:p>
            <a:r>
              <a:rPr lang="en-US" b="1" dirty="0"/>
              <a:t>Validation Method</a:t>
            </a:r>
            <a:r>
              <a:rPr lang="en-US" dirty="0"/>
              <a:t>: </a:t>
            </a:r>
            <a:r>
              <a:rPr lang="en-US" dirty="0"/>
              <a:t>Demonstration 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Objective</a:t>
            </a:r>
            <a:r>
              <a:rPr lang="en-US" dirty="0"/>
              <a:t>: Power</a:t>
            </a:r>
          </a:p>
          <a:p>
            <a:r>
              <a:rPr lang="en-US" b="1" dirty="0"/>
              <a:t>Requirement</a:t>
            </a:r>
            <a:r>
              <a:rPr lang="en-US" dirty="0"/>
              <a:t>: </a:t>
            </a:r>
            <a:r>
              <a:rPr lang="en-US" dirty="0"/>
              <a:t>Shall use external battery to power external devices on 3DoT board. The battery shall deliver a minimum of 1563 mA-Hours for external devices during normal operation.</a:t>
            </a:r>
            <a:endParaRPr lang="en-US" dirty="0"/>
          </a:p>
          <a:p>
            <a:r>
              <a:rPr lang="en-US" b="1" dirty="0"/>
              <a:t>Success Criteria</a:t>
            </a:r>
            <a:r>
              <a:rPr lang="en-US" dirty="0"/>
              <a:t>: </a:t>
            </a:r>
            <a:r>
              <a:rPr lang="en-US" dirty="0"/>
              <a:t>The external devices will be able be powered under normal operation for minimum one hour. </a:t>
            </a:r>
            <a:endParaRPr lang="en-US" dirty="0"/>
          </a:p>
          <a:p>
            <a:r>
              <a:rPr lang="en-US" b="1" dirty="0"/>
              <a:t>Validation Method</a:t>
            </a:r>
            <a:r>
              <a:rPr lang="en-US" dirty="0"/>
              <a:t>: Analysis</a:t>
            </a:r>
          </a:p>
          <a:p>
            <a:endParaRPr lang="en-US" dirty="0"/>
          </a:p>
          <a:p>
            <a:r>
              <a:rPr lang="en-US" b="1" dirty="0"/>
              <a:t>Objective</a:t>
            </a:r>
            <a:r>
              <a:rPr lang="en-US" dirty="0"/>
              <a:t>: Power</a:t>
            </a:r>
          </a:p>
          <a:p>
            <a:r>
              <a:rPr lang="en-US" b="1" dirty="0"/>
              <a:t>Requirement</a:t>
            </a:r>
            <a:r>
              <a:rPr lang="en-US" dirty="0"/>
              <a:t>: </a:t>
            </a:r>
            <a:r>
              <a:rPr lang="en-US" dirty="0"/>
              <a:t>External PCB shall be powered by [3.3V (I2C interface) or external Battery connection]. The power shall not exceed rating of [LDO 3.3V – other devices].</a:t>
            </a:r>
          </a:p>
          <a:p>
            <a:r>
              <a:rPr lang="en-US" b="1" dirty="0"/>
              <a:t>Success Criteria</a:t>
            </a:r>
            <a:r>
              <a:rPr lang="en-US" dirty="0"/>
              <a:t>: Boolean value for dynamic walking 'on' should have platform servo correct tilted robot. Dynamic walking mode 'off' should have platform servo not react to a tilted robot</a:t>
            </a:r>
          </a:p>
          <a:p>
            <a:r>
              <a:rPr lang="en-US" b="1" dirty="0"/>
              <a:t>Validation Method</a:t>
            </a:r>
            <a:r>
              <a:rPr lang="en-US" dirty="0"/>
              <a:t>: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8908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Verification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63040"/>
            <a:ext cx="11650980" cy="5258435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/>
              <a:t>Objective</a:t>
            </a:r>
            <a:r>
              <a:rPr lang="en-US" dirty="0"/>
              <a:t>: Movement </a:t>
            </a:r>
          </a:p>
          <a:p>
            <a:r>
              <a:rPr lang="en-US" b="1" dirty="0"/>
              <a:t>Requirement</a:t>
            </a:r>
            <a:r>
              <a:rPr lang="en-US" dirty="0"/>
              <a:t>: The </a:t>
            </a:r>
            <a:r>
              <a:rPr lang="en-US" dirty="0" err="1"/>
              <a:t>CoG</a:t>
            </a:r>
            <a:r>
              <a:rPr lang="en-US" dirty="0"/>
              <a:t> on axis of legs shall be controlled by one servo. The velocity of the </a:t>
            </a:r>
            <a:r>
              <a:rPr lang="en-US" dirty="0" err="1"/>
              <a:t>CoG</a:t>
            </a:r>
            <a:r>
              <a:rPr lang="en-US" dirty="0"/>
              <a:t> of the head and tail shall not exceed [TBD] m/s in order to avoid momentum tip over the robot.  </a:t>
            </a:r>
          </a:p>
          <a:p>
            <a:r>
              <a:rPr lang="en-US" b="1" dirty="0"/>
              <a:t>Success Criteria</a:t>
            </a:r>
            <a:r>
              <a:rPr lang="en-US" dirty="0"/>
              <a:t>: The H/T servo will not cause the robot to tip over during static movement.</a:t>
            </a:r>
          </a:p>
          <a:p>
            <a:r>
              <a:rPr lang="en-US" b="1" dirty="0"/>
              <a:t>Validation Method</a:t>
            </a:r>
            <a:r>
              <a:rPr lang="en-US" dirty="0"/>
              <a:t>: Demonstration</a:t>
            </a:r>
          </a:p>
          <a:p>
            <a:endParaRPr lang="en-US" dirty="0"/>
          </a:p>
          <a:p>
            <a:r>
              <a:rPr lang="en-US" b="1" dirty="0"/>
              <a:t>Objective</a:t>
            </a:r>
            <a:r>
              <a:rPr lang="en-US" dirty="0"/>
              <a:t>: Movement</a:t>
            </a:r>
          </a:p>
          <a:p>
            <a:r>
              <a:rPr lang="en-US" b="1" dirty="0"/>
              <a:t>Requirement</a:t>
            </a:r>
            <a:r>
              <a:rPr lang="en-US" dirty="0"/>
              <a:t>: Shall use two DC motors to operate legs at optimal torque [TBD] rated for 50% margin of mass driven.</a:t>
            </a:r>
          </a:p>
          <a:p>
            <a:r>
              <a:rPr lang="en-US" b="1" dirty="0"/>
              <a:t>Success Criteria</a:t>
            </a:r>
            <a:r>
              <a:rPr lang="en-US" dirty="0"/>
              <a:t>: Weight will be added to the robot to be at 150% of mass while it walks. The motors should not stall while walking.</a:t>
            </a:r>
          </a:p>
          <a:p>
            <a:r>
              <a:rPr lang="en-US" b="1" dirty="0"/>
              <a:t>Validation Method</a:t>
            </a:r>
            <a:r>
              <a:rPr lang="en-US" dirty="0"/>
              <a:t>: Demonstration</a:t>
            </a:r>
          </a:p>
          <a:p>
            <a:endParaRPr lang="en-US" dirty="0"/>
          </a:p>
          <a:p>
            <a:r>
              <a:rPr lang="en-US" b="1" dirty="0"/>
              <a:t>Objective</a:t>
            </a:r>
            <a:r>
              <a:rPr lang="en-US" dirty="0"/>
              <a:t>: Power</a:t>
            </a:r>
          </a:p>
          <a:p>
            <a:r>
              <a:rPr lang="en-US" b="1" dirty="0"/>
              <a:t>Requirement</a:t>
            </a:r>
            <a:r>
              <a:rPr lang="en-US" dirty="0"/>
              <a:t>: Implement  Rotary Sensor that shall track cyclical motion at precision of 1 degree. </a:t>
            </a:r>
          </a:p>
          <a:p>
            <a:r>
              <a:rPr lang="en-US" b="1" dirty="0"/>
              <a:t>Success Criteria</a:t>
            </a:r>
            <a:r>
              <a:rPr lang="en-US" dirty="0"/>
              <a:t>: The Arduino program will </a:t>
            </a:r>
            <a:r>
              <a:rPr lang="en-US" dirty="0" err="1"/>
              <a:t>Serial.write</a:t>
            </a:r>
            <a:r>
              <a:rPr lang="en-US" dirty="0"/>
              <a:t> outputs of potentiometer sensors data at predetermined angles.</a:t>
            </a:r>
          </a:p>
          <a:p>
            <a:r>
              <a:rPr lang="en-US" b="1" dirty="0"/>
              <a:t>Validation Method</a:t>
            </a:r>
            <a:r>
              <a:rPr lang="en-US" dirty="0"/>
              <a:t>: Demonstration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87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Mission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Generation Velociraptor is a robot developed by the CSULB 2016 Fall Semester class that will compete in a Jurassic/Modern </a:t>
            </a:r>
            <a:r>
              <a:rPr lang="en-US" u="sng" dirty="0">
                <a:hlinkClick r:id="rId2"/>
              </a:rPr>
              <a:t>Game: Save The Human </a:t>
            </a:r>
            <a:r>
              <a:rPr lang="en-US" dirty="0"/>
              <a:t>with other toys on the last day of class, </a:t>
            </a:r>
            <a:r>
              <a:rPr lang="en-US" u="sng" dirty="0">
                <a:hlinkClick r:id="rId3"/>
              </a:rPr>
              <a:t>December 15, 2016</a:t>
            </a:r>
            <a:r>
              <a:rPr lang="en-US" dirty="0"/>
              <a:t>. The game will involve Velociraptor chasing another robot through various terrain by tele-robotic communication on the </a:t>
            </a:r>
            <a:r>
              <a:rPr lang="en-US" u="sng" dirty="0" err="1">
                <a:hlinkClick r:id="rId4"/>
              </a:rPr>
              <a:t>Arxterra</a:t>
            </a:r>
            <a:r>
              <a:rPr lang="en-US" u="sng" dirty="0">
                <a:hlinkClick r:id="rId4"/>
              </a:rPr>
              <a:t> Control Panel</a:t>
            </a:r>
            <a:r>
              <a:rPr lang="en-US" dirty="0"/>
              <a:t>. The arena and terrain the Velociraptor must traverse is developed by the Game Committee. The mission will display the robotic applications of the </a:t>
            </a:r>
            <a:r>
              <a:rPr lang="en-US" u="sng" dirty="0">
                <a:hlinkClick r:id="rId5"/>
              </a:rPr>
              <a:t>3DoT Board </a:t>
            </a:r>
            <a:r>
              <a:rPr lang="en-US" dirty="0"/>
              <a:t>developed by </a:t>
            </a:r>
            <a:r>
              <a:rPr lang="en-US" dirty="0" err="1"/>
              <a:t>Arxterra</a:t>
            </a:r>
            <a:r>
              <a:rPr lang="en-US" dirty="0"/>
              <a:t> and Velociraptor’s movement capabilities. – PM Paul </a:t>
            </a:r>
            <a:r>
              <a:rPr lang="en-US" dirty="0" err="1"/>
              <a:t>Ahumada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7257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Validation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1463040"/>
            <a:ext cx="11650980" cy="5258435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/>
              <a:t>Objective</a:t>
            </a:r>
            <a:r>
              <a:rPr lang="en-US" dirty="0"/>
              <a:t>: Game Participation </a:t>
            </a:r>
          </a:p>
          <a:p>
            <a:r>
              <a:rPr lang="en-US" b="1" dirty="0"/>
              <a:t>Requirement</a:t>
            </a:r>
            <a:r>
              <a:rPr lang="en-US" dirty="0"/>
              <a:t>: The 3rd Generation Velociraptor shall participate in the Game: Save The Human proposed by the game committee</a:t>
            </a:r>
          </a:p>
          <a:p>
            <a:r>
              <a:rPr lang="en-US" b="1" dirty="0"/>
              <a:t>Success Criteria</a:t>
            </a:r>
            <a:r>
              <a:rPr lang="en-US" dirty="0"/>
              <a:t>: The Velociraptor will operate in the game by going through uneven surfaces, hills, and turning and be considered a fun toy.</a:t>
            </a:r>
          </a:p>
          <a:p>
            <a:r>
              <a:rPr lang="en-US" b="1" dirty="0"/>
              <a:t>Validation Method</a:t>
            </a:r>
            <a:r>
              <a:rPr lang="en-US" dirty="0"/>
              <a:t>: Demonstration</a:t>
            </a:r>
          </a:p>
          <a:p>
            <a:endParaRPr lang="en-US" dirty="0"/>
          </a:p>
          <a:p>
            <a:r>
              <a:rPr lang="en-US" b="1" dirty="0"/>
              <a:t>Objective</a:t>
            </a:r>
            <a:r>
              <a:rPr lang="en-US" dirty="0"/>
              <a:t>: Appearance</a:t>
            </a:r>
          </a:p>
          <a:p>
            <a:r>
              <a:rPr lang="en-US" b="1" dirty="0"/>
              <a:t>Requirement</a:t>
            </a:r>
            <a:r>
              <a:rPr lang="en-US" dirty="0"/>
              <a:t>: The Velociraptor shall resemble a T-Rex of the Theropodous Dinosaur Suborder</a:t>
            </a:r>
          </a:p>
          <a:p>
            <a:r>
              <a:rPr lang="en-US" b="1" dirty="0"/>
              <a:t>Success Criteria</a:t>
            </a:r>
            <a:r>
              <a:rPr lang="en-US" dirty="0"/>
              <a:t>: The robot undergoes a visual test to see if it resembles a Velociraptor</a:t>
            </a:r>
          </a:p>
          <a:p>
            <a:r>
              <a:rPr lang="en-US" b="1" dirty="0"/>
              <a:t>Validation Method</a:t>
            </a:r>
            <a:r>
              <a:rPr lang="en-US" dirty="0"/>
              <a:t>: Inspection</a:t>
            </a:r>
          </a:p>
          <a:p>
            <a:endParaRPr lang="en-US" dirty="0"/>
          </a:p>
          <a:p>
            <a:r>
              <a:rPr lang="en-US" b="1" dirty="0"/>
              <a:t>Objective</a:t>
            </a:r>
            <a:r>
              <a:rPr lang="en-US" dirty="0"/>
              <a:t>: Budget</a:t>
            </a:r>
          </a:p>
          <a:p>
            <a:r>
              <a:rPr lang="en-US" b="1" dirty="0"/>
              <a:t>Requirement</a:t>
            </a:r>
            <a:r>
              <a:rPr lang="en-US" dirty="0"/>
              <a:t>: 3rd Generation Velociraptor budget shall not cost more than $150.00. This estimate is based upon Customer and Project Team agreement on October 7th, 2016. </a:t>
            </a:r>
          </a:p>
          <a:p>
            <a:r>
              <a:rPr lang="en-US" b="1" dirty="0"/>
              <a:t>Success Criteria</a:t>
            </a:r>
            <a:r>
              <a:rPr lang="en-US" dirty="0"/>
              <a:t>: Documentation of the product must not exceed $150.00</a:t>
            </a:r>
          </a:p>
          <a:p>
            <a:r>
              <a:rPr lang="en-US" b="1" dirty="0"/>
              <a:t>Validation Method</a:t>
            </a:r>
            <a:r>
              <a:rPr lang="en-US" dirty="0"/>
              <a:t>: Inspection</a:t>
            </a:r>
          </a:p>
        </p:txBody>
      </p:sp>
    </p:spTree>
    <p:extLst>
      <p:ext uri="{BB962C8B-B14F-4D97-AF65-F5344CB8AC3E}">
        <p14:creationId xmlns:p14="http://schemas.microsoft.com/office/powerpoint/2010/main" val="24418888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201849"/>
              </p:ext>
            </p:extLst>
          </p:nvPr>
        </p:nvGraphicFramePr>
        <p:xfrm>
          <a:off x="0" y="1031240"/>
          <a:ext cx="12078571" cy="398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Worksheet" r:id="rId3" imgW="7991543" imgH="2638335" progId="Excel.Sheet.12">
                  <p:embed/>
                </p:oleObj>
              </mc:Choice>
              <mc:Fallback>
                <p:oleObj name="Worksheet" r:id="rId3" imgW="7991543" imgH="263833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031240"/>
                        <a:ext cx="12078571" cy="398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4321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788695"/>
              </p:ext>
            </p:extLst>
          </p:nvPr>
        </p:nvGraphicFramePr>
        <p:xfrm>
          <a:off x="0" y="183832"/>
          <a:ext cx="12192000" cy="64102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Worksheet" r:id="rId3" imgW="7391400" imgH="3886200" progId="Excel.Sheet.12">
                  <p:embed/>
                </p:oleObj>
              </mc:Choice>
              <mc:Fallback>
                <p:oleObj name="Worksheet" r:id="rId3" imgW="7391400" imgH="3886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83832"/>
                        <a:ext cx="12192000" cy="64102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22398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292142"/>
              </p:ext>
            </p:extLst>
          </p:nvPr>
        </p:nvGraphicFramePr>
        <p:xfrm>
          <a:off x="-1" y="116958"/>
          <a:ext cx="12180959" cy="6103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Worksheet" r:id="rId3" imgW="9201285" imgH="4610010" progId="Excel.Sheet.12">
                  <p:embed/>
                </p:oleObj>
              </mc:Choice>
              <mc:Fallback>
                <p:oleObj name="Worksheet" r:id="rId3" imgW="9201285" imgH="461001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" y="116958"/>
                        <a:ext cx="12180959" cy="6103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017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Schedule/Critical Path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14" t="18947" b="7458"/>
          <a:stretch/>
        </p:blipFill>
        <p:spPr>
          <a:xfrm>
            <a:off x="904240" y="1690688"/>
            <a:ext cx="9408160" cy="3958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7646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2981199"/>
              </p:ext>
            </p:extLst>
          </p:nvPr>
        </p:nvGraphicFramePr>
        <p:xfrm>
          <a:off x="127591" y="871870"/>
          <a:ext cx="11557590" cy="5752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20961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hlinkClick r:id="rId2"/>
              </a:rPr>
              <a:t>Arxterra</a:t>
            </a:r>
            <a:r>
              <a:rPr lang="en-US" dirty="0">
                <a:hlinkClick r:id="rId2"/>
              </a:rPr>
              <a:t> Blog Posts</a:t>
            </a:r>
            <a:endParaRPr lang="en-US" dirty="0"/>
          </a:p>
          <a:p>
            <a:r>
              <a:rPr lang="en-US" dirty="0">
                <a:hlinkClick r:id="rId3"/>
              </a:rPr>
              <a:t>Verification and Validation Matrix</a:t>
            </a:r>
            <a:r>
              <a:rPr lang="en-US" dirty="0"/>
              <a:t> </a:t>
            </a:r>
          </a:p>
          <a:p>
            <a:r>
              <a:rPr lang="en-US" dirty="0">
                <a:hlinkClick r:id="rId4"/>
              </a:rPr>
              <a:t>Resource Reports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571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Design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960" y="1956594"/>
            <a:ext cx="3048000" cy="413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847850"/>
            <a:ext cx="2928038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8795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3711"/>
            <a:ext cx="5371964" cy="2833665"/>
          </a:xfrm>
        </p:spPr>
        <p:txBody>
          <a:bodyPr/>
          <a:lstStyle/>
          <a:p>
            <a:r>
              <a:rPr lang="en-US" dirty="0"/>
              <a:t>IMU Sensor</a:t>
            </a:r>
          </a:p>
          <a:p>
            <a:r>
              <a:rPr lang="en-US" dirty="0"/>
              <a:t>3DoT Board</a:t>
            </a:r>
          </a:p>
          <a:p>
            <a:r>
              <a:rPr lang="en-US" dirty="0"/>
              <a:t>UCI Linkages</a:t>
            </a:r>
          </a:p>
        </p:txBody>
      </p:sp>
      <p:pic>
        <p:nvPicPr>
          <p:cNvPr id="1026" name="Picture 2" descr="https://gethiris.com/wp-content/uploads/2015/11/IMUne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019" y="1573711"/>
            <a:ext cx="4875433" cy="365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371264" y="6164070"/>
            <a:ext cx="9449472" cy="543399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https://gethiris.com/wp-content/uploads/2015/11/IMUnew.png</a:t>
            </a:r>
            <a:endParaRPr lang="en-US" dirty="0"/>
          </a:p>
          <a:p>
            <a:r>
              <a:rPr lang="en-US" dirty="0">
                <a:hlinkClick r:id="rId4"/>
              </a:rPr>
              <a:t>http://sites.uci.edu/markplecnik/projects/leg_mechanisms/leg_designs/</a:t>
            </a:r>
            <a:r>
              <a:rPr lang="en-US" dirty="0"/>
              <a:t>  </a:t>
            </a:r>
          </a:p>
          <a:p>
            <a:r>
              <a:rPr lang="en-US" dirty="0">
                <a:hlinkClick r:id="rId5"/>
              </a:rPr>
              <a:t>http://web.csulb.edu/~hill/ee400d/Technical%20Training%20Series/3DoT%20Datasheets/</a:t>
            </a:r>
            <a:r>
              <a:rPr lang="en-US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438" y="1882047"/>
            <a:ext cx="4104661" cy="3345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37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66395"/>
            <a:ext cx="10515600" cy="1325563"/>
          </a:xfrm>
        </p:spPr>
        <p:txBody>
          <a:bodyPr/>
          <a:lstStyle/>
          <a:p>
            <a:r>
              <a:rPr lang="en-US" dirty="0"/>
              <a:t>Experiments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72160"/>
            <a:ext cx="10515600" cy="5949315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What has been done</a:t>
            </a:r>
          </a:p>
          <a:p>
            <a:r>
              <a:rPr lang="en-US" dirty="0"/>
              <a:t>Servo Simulations</a:t>
            </a:r>
          </a:p>
          <a:p>
            <a:r>
              <a:rPr lang="en-US" dirty="0"/>
              <a:t>Motor Torque Simulations</a:t>
            </a:r>
          </a:p>
          <a:p>
            <a:r>
              <a:rPr lang="en-US" dirty="0"/>
              <a:t>Command Data Processing for Motors</a:t>
            </a:r>
          </a:p>
          <a:p>
            <a:r>
              <a:rPr lang="en-US" dirty="0"/>
              <a:t>I2C communication for IMU and Accuracy Test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b="1" dirty="0"/>
              <a:t>What needs to be done</a:t>
            </a:r>
          </a:p>
          <a:p>
            <a:r>
              <a:rPr lang="en-US" dirty="0"/>
              <a:t>Motor shaft indicators</a:t>
            </a:r>
          </a:p>
          <a:p>
            <a:r>
              <a:rPr lang="en-US" dirty="0"/>
              <a:t>Jitter Test – Test for noise</a:t>
            </a:r>
          </a:p>
          <a:p>
            <a:r>
              <a:rPr lang="en-US" dirty="0"/>
              <a:t>Functional Test of Raptor’s Static Walking FSM</a:t>
            </a:r>
          </a:p>
          <a:p>
            <a:r>
              <a:rPr lang="en-US" dirty="0"/>
              <a:t>Functional Test of Raptor’s Dynamic Walking Algorithm</a:t>
            </a:r>
          </a:p>
          <a:p>
            <a:r>
              <a:rPr lang="en-US" dirty="0"/>
              <a:t>Precision Testing of I2C ADC and Motor Shaft Position</a:t>
            </a:r>
          </a:p>
          <a:p>
            <a:r>
              <a:rPr lang="en-US" dirty="0"/>
              <a:t>Precision Testing of Head/Tail Servo</a:t>
            </a:r>
          </a:p>
          <a:p>
            <a:r>
              <a:rPr lang="en-US" dirty="0"/>
              <a:t>Precision Testing of Platform Servo</a:t>
            </a:r>
          </a:p>
          <a:p>
            <a:r>
              <a:rPr lang="en-US" dirty="0"/>
              <a:t>Test of Battery’s Longevity During Normal Operation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11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327822" cy="1594883"/>
          </a:xfrm>
        </p:spPr>
        <p:txBody>
          <a:bodyPr>
            <a:normAutofit fontScale="90000"/>
          </a:bodyPr>
          <a:lstStyle/>
          <a:p>
            <a:r>
              <a:rPr lang="en-US" dirty="0"/>
              <a:t>System </a:t>
            </a:r>
            <a:br>
              <a:rPr lang="en-US" dirty="0"/>
            </a:br>
            <a:r>
              <a:rPr lang="en-US" dirty="0"/>
              <a:t>Block </a:t>
            </a:r>
            <a:br>
              <a:rPr lang="en-US" dirty="0"/>
            </a:br>
            <a:r>
              <a:rPr lang="en-US" dirty="0"/>
              <a:t>Diagram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4421224"/>
            <a:ext cx="1852909" cy="809995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667" y="-1"/>
            <a:ext cx="10107333" cy="6411433"/>
          </a:xfrm>
        </p:spPr>
      </p:pic>
    </p:spTree>
    <p:extLst>
      <p:ext uri="{BB962C8B-B14F-4D97-AF65-F5344CB8AC3E}">
        <p14:creationId xmlns:p14="http://schemas.microsoft.com/office/powerpoint/2010/main" val="1418685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4428"/>
            <a:ext cx="4657060" cy="840083"/>
          </a:xfrm>
        </p:spPr>
        <p:txBody>
          <a:bodyPr>
            <a:normAutofit/>
          </a:bodyPr>
          <a:lstStyle/>
          <a:p>
            <a:r>
              <a:rPr lang="en-US" dirty="0"/>
              <a:t>Interface Matrix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21913" y="6492875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521898"/>
              </p:ext>
            </p:extLst>
          </p:nvPr>
        </p:nvGraphicFramePr>
        <p:xfrm>
          <a:off x="1158241" y="758549"/>
          <a:ext cx="11047968" cy="5971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Worksheet" r:id="rId3" imgW="6467543" imgH="3495585" progId="Excel.Sheet.12">
                  <p:embed/>
                </p:oleObj>
              </mc:Choice>
              <mc:Fallback>
                <p:oleObj name="Worksheet" r:id="rId3" imgW="6467543" imgH="349558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8241" y="758549"/>
                        <a:ext cx="11047968" cy="5971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7845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Cable Tree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-313661" y="6492875"/>
            <a:ext cx="4114800" cy="365125"/>
          </a:xfrm>
        </p:spPr>
        <p:txBody>
          <a:bodyPr/>
          <a:lstStyle/>
          <a:p>
            <a:r>
              <a:rPr lang="en-US" dirty="0">
                <a:hlinkClick r:id="rId2"/>
              </a:rPr>
              <a:t>http://www.powerstream.com/Wire_Size.htm</a:t>
            </a:r>
            <a:r>
              <a:rPr lang="en-US" dirty="0"/>
              <a:t> 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28060" t="20979" r="30537" b="21462"/>
          <a:stretch/>
        </p:blipFill>
        <p:spPr>
          <a:xfrm>
            <a:off x="3422182" y="0"/>
            <a:ext cx="8769818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1628" y="1541721"/>
            <a:ext cx="242422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Wire Gauge for External PCB to 3DoT board battery is minimum AWG 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Other wire gauges are minimum size AWG 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Wire’s will be in Cable mesh similar to a sleeve that is flexible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Approximate length’s 3-6 inches</a:t>
            </a:r>
          </a:p>
        </p:txBody>
      </p:sp>
    </p:spTree>
    <p:extLst>
      <p:ext uri="{BB962C8B-B14F-4D97-AF65-F5344CB8AC3E}">
        <p14:creationId xmlns:p14="http://schemas.microsoft.com/office/powerpoint/2010/main" val="277936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2611</TotalTime>
  <Words>1411</Words>
  <Application>Microsoft Office PowerPoint</Application>
  <PresentationFormat>Widescreen</PresentationFormat>
  <Paragraphs>206</Paragraphs>
  <Slides>36</Slides>
  <Notes>1</Notes>
  <HiddenSlides>0</HiddenSlides>
  <MMClips>2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Calibri Light</vt:lpstr>
      <vt:lpstr>Times New Roman</vt:lpstr>
      <vt:lpstr>Office Theme</vt:lpstr>
      <vt:lpstr>Microsoft Excel Worksheet</vt:lpstr>
      <vt:lpstr>Velociraptor (Th): Critical Design Review</vt:lpstr>
      <vt:lpstr>Project Objectives</vt:lpstr>
      <vt:lpstr>Mission Profile</vt:lpstr>
      <vt:lpstr>The Design</vt:lpstr>
      <vt:lpstr>Project Features</vt:lpstr>
      <vt:lpstr>Experiments</vt:lpstr>
      <vt:lpstr>System  Block  Diagram</vt:lpstr>
      <vt:lpstr>Interface Matrix</vt:lpstr>
      <vt:lpstr>Cable Tree</vt:lpstr>
      <vt:lpstr>Software  Block  Diagram</vt:lpstr>
      <vt:lpstr>Arxterra Control Panel</vt:lpstr>
      <vt:lpstr>Command Decoding</vt:lpstr>
      <vt:lpstr>Components:  Motor: GM9 Right Angle Gear Box</vt:lpstr>
      <vt:lpstr>Components:  IMU: MPU 6050</vt:lpstr>
      <vt:lpstr>Components: Servos: SG-90</vt:lpstr>
      <vt:lpstr>Components:  Rotary Encoder: Bourne 3382 and A/D: ADS-1015 </vt:lpstr>
      <vt:lpstr>Firmware: 3DoT Library Communication</vt:lpstr>
      <vt:lpstr>PowerPoint Presentation</vt:lpstr>
      <vt:lpstr>PowerPoint Presentation</vt:lpstr>
      <vt:lpstr>Electronics: Shield Fritz</vt:lpstr>
      <vt:lpstr>Electronics: Breadboard and 3DoT Trace Cutting</vt:lpstr>
      <vt:lpstr>Electronics: PCB Electrical Schematic</vt:lpstr>
      <vt:lpstr>PowerPoint Presentation</vt:lpstr>
      <vt:lpstr>PowerPoint Presentation</vt:lpstr>
      <vt:lpstr>PowerPoint Presentation</vt:lpstr>
      <vt:lpstr>PowerPoint Presentation</vt:lpstr>
      <vt:lpstr>Verification &amp; Validation Test Strategy</vt:lpstr>
      <vt:lpstr>Verification Overview</vt:lpstr>
      <vt:lpstr>Verification Overview</vt:lpstr>
      <vt:lpstr>Validation Overview</vt:lpstr>
      <vt:lpstr>PowerPoint Presentation</vt:lpstr>
      <vt:lpstr>PowerPoint Presentation</vt:lpstr>
      <vt:lpstr>PowerPoint Presentation</vt:lpstr>
      <vt:lpstr>Updated Schedule/Critical Path</vt:lpstr>
      <vt:lpstr>PowerPoint Presentation</vt:lpstr>
      <vt:lpstr>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Velociraptor (Th): Critical Design Review</dc:title>
  <dc:creator>Paul</dc:creator>
  <cp:lastModifiedBy>Paul</cp:lastModifiedBy>
  <cp:revision>43</cp:revision>
  <dcterms:created xsi:type="dcterms:W3CDTF">2016-10-31T00:23:53Z</dcterms:created>
  <dcterms:modified xsi:type="dcterms:W3CDTF">2016-11-03T20:05:03Z</dcterms:modified>
</cp:coreProperties>
</file>