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0" r:id="rId1"/>
  </p:sldMasterIdLst>
  <p:sldIdLst>
    <p:sldId id="256" r:id="rId2"/>
    <p:sldId id="257" r:id="rId3"/>
    <p:sldId id="262" r:id="rId4"/>
    <p:sldId id="264" r:id="rId5"/>
    <p:sldId id="263" r:id="rId6"/>
    <p:sldId id="286" r:id="rId7"/>
    <p:sldId id="265" r:id="rId8"/>
    <p:sldId id="258" r:id="rId9"/>
    <p:sldId id="309" r:id="rId10"/>
    <p:sldId id="299" r:id="rId11"/>
    <p:sldId id="298" r:id="rId12"/>
    <p:sldId id="259" r:id="rId13"/>
    <p:sldId id="261" r:id="rId14"/>
    <p:sldId id="288" r:id="rId15"/>
    <p:sldId id="287" r:id="rId16"/>
    <p:sldId id="290" r:id="rId17"/>
    <p:sldId id="292" r:id="rId18"/>
    <p:sldId id="291" r:id="rId19"/>
    <p:sldId id="272" r:id="rId20"/>
    <p:sldId id="304" r:id="rId21"/>
    <p:sldId id="305" r:id="rId22"/>
    <p:sldId id="306" r:id="rId23"/>
    <p:sldId id="307" r:id="rId24"/>
    <p:sldId id="308" r:id="rId25"/>
    <p:sldId id="294" r:id="rId26"/>
    <p:sldId id="300" r:id="rId27"/>
    <p:sldId id="301" r:id="rId28"/>
    <p:sldId id="302" r:id="rId29"/>
    <p:sldId id="303" r:id="rId30"/>
    <p:sldId id="276" r:id="rId31"/>
    <p:sldId id="279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9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Remaining Tasks</c:v>
          </c:tx>
          <c:spPr>
            <a:ln w="22225" cap="rnd" cmpd="sng" algn="ctr">
              <a:solidFill>
                <a:schemeClr val="accent1">
                  <a:tint val="10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8/15/16</c:v>
              </c:pt>
              <c:pt idx="1">
                <c:v>8/29/16</c:v>
              </c:pt>
              <c:pt idx="2">
                <c:v>9/12/16</c:v>
              </c:pt>
              <c:pt idx="3">
                <c:v>9/26/16</c:v>
              </c:pt>
              <c:pt idx="4">
                <c:v>10/10/16</c:v>
              </c:pt>
              <c:pt idx="5">
                <c:v>10/24/16</c:v>
              </c:pt>
              <c:pt idx="6">
                <c:v>11/7/16</c:v>
              </c:pt>
              <c:pt idx="7">
                <c:v>11/21/16</c:v>
              </c:pt>
              <c:pt idx="8">
                <c:v>12/5/16</c:v>
              </c:pt>
            </c:strLit>
          </c:cat>
          <c:val>
            <c:numLit>
              <c:formatCode>General</c:formatCode>
              <c:ptCount val="9"/>
              <c:pt idx="0">
                <c:v>71</c:v>
              </c:pt>
              <c:pt idx="1">
                <c:v>66</c:v>
              </c:pt>
              <c:pt idx="2">
                <c:v>59</c:v>
              </c:pt>
              <c:pt idx="3">
                <c:v>44</c:v>
              </c:pt>
              <c:pt idx="4">
                <c:v>32</c:v>
              </c:pt>
              <c:pt idx="5">
                <c:v>20</c:v>
              </c:pt>
              <c:pt idx="6">
                <c:v>16</c:v>
              </c:pt>
              <c:pt idx="7">
                <c:v>10</c:v>
              </c:pt>
              <c:pt idx="8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5452-4BF4-A196-58B27FD8D135}"/>
            </c:ext>
          </c:extLst>
        </c:ser>
        <c:ser>
          <c:idx val="1"/>
          <c:order val="1"/>
          <c:tx>
            <c:v>Remaining Actual Tasks</c:v>
          </c:tx>
          <c:spPr>
            <a:ln w="22225" cap="rnd" cmpd="sng" algn="ctr">
              <a:solidFill>
                <a:schemeClr val="accent2">
                  <a:tint val="10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8/15/16</c:v>
              </c:pt>
              <c:pt idx="1">
                <c:v>8/29/16</c:v>
              </c:pt>
              <c:pt idx="2">
                <c:v>9/12/16</c:v>
              </c:pt>
              <c:pt idx="3">
                <c:v>9/26/16</c:v>
              </c:pt>
              <c:pt idx="4">
                <c:v>10/10/16</c:v>
              </c:pt>
              <c:pt idx="5">
                <c:v>10/24/16</c:v>
              </c:pt>
              <c:pt idx="6">
                <c:v>11/7/16</c:v>
              </c:pt>
              <c:pt idx="7">
                <c:v>11/21/16</c:v>
              </c:pt>
              <c:pt idx="8">
                <c:v>12/5/16</c:v>
              </c:pt>
            </c:strLit>
          </c:cat>
          <c:val>
            <c:numLit>
              <c:formatCode>General</c:formatCode>
              <c:ptCount val="9"/>
              <c:pt idx="0">
                <c:v>71</c:v>
              </c:pt>
              <c:pt idx="1">
                <c:v>66</c:v>
              </c:pt>
              <c:pt idx="2">
                <c:v>59</c:v>
              </c:pt>
              <c:pt idx="3">
                <c:v>50</c:v>
              </c:pt>
              <c:pt idx="4">
                <c:v>46</c:v>
              </c:pt>
              <c:pt idx="5">
                <c:v>45</c:v>
              </c:pt>
              <c:pt idx="6">
                <c:v>44</c:v>
              </c:pt>
              <c:pt idx="7">
                <c:v>44</c:v>
              </c:pt>
              <c:pt idx="8">
                <c:v>44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5452-4BF4-A196-58B27FD8D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112576"/>
        <c:axId val="169908944"/>
      </c:lineChart>
      <c:catAx>
        <c:axId val="320112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08944"/>
        <c:crossesAt val="0"/>
        <c:auto val="1"/>
        <c:lblAlgn val="ctr"/>
        <c:lblOffset val="100"/>
        <c:noMultiLvlLbl val="0"/>
      </c:catAx>
      <c:valAx>
        <c:axId val="169908944"/>
        <c:scaling>
          <c:orientation val="minMax"/>
          <c:max val="80"/>
        </c:scaling>
        <c:delete val="0"/>
        <c:axPos val="l"/>
        <c:numFmt formatCode="#,##0.0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125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  <c:extLst/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>
  <a:schemeClr val="accent1"/>
  <a:schemeClr val="accent2"/>
  <a:schemeClr val="accent3"/>
  <a:schemeClr val="accent4"/>
  <a:schemeClr val="accent5"/>
  <a:schemeClr val="accent6"/>
  <cs:variation>
    <a:tint val="100000"/>
  </cs:variation>
  <cs:variation>
    <a:tint val="60000"/>
  </cs:variation>
  <cs:variation>
    <a:shade val="60000"/>
  </cs:variation>
  <cs:variation>
    <a:tint val="80000"/>
  </cs:variation>
  <cs:variation>
    <a:shade val="80000"/>
  </cs:variation>
  <cs:variation>
    <a:tint val="50000"/>
  </cs:variation>
  <cs:variation>
    <a:shade val="50000"/>
  </cs:variation>
  <cs:variation>
    <a:tint val="70000"/>
  </cs:variation>
  <cs:variation>
    <a:shade val="7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71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3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945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5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5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8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8D44E4-844C-4CEE-8DB5-82976429414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DE6046-AAC7-4753-9D15-AD0B8D127C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dafruit.com/product/184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203" y="1062812"/>
            <a:ext cx="8825658" cy="33295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Critical Design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432" y="4392393"/>
            <a:ext cx="8768501" cy="1258186"/>
          </a:xfrm>
        </p:spPr>
        <p:txBody>
          <a:bodyPr>
            <a:normAutofit fontScale="40000" lnSpcReduction="20000"/>
          </a:bodyPr>
          <a:lstStyle/>
          <a:p>
            <a:r>
              <a:rPr lang="en-US" sz="3600" dirty="0"/>
              <a:t>Lam Nguyen (Project Manager)</a:t>
            </a:r>
          </a:p>
          <a:p>
            <a:r>
              <a:rPr lang="en-US" sz="3600" dirty="0" err="1"/>
              <a:t>Gifty</a:t>
            </a:r>
            <a:r>
              <a:rPr lang="en-US" sz="3600" dirty="0"/>
              <a:t> </a:t>
            </a:r>
            <a:r>
              <a:rPr lang="en-US" sz="3600" dirty="0" err="1"/>
              <a:t>Sackey</a:t>
            </a:r>
            <a:r>
              <a:rPr lang="en-US" sz="3600" dirty="0"/>
              <a:t> (System Engineer)</a:t>
            </a:r>
          </a:p>
          <a:p>
            <a:r>
              <a:rPr lang="en-US" sz="3600" dirty="0"/>
              <a:t>Taylor Farr (Electronics &amp; Controls Engineer)</a:t>
            </a:r>
          </a:p>
          <a:p>
            <a:r>
              <a:rPr lang="en-US" sz="3600" dirty="0"/>
              <a:t>Aaron Choi (Manufacturing Engineer)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5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85" y="0"/>
            <a:ext cx="11110685" cy="885371"/>
          </a:xfrm>
        </p:spPr>
        <p:txBody>
          <a:bodyPr/>
          <a:lstStyle/>
          <a:p>
            <a:r>
              <a:rPr lang="en-US" dirty="0"/>
              <a:t>Interface Definition: Cable Tree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" y="979706"/>
            <a:ext cx="7696512" cy="5210295"/>
          </a:xfrm>
        </p:spPr>
      </p:pic>
    </p:spTree>
    <p:extLst>
      <p:ext uri="{BB962C8B-B14F-4D97-AF65-F5344CB8AC3E}">
        <p14:creationId xmlns:p14="http://schemas.microsoft.com/office/powerpoint/2010/main" val="121536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9601200" cy="1485900"/>
          </a:xfrm>
        </p:spPr>
        <p:txBody>
          <a:bodyPr/>
          <a:lstStyle/>
          <a:p>
            <a:r>
              <a:rPr lang="en-US" dirty="0"/>
              <a:t>Software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4" y="1485900"/>
            <a:ext cx="10441692" cy="55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4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Mission Command and Control - Software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27" y="1845734"/>
            <a:ext cx="5016101" cy="47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6" y="1845734"/>
            <a:ext cx="2965682" cy="459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48" y="1845734"/>
            <a:ext cx="3112179" cy="463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3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Electronics Design - </a:t>
            </a:r>
            <a:r>
              <a:rPr lang="en-US" sz="4000" dirty="0"/>
              <a:t>IMUs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+mj-lt"/>
              </a:rPr>
              <a:t>MPU 6050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+mj-lt"/>
              </a:rPr>
              <a:t>Features: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6 axis gyro and accelerometer.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 gyro full-scale range of ±250, ±500, ±1000, and ±2000 °/sec (</a:t>
            </a:r>
            <a:r>
              <a:rPr lang="en-US" sz="2500" dirty="0" err="1">
                <a:latin typeface="+mj-lt"/>
              </a:rPr>
              <a:t>dps</a:t>
            </a:r>
            <a:r>
              <a:rPr lang="en-US" sz="2500" dirty="0">
                <a:latin typeface="+mj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accelerometer full-scale range of ±2g, ±4g, ±8g, and ±16g</a:t>
            </a:r>
          </a:p>
          <a:p>
            <a:endParaRPr lang="en-US" sz="25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+mj-lt"/>
              </a:rPr>
              <a:t>MPU 9250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+mj-lt"/>
              </a:rPr>
              <a:t>Features: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9 axis gyro, accelerometer, and compass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gyro full-scale range of ±250, ±500, ±1000, and ±2000 °/sec (</a:t>
            </a:r>
            <a:r>
              <a:rPr lang="en-US" sz="2500" dirty="0" err="1">
                <a:latin typeface="+mj-lt"/>
              </a:rPr>
              <a:t>dps</a:t>
            </a:r>
            <a:r>
              <a:rPr lang="en-US" sz="2500" dirty="0">
                <a:latin typeface="+mj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Incorporates Magnometer </a:t>
            </a:r>
          </a:p>
          <a:p>
            <a:pPr marL="0" indent="0">
              <a:buNone/>
            </a:pPr>
            <a:endParaRPr 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89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Electronics Design – DC Motors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992256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Free-Running</a:t>
                      </a:r>
                      <a:r>
                        <a:rPr lang="en-US" baseline="0" dirty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Stall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44.4 </a:t>
                      </a:r>
                      <a:r>
                        <a:rPr lang="en-US" dirty="0" err="1"/>
                        <a:t>oz</a:t>
                      </a:r>
                      <a:r>
                        <a:rPr lang="en-US" dirty="0"/>
                        <a:t>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</a:t>
                      </a:r>
                      <a:r>
                        <a:rPr lang="en-US" dirty="0" err="1"/>
                        <a:t>oz</a:t>
                      </a:r>
                      <a:r>
                        <a:rPr lang="en-US" dirty="0"/>
                        <a:t>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326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Image result for gm9 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22" y="3468370"/>
            <a:ext cx="408432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Electronics Design – Rotary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In order to control the velociraptor speed and position of the legs, we must have a sensor to indicate this.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Most I2C encoders have a long potentiometer attached to them which makes them very awkward for our design.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Bourns 3382 position sensor is slim.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It is a potentiometer that produces an analog signal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60" y="1845734"/>
            <a:ext cx="4135120" cy="41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6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A/D for Rotary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+mj-lt"/>
              </a:rPr>
              <a:t>We will use the ADS1015 12 bit, I2C A/D converter.</a:t>
            </a:r>
          </a:p>
          <a:p>
            <a:r>
              <a:rPr lang="en-US" sz="2500" dirty="0">
                <a:latin typeface="+mj-lt"/>
              </a:rPr>
              <a:t>This will allow us to digitize the potentiometer signal that will be used as an input that will determine the position and rpm of our motors for control.</a:t>
            </a:r>
          </a:p>
          <a:p>
            <a:endParaRPr lang="en-US" sz="25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20" y="4492429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52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Servos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558" y="1905137"/>
            <a:ext cx="347412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05137"/>
            <a:ext cx="6293847" cy="35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1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PCB Schematic – Fritzing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6263"/>
            <a:ext cx="8134675" cy="44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9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PCB Schematic - </a:t>
            </a:r>
            <a:r>
              <a:rPr lang="en-US" sz="4000" dirty="0" err="1">
                <a:cs typeface="Arial" panose="020B0604020202020204" pitchFamily="34" charset="0"/>
              </a:rPr>
              <a:t>EagleCAD</a:t>
            </a:r>
            <a:r>
              <a:rPr lang="en-US" sz="4000" dirty="0">
                <a:cs typeface="Arial" panose="020B0604020202020204" pitchFamily="34" charset="0"/>
              </a:rPr>
              <a:t> Schematic</a:t>
            </a: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958" y="1940560"/>
            <a:ext cx="7129043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Executive Summary - 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+mj-lt"/>
                <a:cs typeface="Arial" panose="020B0604020202020204" pitchFamily="34" charset="0"/>
              </a:rPr>
              <a:t>The objective of Fall 16 Velociraptor is to use the Theo Jansen robot design to produce a walking robot. The robot will be remotely controlled through Bluetooth communication by utilizing the </a:t>
            </a:r>
            <a:r>
              <a:rPr lang="en-US" sz="2500" dirty="0" err="1">
                <a:latin typeface="+mj-lt"/>
                <a:cs typeface="Arial" panose="020B0604020202020204" pitchFamily="34" charset="0"/>
              </a:rPr>
              <a:t>Arxterra</a:t>
            </a:r>
            <a:r>
              <a:rPr lang="en-US" sz="2500" dirty="0">
                <a:latin typeface="+mj-lt"/>
                <a:cs typeface="Arial" panose="020B0604020202020204" pitchFamily="34" charset="0"/>
              </a:rPr>
              <a:t> Control Panel. The robot’s application will utilize the 3DoT MCU board and demonstrate it’s feasibility by participating in a game with other robots.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8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PCB Layout - </a:t>
            </a:r>
            <a:r>
              <a:rPr lang="en-US" dirty="0" err="1">
                <a:cs typeface="Arial" panose="020B0604020202020204" pitchFamily="34" charset="0"/>
              </a:rPr>
              <a:t>EagleCAD</a:t>
            </a:r>
            <a:r>
              <a:rPr lang="en-US" dirty="0">
                <a:cs typeface="Arial" panose="020B0604020202020204" pitchFamily="34" charset="0"/>
              </a:rPr>
              <a:t> PCB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01" y="1936426"/>
            <a:ext cx="271283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10" y="1891914"/>
            <a:ext cx="2874235" cy="4440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5" y="1891914"/>
            <a:ext cx="2935719" cy="4445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675" y="6417892"/>
            <a:ext cx="288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8961" y="6348836"/>
            <a:ext cx="288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View</a:t>
            </a:r>
          </a:p>
        </p:txBody>
      </p:sp>
    </p:spTree>
    <p:extLst>
      <p:ext uri="{BB962C8B-B14F-4D97-AF65-F5344CB8AC3E}">
        <p14:creationId xmlns:p14="http://schemas.microsoft.com/office/powerpoint/2010/main" val="55805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Layout - Physical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83" y="1918454"/>
            <a:ext cx="267701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6455" y="1937345"/>
            <a:ext cx="2673866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193" y="6450886"/>
            <a:ext cx="276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7468" y="6488668"/>
            <a:ext cx="145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Bottom  View</a:t>
            </a:r>
          </a:p>
        </p:txBody>
      </p:sp>
    </p:spTree>
    <p:extLst>
      <p:ext uri="{BB962C8B-B14F-4D97-AF65-F5344CB8AC3E}">
        <p14:creationId xmlns:p14="http://schemas.microsoft.com/office/powerpoint/2010/main" val="3991112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6" y="15469"/>
            <a:ext cx="5338354" cy="68425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74" y="-1"/>
            <a:ext cx="6989520" cy="43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10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16" y="-77588"/>
            <a:ext cx="6808362" cy="3973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66" y="-147257"/>
            <a:ext cx="605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7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49"/>
            <a:ext cx="6144967" cy="55270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9249" y="834331"/>
            <a:ext cx="6202751" cy="60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7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" y="0"/>
            <a:ext cx="11299372" cy="856343"/>
          </a:xfrm>
        </p:spPr>
        <p:txBody>
          <a:bodyPr/>
          <a:lstStyle/>
          <a:p>
            <a:r>
              <a:rPr lang="en-US" dirty="0"/>
              <a:t>Steps Toward Validation &amp;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4" y="1023257"/>
            <a:ext cx="11052629" cy="5232400"/>
          </a:xfrm>
        </p:spPr>
        <p:txBody>
          <a:bodyPr/>
          <a:lstStyle/>
          <a:p>
            <a:r>
              <a:rPr lang="en-US" sz="2800" dirty="0"/>
              <a:t>Battery testing that needs to performed in order to determine how long the length duration for the velociraptor to walk  during the end of semester game</a:t>
            </a:r>
          </a:p>
          <a:p>
            <a:endParaRPr lang="en-US" sz="2800" dirty="0"/>
          </a:p>
          <a:p>
            <a:r>
              <a:rPr lang="en-US" sz="2800" dirty="0"/>
              <a:t>Determining the right center of gravity in order to allow proper weight shifting of the velociraptor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Identifying the proper angles for the velociraptor to make a complete left or right turn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67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" y="0"/>
            <a:ext cx="11299372" cy="856343"/>
          </a:xfrm>
        </p:spPr>
        <p:txBody>
          <a:bodyPr/>
          <a:lstStyle/>
          <a:p>
            <a:pPr algn="ctr"/>
            <a:r>
              <a:rPr lang="en-US" dirty="0"/>
              <a:t>Validation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55" y="834570"/>
            <a:ext cx="11052629" cy="556622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Requirement</a:t>
            </a:r>
            <a:r>
              <a:rPr lang="en-US" sz="2800" dirty="0"/>
              <a:t> : 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Velociraptor should be similar to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Titrus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–III</a:t>
            </a:r>
          </a:p>
          <a:p>
            <a:pPr marL="0" indent="0">
              <a:buNone/>
            </a:pPr>
            <a:r>
              <a:rPr lang="en-US" sz="2800" b="1" dirty="0"/>
              <a:t>Success Criteria </a:t>
            </a:r>
            <a:r>
              <a:rPr lang="en-US" sz="2800" dirty="0"/>
              <a:t>: 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overall physical representation of the Velociraptor should look like a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Titrus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-III</a:t>
            </a:r>
          </a:p>
          <a:p>
            <a:pPr marL="0" indent="0">
              <a:buNone/>
            </a:pPr>
            <a:r>
              <a:rPr lang="en-US" sz="2800" b="1" dirty="0"/>
              <a:t>Validation Method </a:t>
            </a:r>
            <a:r>
              <a:rPr lang="en-US" sz="2800" dirty="0"/>
              <a:t>: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Inspection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Requirement: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Shall be able to walk on inclines of (+/-) 6.5 degrees</a:t>
            </a:r>
          </a:p>
          <a:p>
            <a:pPr marL="0" indent="0">
              <a:buNone/>
            </a:pPr>
            <a:r>
              <a:rPr lang="en-US" sz="2800" b="1" dirty="0"/>
              <a:t>Success Criteria: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It shall be able to walk on inclines and declines as well as flat terrains</a:t>
            </a:r>
          </a:p>
          <a:p>
            <a:pPr marL="0" indent="0">
              <a:buNone/>
            </a:pPr>
            <a:r>
              <a:rPr lang="en-US" sz="2800" b="1" dirty="0"/>
              <a:t>Validation Method: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2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" y="0"/>
            <a:ext cx="11299372" cy="856343"/>
          </a:xfrm>
        </p:spPr>
        <p:txBody>
          <a:bodyPr/>
          <a:lstStyle/>
          <a:p>
            <a:pPr algn="ctr"/>
            <a:r>
              <a:rPr lang="en-US" dirty="0"/>
              <a:t>Validation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55" y="834570"/>
            <a:ext cx="11052629" cy="556622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Requirement</a:t>
            </a:r>
            <a:r>
              <a:rPr lang="en-US" sz="2800" dirty="0"/>
              <a:t> :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Should dynamically walk on all surfaces of the game</a:t>
            </a:r>
          </a:p>
          <a:p>
            <a:pPr marL="0" indent="0">
              <a:buNone/>
            </a:pPr>
            <a:r>
              <a:rPr lang="en-US" sz="2800" b="1" dirty="0"/>
              <a:t>Success Criteria </a:t>
            </a:r>
            <a:r>
              <a:rPr lang="en-US" sz="2800" dirty="0"/>
              <a:t>: 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velociraptor has to shift its weight on one leg to achieve dynamic walking</a:t>
            </a:r>
          </a:p>
          <a:p>
            <a:pPr marL="0" indent="0">
              <a:buNone/>
            </a:pPr>
            <a:r>
              <a:rPr lang="en-US" sz="2800" b="1" dirty="0"/>
              <a:t>Validation Method </a:t>
            </a:r>
            <a:r>
              <a:rPr lang="en-US" sz="2800" dirty="0"/>
              <a:t>: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Demonstration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Requirement: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use Bluetooth to communicate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Arxterra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Panel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Success Criteria: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panel shall be done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Arxterra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firmware on an android device via Bluetooth telemetry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Validation Method: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3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" y="0"/>
            <a:ext cx="11299372" cy="856343"/>
          </a:xfrm>
        </p:spPr>
        <p:txBody>
          <a:bodyPr/>
          <a:lstStyle/>
          <a:p>
            <a:pPr algn="ctr"/>
            <a:r>
              <a:rPr lang="en-US" dirty="0"/>
              <a:t>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55" y="834570"/>
            <a:ext cx="11052629" cy="556622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Requirement</a:t>
            </a:r>
            <a:r>
              <a:rPr lang="en-US" sz="2800" dirty="0"/>
              <a:t>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use DC motors to control the robot’s walking motion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Success Criteria </a:t>
            </a:r>
            <a:r>
              <a:rPr lang="en-US" sz="2800" dirty="0"/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legs will be powered by DC motors instead of servos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/>
              <a:t>Validation Method </a:t>
            </a:r>
            <a:r>
              <a:rPr lang="en-US" sz="2800" dirty="0"/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Requirement: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have a shield for the 3DOT board and implement the I2C interface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Success Criteria: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External PCB shield will be implemented using I2C interface to communicate with 3DOT board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Validation Method: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2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" y="0"/>
            <a:ext cx="11299372" cy="856343"/>
          </a:xfrm>
        </p:spPr>
        <p:txBody>
          <a:bodyPr/>
          <a:lstStyle/>
          <a:p>
            <a:pPr algn="ctr"/>
            <a:r>
              <a:rPr lang="en-US" dirty="0"/>
              <a:t>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55" y="834570"/>
            <a:ext cx="11052629" cy="5566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Requirement</a:t>
            </a:r>
            <a:r>
              <a:rPr lang="en-US" sz="2800" dirty="0"/>
              <a:t> :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Shall use DC motors to operate legs at optimal torque [TBD] rated for 50% margin of mass driven</a:t>
            </a:r>
          </a:p>
          <a:p>
            <a:pPr marL="0" indent="0">
              <a:buNone/>
            </a:pPr>
            <a:r>
              <a:rPr lang="en-US" sz="2800" b="1" dirty="0"/>
              <a:t>Success Criteria </a:t>
            </a:r>
            <a:r>
              <a:rPr lang="en-US" sz="2800" dirty="0"/>
              <a:t>: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maximum torque that the motor outputs will be less  than the optimal torque.</a:t>
            </a:r>
          </a:p>
          <a:p>
            <a:pPr marL="0" indent="0">
              <a:buNone/>
            </a:pPr>
            <a:r>
              <a:rPr lang="en-US" sz="2800" b="1" dirty="0"/>
              <a:t>Validation Method </a:t>
            </a:r>
            <a:r>
              <a:rPr lang="en-US" sz="2800" dirty="0"/>
              <a:t>: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Inspection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Requirement: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IMU shall track acceleration, gyration, and magnetic force and provide location angles for the robot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Success Criteria: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control algorithm PID will be used to make sure the right angles are being produced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Validation Method: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3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755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Executive Summary - Mission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+mj-lt"/>
              </a:rPr>
              <a:t>The Mission Profile of the Fall 16 Velociraptor is to participate in the game arena called Save the Robot on the last day of school, December 14</a:t>
            </a:r>
            <a:r>
              <a:rPr lang="en-US" sz="2500" baseline="30000" dirty="0">
                <a:latin typeface="+mj-lt"/>
              </a:rPr>
              <a:t>th</a:t>
            </a:r>
            <a:r>
              <a:rPr lang="en-US" sz="2500" dirty="0">
                <a:latin typeface="+mj-lt"/>
              </a:rPr>
              <a:t> 2016. The game will involve Velociraptor chasing other toy robots through various terrains tele-robotically from the </a:t>
            </a:r>
            <a:r>
              <a:rPr lang="en-US" sz="2500" dirty="0" err="1">
                <a:latin typeface="+mj-lt"/>
              </a:rPr>
              <a:t>Arxterra</a:t>
            </a:r>
            <a:r>
              <a:rPr lang="en-US" sz="2500" dirty="0">
                <a:latin typeface="+mj-lt"/>
              </a:rPr>
              <a:t> control panel. The robot’s application of the 3DoT board MCU will demonstrate it’s walking capabilities by navigating through terrains in a game.</a:t>
            </a:r>
          </a:p>
        </p:txBody>
      </p:sp>
    </p:spTree>
    <p:extLst>
      <p:ext uri="{BB962C8B-B14F-4D97-AF65-F5344CB8AC3E}">
        <p14:creationId xmlns:p14="http://schemas.microsoft.com/office/powerpoint/2010/main" val="1020498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Status - Power Report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92263" y="2228850"/>
          <a:ext cx="9067800" cy="3257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133363415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04809125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71558136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58345524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89752395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77832708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7226236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760327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1765837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Item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Quantity Required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Individual Current Draw (mA)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Expected Current Draw (mA)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Measured Draw (mA)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Uncertainty (%)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Margin (+/-mA)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Allocation Total (mA)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044271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Mini Stepper Motors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020684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Servos (HS-322HD)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949304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Servos (SG90)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591575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 motors (GM 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326941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3DoT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971365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3754215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151281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884518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315031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126260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Allocation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994646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Margin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225.0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627205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Estimated Current Draw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2700.0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484479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Contingency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-2475.0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4259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645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Status - Mass Report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29156"/>
              </p:ext>
            </p:extLst>
          </p:nvPr>
        </p:nvGraphicFramePr>
        <p:xfrm>
          <a:off x="1097280" y="1951623"/>
          <a:ext cx="8696776" cy="3712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2322">
                  <a:extLst>
                    <a:ext uri="{9D8B030D-6E8A-4147-A177-3AD203B41FA5}">
                      <a16:colId xmlns:a16="http://schemas.microsoft.com/office/drawing/2014/main" val="2167563169"/>
                    </a:ext>
                  </a:extLst>
                </a:gridCol>
                <a:gridCol w="1142434">
                  <a:extLst>
                    <a:ext uri="{9D8B030D-6E8A-4147-A177-3AD203B41FA5}">
                      <a16:colId xmlns:a16="http://schemas.microsoft.com/office/drawing/2014/main" val="3506802866"/>
                    </a:ext>
                  </a:extLst>
                </a:gridCol>
                <a:gridCol w="1299518">
                  <a:extLst>
                    <a:ext uri="{9D8B030D-6E8A-4147-A177-3AD203B41FA5}">
                      <a16:colId xmlns:a16="http://schemas.microsoft.com/office/drawing/2014/main" val="3767465676"/>
                    </a:ext>
                  </a:extLst>
                </a:gridCol>
                <a:gridCol w="1256677">
                  <a:extLst>
                    <a:ext uri="{9D8B030D-6E8A-4147-A177-3AD203B41FA5}">
                      <a16:colId xmlns:a16="http://schemas.microsoft.com/office/drawing/2014/main" val="4053139268"/>
                    </a:ext>
                  </a:extLst>
                </a:gridCol>
                <a:gridCol w="1028190">
                  <a:extLst>
                    <a:ext uri="{9D8B030D-6E8A-4147-A177-3AD203B41FA5}">
                      <a16:colId xmlns:a16="http://schemas.microsoft.com/office/drawing/2014/main" val="1181494735"/>
                    </a:ext>
                  </a:extLst>
                </a:gridCol>
                <a:gridCol w="971069">
                  <a:extLst>
                    <a:ext uri="{9D8B030D-6E8A-4147-A177-3AD203B41FA5}">
                      <a16:colId xmlns:a16="http://schemas.microsoft.com/office/drawing/2014/main" val="3449450185"/>
                    </a:ext>
                  </a:extLst>
                </a:gridCol>
                <a:gridCol w="714021">
                  <a:extLst>
                    <a:ext uri="{9D8B030D-6E8A-4147-A177-3AD203B41FA5}">
                      <a16:colId xmlns:a16="http://schemas.microsoft.com/office/drawing/2014/main" val="3681078221"/>
                    </a:ext>
                  </a:extLst>
                </a:gridCol>
                <a:gridCol w="842545">
                  <a:extLst>
                    <a:ext uri="{9D8B030D-6E8A-4147-A177-3AD203B41FA5}">
                      <a16:colId xmlns:a16="http://schemas.microsoft.com/office/drawing/2014/main" val="3594733160"/>
                    </a:ext>
                  </a:extLst>
                </a:gridCol>
              </a:tblGrid>
              <a:tr h="414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Item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Quantity Required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Individual Weight (g)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Expected Weight (g)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Measured Weight (g)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Uncertainty (%)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Margin (+/-g)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Allocation Total (g)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70874878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15.4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7185932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37937153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34089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63410037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Legs (with Feet)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99481375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Systems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09090306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PCB Board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75988140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3DoT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04979508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Servo (SG90)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20067497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DC Motors (GM-09)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45711432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Cables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0336131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Battery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50121305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3136328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Allocation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3910388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657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6037187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Margin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1859086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Estimated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600.0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22532902"/>
                  </a:ext>
                </a:extLst>
              </a:tr>
              <a:tr h="18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Contingency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117.0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6403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2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Status - Cost Report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57797" y="1846264"/>
          <a:ext cx="8936732" cy="4022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427">
                  <a:extLst>
                    <a:ext uri="{9D8B030D-6E8A-4147-A177-3AD203B41FA5}">
                      <a16:colId xmlns:a16="http://schemas.microsoft.com/office/drawing/2014/main" val="162220024"/>
                    </a:ext>
                  </a:extLst>
                </a:gridCol>
                <a:gridCol w="1392738">
                  <a:extLst>
                    <a:ext uri="{9D8B030D-6E8A-4147-A177-3AD203B41FA5}">
                      <a16:colId xmlns:a16="http://schemas.microsoft.com/office/drawing/2014/main" val="2728481121"/>
                    </a:ext>
                  </a:extLst>
                </a:gridCol>
                <a:gridCol w="1330243">
                  <a:extLst>
                    <a:ext uri="{9D8B030D-6E8A-4147-A177-3AD203B41FA5}">
                      <a16:colId xmlns:a16="http://schemas.microsoft.com/office/drawing/2014/main" val="2718680314"/>
                    </a:ext>
                  </a:extLst>
                </a:gridCol>
                <a:gridCol w="1374882">
                  <a:extLst>
                    <a:ext uri="{9D8B030D-6E8A-4147-A177-3AD203B41FA5}">
                      <a16:colId xmlns:a16="http://schemas.microsoft.com/office/drawing/2014/main" val="2309586884"/>
                    </a:ext>
                  </a:extLst>
                </a:gridCol>
                <a:gridCol w="1089192">
                  <a:extLst>
                    <a:ext uri="{9D8B030D-6E8A-4147-A177-3AD203B41FA5}">
                      <a16:colId xmlns:a16="http://schemas.microsoft.com/office/drawing/2014/main" val="3589288750"/>
                    </a:ext>
                  </a:extLst>
                </a:gridCol>
                <a:gridCol w="1089192">
                  <a:extLst>
                    <a:ext uri="{9D8B030D-6E8A-4147-A177-3AD203B41FA5}">
                      <a16:colId xmlns:a16="http://schemas.microsoft.com/office/drawing/2014/main" val="3725185592"/>
                    </a:ext>
                  </a:extLst>
                </a:gridCol>
                <a:gridCol w="982058">
                  <a:extLst>
                    <a:ext uri="{9D8B030D-6E8A-4147-A177-3AD203B41FA5}">
                      <a16:colId xmlns:a16="http://schemas.microsoft.com/office/drawing/2014/main" val="1405604835"/>
                    </a:ext>
                  </a:extLst>
                </a:gridCol>
              </a:tblGrid>
              <a:tr h="37623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Cost Report</a:t>
                      </a:r>
                      <a:endParaRPr lang="en-US" sz="2400" b="1" i="0" u="none" strike="noStrike">
                        <a:solidFill>
                          <a:srgbClr val="44546A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5696"/>
                  </a:ext>
                </a:extLst>
              </a:tr>
              <a:tr h="1656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0162"/>
                  </a:ext>
                </a:extLst>
              </a:tr>
              <a:tr h="16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Resource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Quantity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Expected Cost ($)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Actual Cost ($)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Uncertainty (%)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Margin (±%)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4048158191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PCB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 be determined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1533405366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IMU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3837363175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Rev/min Senor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4107249528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MCP 23017 I2C GPIO Expander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1851860799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Linear Actuators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506835313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Servos (HS-322HD)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412394945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Servos (SG90)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2045255138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DC motors (GM 9)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3387633322"/>
                  </a:ext>
                </a:extLst>
              </a:tr>
              <a:tr h="16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3DoT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1399710583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Materials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1536850037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Mounting Hardware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2786638867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170414104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149704614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3249959048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4033395582"/>
                  </a:ext>
                </a:extLst>
              </a:tr>
              <a:tr h="16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3196849023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Project Allocation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4171604858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Margin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1638756778"/>
                  </a:ext>
                </a:extLst>
              </a:tr>
              <a:tr h="16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Expected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2574153339"/>
                  </a:ext>
                </a:extLst>
              </a:tr>
              <a:tr h="16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Contingency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-39.00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469" marR="4469" marT="4469" marB="0" anchor="b"/>
                </a:tc>
                <a:extLst>
                  <a:ext uri="{0D108BD9-81ED-4DB2-BD59-A6C34878D82A}">
                    <a16:rowId xmlns:a16="http://schemas.microsoft.com/office/drawing/2014/main" val="51678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982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Updated Schedule - Microsoft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91" y="1846263"/>
            <a:ext cx="9984743" cy="4022725"/>
          </a:xfrm>
        </p:spPr>
      </p:pic>
    </p:spTree>
    <p:extLst>
      <p:ext uri="{BB962C8B-B14F-4D97-AF65-F5344CB8AC3E}">
        <p14:creationId xmlns:p14="http://schemas.microsoft.com/office/powerpoint/2010/main" val="1248766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Updated Schedule - Critical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" y="1846263"/>
            <a:ext cx="10002629" cy="4022725"/>
          </a:xfrm>
        </p:spPr>
      </p:pic>
    </p:spTree>
    <p:extLst>
      <p:ext uri="{BB962C8B-B14F-4D97-AF65-F5344CB8AC3E}">
        <p14:creationId xmlns:p14="http://schemas.microsoft.com/office/powerpoint/2010/main" val="249008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Burndown and Percent Complete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086823"/>
              </p:ext>
            </p:extLst>
          </p:nvPr>
        </p:nvGraphicFramePr>
        <p:xfrm>
          <a:off x="1097280" y="2296206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86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Executive Summary - The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31" y="1955259"/>
            <a:ext cx="5828941" cy="4629684"/>
          </a:xfrm>
        </p:spPr>
      </p:pic>
    </p:spTree>
    <p:extLst>
      <p:ext uri="{BB962C8B-B14F-4D97-AF65-F5344CB8AC3E}">
        <p14:creationId xmlns:p14="http://schemas.microsoft.com/office/powerpoint/2010/main" val="33362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Executive Summary - Project Features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+mj-lt"/>
              </a:rPr>
              <a:t>Rod application and body platform</a:t>
            </a:r>
          </a:p>
          <a:p>
            <a:pPr lvl="1"/>
            <a:r>
              <a:rPr lang="en-US" sz="2500" i="0" dirty="0">
                <a:latin typeface="+mj-lt"/>
              </a:rPr>
              <a:t>Load = Rod</a:t>
            </a:r>
          </a:p>
          <a:p>
            <a:pPr lvl="1"/>
            <a:r>
              <a:rPr lang="en-US" sz="2500" i="0" dirty="0">
                <a:latin typeface="+mj-lt"/>
              </a:rPr>
              <a:t>Fulcrum = Center of Gravity</a:t>
            </a:r>
          </a:p>
          <a:p>
            <a:pPr lvl="1"/>
            <a:r>
              <a:rPr lang="en-US" sz="2500" i="0" dirty="0">
                <a:latin typeface="+mj-lt"/>
              </a:rPr>
              <a:t>Effort = desired position for the  rod</a:t>
            </a:r>
          </a:p>
          <a:p>
            <a:pPr marL="0" indent="0">
              <a:buNone/>
            </a:pPr>
            <a:endParaRPr lang="en-US" sz="2500" i="0" dirty="0">
              <a:latin typeface="+mj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4"/>
            <a:ext cx="5208079" cy="3769784"/>
          </a:xfrm>
        </p:spPr>
      </p:pic>
    </p:spTree>
    <p:extLst>
      <p:ext uri="{BB962C8B-B14F-4D97-AF65-F5344CB8AC3E}">
        <p14:creationId xmlns:p14="http://schemas.microsoft.com/office/powerpoint/2010/main" val="347440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Executive Summary - Project Features (2)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2 DC motors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i="0" dirty="0">
                <a:latin typeface="+mj-lt"/>
              </a:rPr>
              <a:t> Theo Jansen Model </a:t>
            </a:r>
          </a:p>
          <a:p>
            <a:pPr lvl="1"/>
            <a:r>
              <a:rPr lang="en-US" sz="2500" i="0" dirty="0">
                <a:latin typeface="+mj-lt"/>
              </a:rPr>
              <a:t>Leg Design covered movement motion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latin typeface="+mj-lt"/>
              </a:rPr>
              <a:t> Gear Manipulation</a:t>
            </a:r>
          </a:p>
          <a:p>
            <a:pPr lvl="1"/>
            <a:r>
              <a:rPr lang="en-US" sz="2500" i="0" dirty="0">
                <a:latin typeface="+mj-lt"/>
              </a:rPr>
              <a:t>Controls the head and tail with one servo</a:t>
            </a:r>
          </a:p>
          <a:p>
            <a:pPr marL="201168" lvl="1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en-US" sz="1800" dirty="0"/>
              <a:t>Source: </a:t>
            </a:r>
            <a:r>
              <a:rPr lang="en-US" sz="1800" dirty="0">
                <a:hlinkClick r:id="rId2"/>
              </a:rPr>
              <a:t>https://www.adafruit.com/product/1841</a:t>
            </a:r>
            <a:endParaRPr lang="en-US" sz="1800" i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35" y="1845734"/>
            <a:ext cx="5008245" cy="3737835"/>
          </a:xfrm>
        </p:spPr>
      </p:pic>
    </p:spTree>
    <p:extLst>
      <p:ext uri="{BB962C8B-B14F-4D97-AF65-F5344CB8AC3E}">
        <p14:creationId xmlns:p14="http://schemas.microsoft.com/office/powerpoint/2010/main" val="215086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Executive Summary - Experiment List/Checklist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+mj-lt"/>
              </a:rPr>
              <a:t>Head and Tail with one servo </a:t>
            </a:r>
          </a:p>
          <a:p>
            <a:r>
              <a:rPr lang="en-US" sz="2500" dirty="0">
                <a:latin typeface="+mj-lt"/>
              </a:rPr>
              <a:t>Back of the Envelope calculation for Torque requirements</a:t>
            </a:r>
          </a:p>
          <a:p>
            <a:r>
              <a:rPr lang="en-US" sz="2500" dirty="0">
                <a:latin typeface="+mj-lt"/>
              </a:rPr>
              <a:t>Stress test on </a:t>
            </a:r>
            <a:r>
              <a:rPr lang="en-US" sz="2500" dirty="0" err="1">
                <a:latin typeface="+mj-lt"/>
              </a:rPr>
              <a:t>Solidworks</a:t>
            </a:r>
            <a:r>
              <a:rPr lang="en-US" sz="2500" dirty="0">
                <a:latin typeface="+mj-lt"/>
              </a:rPr>
              <a:t> for our 3D Model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003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" y="127000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dirty="0"/>
              <a:t>System Design - System Block Diagram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846263"/>
            <a:ext cx="6263553" cy="44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14" y="0"/>
            <a:ext cx="9601200" cy="812800"/>
          </a:xfrm>
        </p:spPr>
        <p:txBody>
          <a:bodyPr/>
          <a:lstStyle/>
          <a:p>
            <a:pPr algn="ctr"/>
            <a:r>
              <a:rPr lang="en-US" dirty="0"/>
              <a:t>Interface Definition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943429"/>
            <a:ext cx="11706225" cy="48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193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2087</TotalTime>
  <Words>1224</Words>
  <Application>Microsoft Office PowerPoint</Application>
  <PresentationFormat>Widescreen</PresentationFormat>
  <Paragraphs>386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Times New Roman</vt:lpstr>
      <vt:lpstr>Wingdings</vt:lpstr>
      <vt:lpstr>Retrospect</vt:lpstr>
      <vt:lpstr>Critical Design Review</vt:lpstr>
      <vt:lpstr>Executive Summary - Project Objectives</vt:lpstr>
      <vt:lpstr>Executive Summary - Mission Profile</vt:lpstr>
      <vt:lpstr>Executive Summary - The Design</vt:lpstr>
      <vt:lpstr>Executive Summary - Project Features (1)</vt:lpstr>
      <vt:lpstr>Executive Summary - Project Features (2)</vt:lpstr>
      <vt:lpstr>Executive Summary - Experiment List/Checklist</vt:lpstr>
      <vt:lpstr>System Design - System Block Diagram</vt:lpstr>
      <vt:lpstr>Interface Definition</vt:lpstr>
      <vt:lpstr>Interface Definition: Cable Tree</vt:lpstr>
      <vt:lpstr>Software Block Diagram</vt:lpstr>
      <vt:lpstr>Mission Command and Control - Software Block Diagram</vt:lpstr>
      <vt:lpstr>Electronics Design - IMUs</vt:lpstr>
      <vt:lpstr>Electronics Design – DC Motors</vt:lpstr>
      <vt:lpstr>Electronics Design – Rotary Encoders</vt:lpstr>
      <vt:lpstr>A/D for Rotary Encoders</vt:lpstr>
      <vt:lpstr>Servos</vt:lpstr>
      <vt:lpstr>PCB Schematic – Fritzing diagram</vt:lpstr>
      <vt:lpstr>PCB Schematic - EagleCAD Schematic</vt:lpstr>
      <vt:lpstr>PCB Layout - EagleCAD PCB</vt:lpstr>
      <vt:lpstr>PCB Layout - Physical</vt:lpstr>
      <vt:lpstr>PowerPoint Presentation</vt:lpstr>
      <vt:lpstr>PowerPoint Presentation</vt:lpstr>
      <vt:lpstr>PowerPoint Presentation</vt:lpstr>
      <vt:lpstr>Steps Toward Validation &amp; Verification</vt:lpstr>
      <vt:lpstr>Validation </vt:lpstr>
      <vt:lpstr>Validation </vt:lpstr>
      <vt:lpstr>Verification </vt:lpstr>
      <vt:lpstr>Verification </vt:lpstr>
      <vt:lpstr>Project Status - Power Report</vt:lpstr>
      <vt:lpstr>Project Status - Mass Report</vt:lpstr>
      <vt:lpstr>Project Status - Cost Report</vt:lpstr>
      <vt:lpstr>Updated Schedule - Microsoft Project</vt:lpstr>
      <vt:lpstr>Updated Schedule - Critical Path</vt:lpstr>
      <vt:lpstr>Burndown and Percent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2016 Velociraptor (W)</dc:title>
  <dc:creator>Leary Salupen</dc:creator>
  <cp:lastModifiedBy>Leary Salupen</cp:lastModifiedBy>
  <cp:revision>60</cp:revision>
  <dcterms:created xsi:type="dcterms:W3CDTF">2016-10-30T03:44:09Z</dcterms:created>
  <dcterms:modified xsi:type="dcterms:W3CDTF">2016-11-02T21:10:09Z</dcterms:modified>
</cp:coreProperties>
</file>