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7" r:id="rId3"/>
    <p:sldId id="258" r:id="rId4"/>
    <p:sldId id="259" r:id="rId5"/>
    <p:sldId id="260" r:id="rId6"/>
    <p:sldId id="261" r:id="rId7"/>
    <p:sldId id="265" r:id="rId8"/>
    <p:sldId id="266" r:id="rId9"/>
    <p:sldId id="262" r:id="rId10"/>
    <p:sldId id="263" r:id="rId11"/>
    <p:sldId id="264" r:id="rId12"/>
    <p:sldId id="267" r:id="rId13"/>
    <p:sldId id="268" r:id="rId14"/>
    <p:sldId id="269" r:id="rId15"/>
    <p:sldId id="304" r:id="rId16"/>
    <p:sldId id="305" r:id="rId17"/>
    <p:sldId id="306" r:id="rId18"/>
    <p:sldId id="307" r:id="rId19"/>
    <p:sldId id="308" r:id="rId20"/>
    <p:sldId id="309" r:id="rId21"/>
    <p:sldId id="311" r:id="rId22"/>
    <p:sldId id="312" r:id="rId23"/>
    <p:sldId id="298" r:id="rId24"/>
    <p:sldId id="299" r:id="rId25"/>
    <p:sldId id="300" r:id="rId26"/>
    <p:sldId id="301" r:id="rId27"/>
    <p:sldId id="297" r:id="rId28"/>
    <p:sldId id="275" r:id="rId29"/>
    <p:sldId id="276" r:id="rId30"/>
    <p:sldId id="277" r:id="rId31"/>
    <p:sldId id="279" r:id="rId32"/>
    <p:sldId id="280" r:id="rId33"/>
    <p:sldId id="281" r:id="rId34"/>
    <p:sldId id="282" r:id="rId35"/>
    <p:sldId id="283" r:id="rId36"/>
    <p:sldId id="284" r:id="rId37"/>
    <p:sldId id="285" r:id="rId38"/>
    <p:sldId id="286" r:id="rId39"/>
    <p:sldId id="287" r:id="rId40"/>
    <p:sldId id="288" r:id="rId41"/>
    <p:sldId id="289" r:id="rId42"/>
    <p:sldId id="294" r:id="rId43"/>
    <p:sldId id="295" r:id="rId44"/>
    <p:sldId id="296" r:id="rId45"/>
    <p:sldId id="290" r:id="rId46"/>
    <p:sldId id="291" r:id="rId47"/>
    <p:sldId id="292" r:id="rId48"/>
    <p:sldId id="293" r:id="rId49"/>
    <p:sldId id="270" r:id="rId50"/>
    <p:sldId id="271" r:id="rId51"/>
    <p:sldId id="272" r:id="rId52"/>
    <p:sldId id="273" r:id="rId53"/>
    <p:sldId id="302" r:id="rId54"/>
    <p:sldId id="303" r:id="rId55"/>
    <p:sldId id="274"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48" autoAdjust="0"/>
    <p:restoredTop sz="94660"/>
  </p:normalViewPr>
  <p:slideViewPr>
    <p:cSldViewPr snapToGrid="0">
      <p:cViewPr varScale="1">
        <p:scale>
          <a:sx n="47" d="100"/>
          <a:sy n="47" d="100"/>
        </p:scale>
        <p:origin x="72" y="10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Project Burn</a:t>
            </a:r>
            <a:r>
              <a:rPr lang="en-US" baseline="0"/>
              <a:t> D</a:t>
            </a:r>
            <a:r>
              <a:rPr lang="en-US"/>
              <a:t>own</a:t>
            </a:r>
          </a:p>
          <a:p>
            <a:pPr>
              <a:defRPr/>
            </a:pPr>
            <a:r>
              <a:rPr lang="en-US"/>
              <a:t>8/25 - 12/15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Schedule of Tasks</c:v>
          </c:tx>
          <c:spPr>
            <a:ln w="28575" cap="rnd">
              <a:solidFill>
                <a:schemeClr val="accent1"/>
              </a:solidFill>
              <a:round/>
            </a:ln>
            <a:effectLst/>
          </c:spPr>
          <c:marker>
            <c:symbol val="none"/>
          </c:marker>
          <c:cat>
            <c:numRef>
              <c:f>Sheet1!$C$4:$C$20</c:f>
              <c:numCache>
                <c:formatCode>d\-mmm</c:formatCode>
                <c:ptCount val="17"/>
                <c:pt idx="0">
                  <c:v>42607</c:v>
                </c:pt>
                <c:pt idx="1">
                  <c:v>42614</c:v>
                </c:pt>
                <c:pt idx="2">
                  <c:v>42621</c:v>
                </c:pt>
                <c:pt idx="3">
                  <c:v>42628</c:v>
                </c:pt>
                <c:pt idx="4">
                  <c:v>42635</c:v>
                </c:pt>
                <c:pt idx="5">
                  <c:v>42642</c:v>
                </c:pt>
                <c:pt idx="6">
                  <c:v>42649</c:v>
                </c:pt>
                <c:pt idx="7">
                  <c:v>42656</c:v>
                </c:pt>
                <c:pt idx="8">
                  <c:v>42663</c:v>
                </c:pt>
                <c:pt idx="9">
                  <c:v>42670</c:v>
                </c:pt>
                <c:pt idx="10">
                  <c:v>42677</c:v>
                </c:pt>
                <c:pt idx="11">
                  <c:v>42684</c:v>
                </c:pt>
                <c:pt idx="12">
                  <c:v>42691</c:v>
                </c:pt>
                <c:pt idx="13">
                  <c:v>42698</c:v>
                </c:pt>
                <c:pt idx="14">
                  <c:v>42705</c:v>
                </c:pt>
                <c:pt idx="15">
                  <c:v>42712</c:v>
                </c:pt>
                <c:pt idx="16">
                  <c:v>42719</c:v>
                </c:pt>
              </c:numCache>
            </c:numRef>
          </c:cat>
          <c:val>
            <c:numRef>
              <c:f>Sheet1!$B$4:$B$20</c:f>
              <c:numCache>
                <c:formatCode>General</c:formatCode>
                <c:ptCount val="17"/>
                <c:pt idx="0">
                  <c:v>44</c:v>
                </c:pt>
                <c:pt idx="1">
                  <c:v>44</c:v>
                </c:pt>
                <c:pt idx="2">
                  <c:v>42</c:v>
                </c:pt>
                <c:pt idx="3">
                  <c:v>41</c:v>
                </c:pt>
                <c:pt idx="4">
                  <c:v>40</c:v>
                </c:pt>
                <c:pt idx="5">
                  <c:v>37</c:v>
                </c:pt>
                <c:pt idx="6">
                  <c:v>31</c:v>
                </c:pt>
                <c:pt idx="7">
                  <c:v>17</c:v>
                </c:pt>
                <c:pt idx="8">
                  <c:v>16</c:v>
                </c:pt>
                <c:pt idx="9">
                  <c:v>8</c:v>
                </c:pt>
                <c:pt idx="10">
                  <c:v>6</c:v>
                </c:pt>
                <c:pt idx="11">
                  <c:v>5</c:v>
                </c:pt>
                <c:pt idx="12">
                  <c:v>4</c:v>
                </c:pt>
                <c:pt idx="13">
                  <c:v>4</c:v>
                </c:pt>
                <c:pt idx="14">
                  <c:v>2</c:v>
                </c:pt>
                <c:pt idx="15">
                  <c:v>0</c:v>
                </c:pt>
                <c:pt idx="16">
                  <c:v>0</c:v>
                </c:pt>
              </c:numCache>
            </c:numRef>
          </c:val>
          <c:smooth val="0"/>
          <c:extLst>
            <c:ext xmlns:c16="http://schemas.microsoft.com/office/drawing/2014/chart" uri="{C3380CC4-5D6E-409C-BE32-E72D297353CC}">
              <c16:uniqueId val="{00000000-5AE7-45C4-90FD-F76CFCD73A84}"/>
            </c:ext>
          </c:extLst>
        </c:ser>
        <c:ser>
          <c:idx val="1"/>
          <c:order val="1"/>
          <c:tx>
            <c:v>Tasks To-Do</c:v>
          </c:tx>
          <c:spPr>
            <a:ln w="28575" cap="rnd">
              <a:solidFill>
                <a:schemeClr val="accent2"/>
              </a:solidFill>
              <a:round/>
            </a:ln>
            <a:effectLst/>
          </c:spPr>
          <c:marker>
            <c:symbol val="none"/>
          </c:marker>
          <c:val>
            <c:numRef>
              <c:f>Sheet1!$A$4:$A$9</c:f>
              <c:numCache>
                <c:formatCode>General</c:formatCode>
                <c:ptCount val="6"/>
                <c:pt idx="0">
                  <c:v>44</c:v>
                </c:pt>
                <c:pt idx="1">
                  <c:v>44</c:v>
                </c:pt>
                <c:pt idx="2">
                  <c:v>43</c:v>
                </c:pt>
                <c:pt idx="3">
                  <c:v>42</c:v>
                </c:pt>
                <c:pt idx="4">
                  <c:v>41</c:v>
                </c:pt>
                <c:pt idx="5">
                  <c:v>39</c:v>
                </c:pt>
              </c:numCache>
            </c:numRef>
          </c:val>
          <c:smooth val="0"/>
          <c:extLst>
            <c:ext xmlns:c16="http://schemas.microsoft.com/office/drawing/2014/chart" uri="{C3380CC4-5D6E-409C-BE32-E72D297353CC}">
              <c16:uniqueId val="{00000001-5AE7-45C4-90FD-F76CFCD73A84}"/>
            </c:ext>
          </c:extLst>
        </c:ser>
        <c:ser>
          <c:idx val="2"/>
          <c:order val="2"/>
          <c:tx>
            <c:v>% Completion</c:v>
          </c:tx>
          <c:spPr>
            <a:ln w="28575" cap="rnd">
              <a:solidFill>
                <a:schemeClr val="accent3"/>
              </a:solidFill>
              <a:round/>
            </a:ln>
            <a:effectLst/>
          </c:spPr>
          <c:marker>
            <c:symbol val="none"/>
          </c:marker>
          <c:val>
            <c:numRef>
              <c:f>Sheet1!$D$4:$D$9</c:f>
              <c:numCache>
                <c:formatCode>General</c:formatCode>
                <c:ptCount val="6"/>
                <c:pt idx="0">
                  <c:v>0</c:v>
                </c:pt>
                <c:pt idx="1">
                  <c:v>0</c:v>
                </c:pt>
                <c:pt idx="2">
                  <c:v>1.1363636363636365</c:v>
                </c:pt>
                <c:pt idx="3">
                  <c:v>2.2727272727272729</c:v>
                </c:pt>
                <c:pt idx="4">
                  <c:v>3.4090909090909092</c:v>
                </c:pt>
                <c:pt idx="5">
                  <c:v>5.6818181818181817</c:v>
                </c:pt>
              </c:numCache>
            </c:numRef>
          </c:val>
          <c:smooth val="0"/>
          <c:extLst>
            <c:ext xmlns:c16="http://schemas.microsoft.com/office/drawing/2014/chart" uri="{C3380CC4-5D6E-409C-BE32-E72D297353CC}">
              <c16:uniqueId val="{00000002-5AE7-45C4-90FD-F76CFCD73A84}"/>
            </c:ext>
          </c:extLst>
        </c:ser>
        <c:dLbls>
          <c:showLegendKey val="0"/>
          <c:showVal val="0"/>
          <c:showCatName val="0"/>
          <c:showSerName val="0"/>
          <c:showPercent val="0"/>
          <c:showBubbleSize val="0"/>
        </c:dLbls>
        <c:smooth val="0"/>
        <c:axId val="304068248"/>
        <c:axId val="304068904"/>
      </c:lineChart>
      <c:dateAx>
        <c:axId val="3040682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Dates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d\-mmm"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4068904"/>
        <c:crosses val="autoZero"/>
        <c:auto val="1"/>
        <c:lblOffset val="100"/>
        <c:baseTimeUnit val="days"/>
      </c:dateAx>
      <c:valAx>
        <c:axId val="304068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Tasks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40682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060EDA-0F7A-43AB-B589-C3320C0BA9B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BECD1AC-D2E6-47E6-AF50-AB94AC571613}">
      <dgm:prSet/>
      <dgm:spPr/>
      <dgm:t>
        <a:bodyPr/>
        <a:lstStyle/>
        <a:p>
          <a:pPr rtl="0"/>
          <a:r>
            <a:rPr lang="en-US"/>
            <a:t>Mechanical Subsystem </a:t>
          </a:r>
        </a:p>
      </dgm:t>
    </dgm:pt>
    <dgm:pt modelId="{3995D1C9-4A8E-4AEB-AF5F-D421C31E413D}" type="parTrans" cxnId="{341DECB9-5DB2-4D58-AB20-911C664C0244}">
      <dgm:prSet/>
      <dgm:spPr/>
      <dgm:t>
        <a:bodyPr/>
        <a:lstStyle/>
        <a:p>
          <a:endParaRPr lang="en-US"/>
        </a:p>
      </dgm:t>
    </dgm:pt>
    <dgm:pt modelId="{B416BC88-8E9F-4F88-B341-8D146E6B7EE6}" type="sibTrans" cxnId="{341DECB9-5DB2-4D58-AB20-911C664C0244}">
      <dgm:prSet/>
      <dgm:spPr/>
      <dgm:t>
        <a:bodyPr/>
        <a:lstStyle/>
        <a:p>
          <a:endParaRPr lang="en-US"/>
        </a:p>
      </dgm:t>
    </dgm:pt>
    <dgm:pt modelId="{44D2A5D3-4431-4150-B250-0BD65AAEAD65}" type="pres">
      <dgm:prSet presAssocID="{D0060EDA-0F7A-43AB-B589-C3320C0BA9BD}" presName="linear" presStyleCnt="0">
        <dgm:presLayoutVars>
          <dgm:animLvl val="lvl"/>
          <dgm:resizeHandles val="exact"/>
        </dgm:presLayoutVars>
      </dgm:prSet>
      <dgm:spPr/>
    </dgm:pt>
    <dgm:pt modelId="{83F60034-6B01-4EBD-8E21-6B4E51091960}" type="pres">
      <dgm:prSet presAssocID="{BBECD1AC-D2E6-47E6-AF50-AB94AC571613}" presName="parentText" presStyleLbl="node1" presStyleIdx="0" presStyleCnt="1">
        <dgm:presLayoutVars>
          <dgm:chMax val="0"/>
          <dgm:bulletEnabled val="1"/>
        </dgm:presLayoutVars>
      </dgm:prSet>
      <dgm:spPr/>
    </dgm:pt>
  </dgm:ptLst>
  <dgm:cxnLst>
    <dgm:cxn modelId="{341DECB9-5DB2-4D58-AB20-911C664C0244}" srcId="{D0060EDA-0F7A-43AB-B589-C3320C0BA9BD}" destId="{BBECD1AC-D2E6-47E6-AF50-AB94AC571613}" srcOrd="0" destOrd="0" parTransId="{3995D1C9-4A8E-4AEB-AF5F-D421C31E413D}" sibTransId="{B416BC88-8E9F-4F88-B341-8D146E6B7EE6}"/>
    <dgm:cxn modelId="{D306F4B8-EE54-4530-8B08-B30E20B29F24}" type="presOf" srcId="{D0060EDA-0F7A-43AB-B589-C3320C0BA9BD}" destId="{44D2A5D3-4431-4150-B250-0BD65AAEAD65}" srcOrd="0" destOrd="0" presId="urn:microsoft.com/office/officeart/2005/8/layout/vList2"/>
    <dgm:cxn modelId="{8C3C29EF-7982-4206-976E-69DC32D10FE4}" type="presOf" srcId="{BBECD1AC-D2E6-47E6-AF50-AB94AC571613}" destId="{83F60034-6B01-4EBD-8E21-6B4E51091960}" srcOrd="0" destOrd="0" presId="urn:microsoft.com/office/officeart/2005/8/layout/vList2"/>
    <dgm:cxn modelId="{8B18BE46-6CE2-41A4-9466-04BE66F5B036}" type="presParOf" srcId="{44D2A5D3-4431-4150-B250-0BD65AAEAD65}" destId="{83F60034-6B01-4EBD-8E21-6B4E5109196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83F9BA6-1281-4E79-99A8-C7263D7EA5B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D639875-A39F-47A8-B501-A2FDC367FFCD}">
      <dgm:prSet/>
      <dgm:spPr/>
      <dgm:t>
        <a:bodyPr/>
        <a:lstStyle/>
        <a:p>
          <a:pPr rtl="0"/>
          <a:r>
            <a:rPr lang="en-US"/>
            <a:t>Material</a:t>
          </a:r>
        </a:p>
      </dgm:t>
    </dgm:pt>
    <dgm:pt modelId="{20416FC4-1CFC-4EB0-81A6-482ACB842A68}" type="parTrans" cxnId="{4D55DA10-AAFD-4875-848D-B18A874D09ED}">
      <dgm:prSet/>
      <dgm:spPr/>
      <dgm:t>
        <a:bodyPr/>
        <a:lstStyle/>
        <a:p>
          <a:endParaRPr lang="en-US"/>
        </a:p>
      </dgm:t>
    </dgm:pt>
    <dgm:pt modelId="{3B4C9054-1C0A-45AD-8AC5-3F06FAB1137D}" type="sibTrans" cxnId="{4D55DA10-AAFD-4875-848D-B18A874D09ED}">
      <dgm:prSet/>
      <dgm:spPr/>
      <dgm:t>
        <a:bodyPr/>
        <a:lstStyle/>
        <a:p>
          <a:endParaRPr lang="en-US"/>
        </a:p>
      </dgm:t>
    </dgm:pt>
    <dgm:pt modelId="{17663541-08EC-45C2-B935-DE2E78878E69}">
      <dgm:prSet custT="1"/>
      <dgm:spPr/>
      <dgm:t>
        <a:bodyPr/>
        <a:lstStyle/>
        <a:p>
          <a:pPr rtl="0"/>
          <a:r>
            <a:rPr lang="en-US" sz="1800" b="1" dirty="0"/>
            <a:t>(Level 2-3) </a:t>
          </a:r>
          <a:r>
            <a:rPr lang="en-US" sz="1800" dirty="0"/>
            <a:t>Aluminum and PLA filaments are the materials we will use.</a:t>
          </a:r>
        </a:p>
      </dgm:t>
    </dgm:pt>
    <dgm:pt modelId="{C0443A8C-B157-47D4-8075-A5E9EB6A9E4C}" type="parTrans" cxnId="{58DBC484-57B0-4229-942C-6B012BE9430E}">
      <dgm:prSet/>
      <dgm:spPr/>
      <dgm:t>
        <a:bodyPr/>
        <a:lstStyle/>
        <a:p>
          <a:endParaRPr lang="en-US"/>
        </a:p>
      </dgm:t>
    </dgm:pt>
    <dgm:pt modelId="{CFF291D5-9D67-42B4-BD55-4B659E8A5B54}" type="sibTrans" cxnId="{58DBC484-57B0-4229-942C-6B012BE9430E}">
      <dgm:prSet/>
      <dgm:spPr/>
      <dgm:t>
        <a:bodyPr/>
        <a:lstStyle/>
        <a:p>
          <a:endParaRPr lang="en-US"/>
        </a:p>
      </dgm:t>
    </dgm:pt>
    <dgm:pt modelId="{85999162-FE83-4E32-9585-CDB8186C7B78}" type="pres">
      <dgm:prSet presAssocID="{083F9BA6-1281-4E79-99A8-C7263D7EA5B9}" presName="Name0" presStyleCnt="0">
        <dgm:presLayoutVars>
          <dgm:dir/>
          <dgm:animLvl val="lvl"/>
          <dgm:resizeHandles val="exact"/>
        </dgm:presLayoutVars>
      </dgm:prSet>
      <dgm:spPr/>
    </dgm:pt>
    <dgm:pt modelId="{E0F59420-398B-47D7-B052-4661F54BEFE5}" type="pres">
      <dgm:prSet presAssocID="{CD639875-A39F-47A8-B501-A2FDC367FFCD}" presName="linNode" presStyleCnt="0"/>
      <dgm:spPr/>
    </dgm:pt>
    <dgm:pt modelId="{56654236-A4F2-4B37-A65D-4F00B766CA3A}" type="pres">
      <dgm:prSet presAssocID="{CD639875-A39F-47A8-B501-A2FDC367FFCD}" presName="parentText" presStyleLbl="node1" presStyleIdx="0" presStyleCnt="1">
        <dgm:presLayoutVars>
          <dgm:chMax val="1"/>
          <dgm:bulletEnabled val="1"/>
        </dgm:presLayoutVars>
      </dgm:prSet>
      <dgm:spPr/>
    </dgm:pt>
    <dgm:pt modelId="{45C73D39-F112-4745-9D7D-A0C363A5727B}" type="pres">
      <dgm:prSet presAssocID="{CD639875-A39F-47A8-B501-A2FDC367FFCD}" presName="descendantText" presStyleLbl="alignAccFollowNode1" presStyleIdx="0" presStyleCnt="1">
        <dgm:presLayoutVars>
          <dgm:bulletEnabled val="1"/>
        </dgm:presLayoutVars>
      </dgm:prSet>
      <dgm:spPr/>
    </dgm:pt>
  </dgm:ptLst>
  <dgm:cxnLst>
    <dgm:cxn modelId="{51E12A01-F806-467A-8C51-BBDFF33E0D2C}" type="presOf" srcId="{083F9BA6-1281-4E79-99A8-C7263D7EA5B9}" destId="{85999162-FE83-4E32-9585-CDB8186C7B78}" srcOrd="0" destOrd="0" presId="urn:microsoft.com/office/officeart/2005/8/layout/vList5"/>
    <dgm:cxn modelId="{1C448F53-D1BD-428A-A517-E6E7E79C83DD}" type="presOf" srcId="{17663541-08EC-45C2-B935-DE2E78878E69}" destId="{45C73D39-F112-4745-9D7D-A0C363A5727B}" srcOrd="0" destOrd="0" presId="urn:microsoft.com/office/officeart/2005/8/layout/vList5"/>
    <dgm:cxn modelId="{58DBC484-57B0-4229-942C-6B012BE9430E}" srcId="{CD639875-A39F-47A8-B501-A2FDC367FFCD}" destId="{17663541-08EC-45C2-B935-DE2E78878E69}" srcOrd="0" destOrd="0" parTransId="{C0443A8C-B157-47D4-8075-A5E9EB6A9E4C}" sibTransId="{CFF291D5-9D67-42B4-BD55-4B659E8A5B54}"/>
    <dgm:cxn modelId="{931C060C-3629-4414-AD73-DD7DC90E148C}" type="presOf" srcId="{CD639875-A39F-47A8-B501-A2FDC367FFCD}" destId="{56654236-A4F2-4B37-A65D-4F00B766CA3A}" srcOrd="0" destOrd="0" presId="urn:microsoft.com/office/officeart/2005/8/layout/vList5"/>
    <dgm:cxn modelId="{4D55DA10-AAFD-4875-848D-B18A874D09ED}" srcId="{083F9BA6-1281-4E79-99A8-C7263D7EA5B9}" destId="{CD639875-A39F-47A8-B501-A2FDC367FFCD}" srcOrd="0" destOrd="0" parTransId="{20416FC4-1CFC-4EB0-81A6-482ACB842A68}" sibTransId="{3B4C9054-1C0A-45AD-8AC5-3F06FAB1137D}"/>
    <dgm:cxn modelId="{B9B74055-DBE4-4F9E-9889-5774022A5E23}" type="presParOf" srcId="{85999162-FE83-4E32-9585-CDB8186C7B78}" destId="{E0F59420-398B-47D7-B052-4661F54BEFE5}" srcOrd="0" destOrd="0" presId="urn:microsoft.com/office/officeart/2005/8/layout/vList5"/>
    <dgm:cxn modelId="{18C83AB5-0A38-443E-9296-84C53E3A2584}" type="presParOf" srcId="{E0F59420-398B-47D7-B052-4661F54BEFE5}" destId="{56654236-A4F2-4B37-A65D-4F00B766CA3A}" srcOrd="0" destOrd="0" presId="urn:microsoft.com/office/officeart/2005/8/layout/vList5"/>
    <dgm:cxn modelId="{C155ABBF-843B-4819-8653-DCF4CFD669F0}" type="presParOf" srcId="{E0F59420-398B-47D7-B052-4661F54BEFE5}" destId="{45C73D39-F112-4745-9D7D-A0C363A5727B}" srcOrd="1"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DE90739-3404-4070-B046-118DE51AC63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2208863-2381-4A55-B603-7B7F0DFDBA76}">
      <dgm:prSet/>
      <dgm:spPr/>
      <dgm:t>
        <a:bodyPr/>
        <a:lstStyle/>
        <a:p>
          <a:pPr rtl="0"/>
          <a:r>
            <a:rPr lang="en-US"/>
            <a:t>Mechanical Subsystem</a:t>
          </a:r>
        </a:p>
      </dgm:t>
    </dgm:pt>
    <dgm:pt modelId="{D9CCC206-EAD7-4F25-991D-DA36A58A971B}" type="parTrans" cxnId="{F0C3EC61-06D6-4F07-9A45-E743B688DA4E}">
      <dgm:prSet/>
      <dgm:spPr/>
      <dgm:t>
        <a:bodyPr/>
        <a:lstStyle/>
        <a:p>
          <a:endParaRPr lang="en-US"/>
        </a:p>
      </dgm:t>
    </dgm:pt>
    <dgm:pt modelId="{AA650CB7-5C34-4DBA-A8B1-B2F7F677BFF0}" type="sibTrans" cxnId="{F0C3EC61-06D6-4F07-9A45-E743B688DA4E}">
      <dgm:prSet/>
      <dgm:spPr/>
      <dgm:t>
        <a:bodyPr/>
        <a:lstStyle/>
        <a:p>
          <a:endParaRPr lang="en-US"/>
        </a:p>
      </dgm:t>
    </dgm:pt>
    <dgm:pt modelId="{DA366829-1DDC-4B71-BDBF-9915079BD0DB}" type="pres">
      <dgm:prSet presAssocID="{CDE90739-3404-4070-B046-118DE51AC638}" presName="linear" presStyleCnt="0">
        <dgm:presLayoutVars>
          <dgm:animLvl val="lvl"/>
          <dgm:resizeHandles val="exact"/>
        </dgm:presLayoutVars>
      </dgm:prSet>
      <dgm:spPr/>
    </dgm:pt>
    <dgm:pt modelId="{93ADEF3C-D0D1-448E-8723-3CE350D7DAEC}" type="pres">
      <dgm:prSet presAssocID="{C2208863-2381-4A55-B603-7B7F0DFDBA76}" presName="parentText" presStyleLbl="node1" presStyleIdx="0" presStyleCnt="1">
        <dgm:presLayoutVars>
          <dgm:chMax val="0"/>
          <dgm:bulletEnabled val="1"/>
        </dgm:presLayoutVars>
      </dgm:prSet>
      <dgm:spPr/>
    </dgm:pt>
  </dgm:ptLst>
  <dgm:cxnLst>
    <dgm:cxn modelId="{09226E63-0BA0-4934-A3E6-F088F0EFDFD3}" type="presOf" srcId="{CDE90739-3404-4070-B046-118DE51AC638}" destId="{DA366829-1DDC-4B71-BDBF-9915079BD0DB}" srcOrd="0" destOrd="0" presId="urn:microsoft.com/office/officeart/2005/8/layout/vList2"/>
    <dgm:cxn modelId="{F6630E7B-88A2-41A4-8247-C1F992462905}" type="presOf" srcId="{C2208863-2381-4A55-B603-7B7F0DFDBA76}" destId="{93ADEF3C-D0D1-448E-8723-3CE350D7DAEC}" srcOrd="0" destOrd="0" presId="urn:microsoft.com/office/officeart/2005/8/layout/vList2"/>
    <dgm:cxn modelId="{F0C3EC61-06D6-4F07-9A45-E743B688DA4E}" srcId="{CDE90739-3404-4070-B046-118DE51AC638}" destId="{C2208863-2381-4A55-B603-7B7F0DFDBA76}" srcOrd="0" destOrd="0" parTransId="{D9CCC206-EAD7-4F25-991D-DA36A58A971B}" sibTransId="{AA650CB7-5C34-4DBA-A8B1-B2F7F677BFF0}"/>
    <dgm:cxn modelId="{F304FA56-5A08-47D1-B8FB-B9D9B5AEFDBD}" type="presParOf" srcId="{DA366829-1DDC-4B71-BDBF-9915079BD0DB}" destId="{93ADEF3C-D0D1-448E-8723-3CE350D7DAE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BC326CA-B2B9-4DE9-9AAD-DA33AAA82D7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7370357-F173-47F7-95E9-A7434DAF344C}">
      <dgm:prSet/>
      <dgm:spPr/>
      <dgm:t>
        <a:bodyPr/>
        <a:lstStyle/>
        <a:p>
          <a:pPr rtl="0"/>
          <a:r>
            <a:rPr lang="en-US" dirty="0"/>
            <a:t> </a:t>
          </a:r>
          <a:r>
            <a:rPr lang="en-US" b="1" dirty="0"/>
            <a:t>(Level 2-4)</a:t>
          </a:r>
          <a:r>
            <a:rPr lang="en-US" dirty="0"/>
            <a:t>Shall have two leg mechanism, modeled after UCI linkages, supporting mass of robot with 50% margin.</a:t>
          </a:r>
        </a:p>
      </dgm:t>
    </dgm:pt>
    <dgm:pt modelId="{1D247069-1DEB-43F9-9D6D-E55FEB17CEC0}" type="parTrans" cxnId="{4529183D-41B7-46FF-8EDD-128D2409D620}">
      <dgm:prSet/>
      <dgm:spPr/>
      <dgm:t>
        <a:bodyPr/>
        <a:lstStyle/>
        <a:p>
          <a:endParaRPr lang="en-US"/>
        </a:p>
      </dgm:t>
    </dgm:pt>
    <dgm:pt modelId="{2848A67E-C0D7-4F86-AE3C-30C783BD7780}" type="sibTrans" cxnId="{4529183D-41B7-46FF-8EDD-128D2409D620}">
      <dgm:prSet/>
      <dgm:spPr/>
      <dgm:t>
        <a:bodyPr/>
        <a:lstStyle/>
        <a:p>
          <a:endParaRPr lang="en-US"/>
        </a:p>
      </dgm:t>
    </dgm:pt>
    <dgm:pt modelId="{CA7DC427-58BF-40BF-B2FB-3BBCD71B513E}">
      <dgm:prSet/>
      <dgm:spPr/>
      <dgm:t>
        <a:bodyPr/>
        <a:lstStyle/>
        <a:p>
          <a:pPr rtl="0"/>
          <a:r>
            <a:rPr lang="en-US"/>
            <a:t>Total Mass goal is ~657g; therefore, legs shall be able to support 985.5g</a:t>
          </a:r>
        </a:p>
      </dgm:t>
    </dgm:pt>
    <dgm:pt modelId="{2F202796-F433-4D53-82D9-FB77474CF99E}" type="parTrans" cxnId="{09C72365-72F4-4993-9F4D-2E5CB97FF57C}">
      <dgm:prSet/>
      <dgm:spPr/>
      <dgm:t>
        <a:bodyPr/>
        <a:lstStyle/>
        <a:p>
          <a:endParaRPr lang="en-US"/>
        </a:p>
      </dgm:t>
    </dgm:pt>
    <dgm:pt modelId="{6D3F8980-2320-49DB-A388-74D7BF271F84}" type="sibTrans" cxnId="{09C72365-72F4-4993-9F4D-2E5CB97FF57C}">
      <dgm:prSet/>
      <dgm:spPr/>
      <dgm:t>
        <a:bodyPr/>
        <a:lstStyle/>
        <a:p>
          <a:endParaRPr lang="en-US"/>
        </a:p>
      </dgm:t>
    </dgm:pt>
    <dgm:pt modelId="{B7DF6C23-EEE4-43BF-A830-95A340FFB6B6}">
      <dgm:prSet/>
      <dgm:spPr/>
      <dgm:t>
        <a:bodyPr/>
        <a:lstStyle/>
        <a:p>
          <a:pPr rtl="0"/>
          <a:r>
            <a:rPr lang="en-US"/>
            <a:t>Level II Requirements [3]</a:t>
          </a:r>
        </a:p>
      </dgm:t>
    </dgm:pt>
    <dgm:pt modelId="{F06F3A3D-DC0E-4915-B45F-F0EC80DEE881}" type="parTrans" cxnId="{CB9E8C2D-53A7-4B4B-A442-21B8BA2497C5}">
      <dgm:prSet/>
      <dgm:spPr/>
      <dgm:t>
        <a:bodyPr/>
        <a:lstStyle/>
        <a:p>
          <a:endParaRPr lang="en-US"/>
        </a:p>
      </dgm:t>
    </dgm:pt>
    <dgm:pt modelId="{799F56BC-B021-4007-971A-50F0B8252557}" type="sibTrans" cxnId="{CB9E8C2D-53A7-4B4B-A442-21B8BA2497C5}">
      <dgm:prSet/>
      <dgm:spPr/>
      <dgm:t>
        <a:bodyPr/>
        <a:lstStyle/>
        <a:p>
          <a:endParaRPr lang="en-US"/>
        </a:p>
      </dgm:t>
    </dgm:pt>
    <dgm:pt modelId="{217306C6-86D0-4F12-A6A1-144697DBC746}" type="pres">
      <dgm:prSet presAssocID="{9BC326CA-B2B9-4DE9-9AAD-DA33AAA82D7B}" presName="Name0" presStyleCnt="0">
        <dgm:presLayoutVars>
          <dgm:dir/>
          <dgm:animLvl val="lvl"/>
          <dgm:resizeHandles val="exact"/>
        </dgm:presLayoutVars>
      </dgm:prSet>
      <dgm:spPr/>
    </dgm:pt>
    <dgm:pt modelId="{0CE2F6D5-0C08-4526-BE38-B87CC5CC5308}" type="pres">
      <dgm:prSet presAssocID="{B7DF6C23-EEE4-43BF-A830-95A340FFB6B6}" presName="linNode" presStyleCnt="0"/>
      <dgm:spPr/>
    </dgm:pt>
    <dgm:pt modelId="{63B548D1-3293-47AE-BDBD-7367328A88D2}" type="pres">
      <dgm:prSet presAssocID="{B7DF6C23-EEE4-43BF-A830-95A340FFB6B6}" presName="parentText" presStyleLbl="node1" presStyleIdx="0" presStyleCnt="1" custLinFactNeighborX="-1796" custLinFactNeighborY="-4326">
        <dgm:presLayoutVars>
          <dgm:chMax val="1"/>
          <dgm:bulletEnabled val="1"/>
        </dgm:presLayoutVars>
      </dgm:prSet>
      <dgm:spPr/>
    </dgm:pt>
    <dgm:pt modelId="{ED993404-74B9-421F-AD36-838B3D7809D8}" type="pres">
      <dgm:prSet presAssocID="{B7DF6C23-EEE4-43BF-A830-95A340FFB6B6}" presName="descendantText" presStyleLbl="alignAccFollowNode1" presStyleIdx="0" presStyleCnt="1">
        <dgm:presLayoutVars>
          <dgm:bulletEnabled val="1"/>
        </dgm:presLayoutVars>
      </dgm:prSet>
      <dgm:spPr/>
    </dgm:pt>
  </dgm:ptLst>
  <dgm:cxnLst>
    <dgm:cxn modelId="{761DC39D-F63F-4EB4-8233-152444BE3C5F}" type="presOf" srcId="{47370357-F173-47F7-95E9-A7434DAF344C}" destId="{ED993404-74B9-421F-AD36-838B3D7809D8}" srcOrd="0" destOrd="0" presId="urn:microsoft.com/office/officeart/2005/8/layout/vList5"/>
    <dgm:cxn modelId="{09C72365-72F4-4993-9F4D-2E5CB97FF57C}" srcId="{47370357-F173-47F7-95E9-A7434DAF344C}" destId="{CA7DC427-58BF-40BF-B2FB-3BBCD71B513E}" srcOrd="0" destOrd="0" parTransId="{2F202796-F433-4D53-82D9-FB77474CF99E}" sibTransId="{6D3F8980-2320-49DB-A388-74D7BF271F84}"/>
    <dgm:cxn modelId="{D609AFED-0D1D-4DD6-B04B-C907260266EB}" type="presOf" srcId="{9BC326CA-B2B9-4DE9-9AAD-DA33AAA82D7B}" destId="{217306C6-86D0-4F12-A6A1-144697DBC746}" srcOrd="0" destOrd="0" presId="urn:microsoft.com/office/officeart/2005/8/layout/vList5"/>
    <dgm:cxn modelId="{D76AF6D4-D606-481B-8000-97F44BB666C4}" type="presOf" srcId="{B7DF6C23-EEE4-43BF-A830-95A340FFB6B6}" destId="{63B548D1-3293-47AE-BDBD-7367328A88D2}" srcOrd="0" destOrd="0" presId="urn:microsoft.com/office/officeart/2005/8/layout/vList5"/>
    <dgm:cxn modelId="{CB9E8C2D-53A7-4B4B-A442-21B8BA2497C5}" srcId="{9BC326CA-B2B9-4DE9-9AAD-DA33AAA82D7B}" destId="{B7DF6C23-EEE4-43BF-A830-95A340FFB6B6}" srcOrd="0" destOrd="0" parTransId="{F06F3A3D-DC0E-4915-B45F-F0EC80DEE881}" sibTransId="{799F56BC-B021-4007-971A-50F0B8252557}"/>
    <dgm:cxn modelId="{2F41C817-0C16-491C-A900-A64041DEE6B4}" type="presOf" srcId="{CA7DC427-58BF-40BF-B2FB-3BBCD71B513E}" destId="{ED993404-74B9-421F-AD36-838B3D7809D8}" srcOrd="0" destOrd="1" presId="urn:microsoft.com/office/officeart/2005/8/layout/vList5"/>
    <dgm:cxn modelId="{4529183D-41B7-46FF-8EDD-128D2409D620}" srcId="{B7DF6C23-EEE4-43BF-A830-95A340FFB6B6}" destId="{47370357-F173-47F7-95E9-A7434DAF344C}" srcOrd="0" destOrd="0" parTransId="{1D247069-1DEB-43F9-9D6D-E55FEB17CEC0}" sibTransId="{2848A67E-C0D7-4F86-AE3C-30C783BD7780}"/>
    <dgm:cxn modelId="{AC60453A-B4C6-4363-B03D-EB161D56E8C4}" type="presParOf" srcId="{217306C6-86D0-4F12-A6A1-144697DBC746}" destId="{0CE2F6D5-0C08-4526-BE38-B87CC5CC5308}" srcOrd="0" destOrd="0" presId="urn:microsoft.com/office/officeart/2005/8/layout/vList5"/>
    <dgm:cxn modelId="{F08E2288-16D9-4C25-BC73-069DD3104FF5}" type="presParOf" srcId="{0CE2F6D5-0C08-4526-BE38-B87CC5CC5308}" destId="{63B548D1-3293-47AE-BDBD-7367328A88D2}" srcOrd="0" destOrd="0" presId="urn:microsoft.com/office/officeart/2005/8/layout/vList5"/>
    <dgm:cxn modelId="{09FB39AA-D57B-4B38-95B8-D4B36AFBCFC6}" type="presParOf" srcId="{0CE2F6D5-0C08-4526-BE38-B87CC5CC5308}" destId="{ED993404-74B9-421F-AD36-838B3D7809D8}"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98A301E-CEF6-41E8-A1EB-83D04A612C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E7D2693-4AFA-4DEE-B447-3BC04D6D5A16}">
      <dgm:prSet/>
      <dgm:spPr/>
      <dgm:t>
        <a:bodyPr/>
        <a:lstStyle/>
        <a:p>
          <a:pPr rtl="0"/>
          <a:r>
            <a:rPr lang="en-US" dirty="0"/>
            <a:t>Mechanical Subsystem Design</a:t>
          </a:r>
        </a:p>
      </dgm:t>
    </dgm:pt>
    <dgm:pt modelId="{E4E4D64B-D6EB-4210-A9A3-C2CFE7D42157}" type="parTrans" cxnId="{4E404492-22B6-410A-9AC9-5538C095FC82}">
      <dgm:prSet/>
      <dgm:spPr/>
      <dgm:t>
        <a:bodyPr/>
        <a:lstStyle/>
        <a:p>
          <a:endParaRPr lang="en-US"/>
        </a:p>
      </dgm:t>
    </dgm:pt>
    <dgm:pt modelId="{0EAA9B46-8BC0-4868-9A09-3A4BB9656A73}" type="sibTrans" cxnId="{4E404492-22B6-410A-9AC9-5538C095FC82}">
      <dgm:prSet/>
      <dgm:spPr/>
      <dgm:t>
        <a:bodyPr/>
        <a:lstStyle/>
        <a:p>
          <a:endParaRPr lang="en-US"/>
        </a:p>
      </dgm:t>
    </dgm:pt>
    <dgm:pt modelId="{56272D8E-D63C-406C-874E-E03910819599}" type="pres">
      <dgm:prSet presAssocID="{898A301E-CEF6-41E8-A1EB-83D04A612C3C}" presName="linear" presStyleCnt="0">
        <dgm:presLayoutVars>
          <dgm:animLvl val="lvl"/>
          <dgm:resizeHandles val="exact"/>
        </dgm:presLayoutVars>
      </dgm:prSet>
      <dgm:spPr/>
    </dgm:pt>
    <dgm:pt modelId="{737EEDED-A5CE-4EB4-91EB-3A84744F5807}" type="pres">
      <dgm:prSet presAssocID="{8E7D2693-4AFA-4DEE-B447-3BC04D6D5A16}" presName="parentText" presStyleLbl="node1" presStyleIdx="0" presStyleCnt="1" custLinFactNeighborX="-4485" custLinFactNeighborY="2227">
        <dgm:presLayoutVars>
          <dgm:chMax val="0"/>
          <dgm:bulletEnabled val="1"/>
        </dgm:presLayoutVars>
      </dgm:prSet>
      <dgm:spPr/>
    </dgm:pt>
  </dgm:ptLst>
  <dgm:cxnLst>
    <dgm:cxn modelId="{4E404492-22B6-410A-9AC9-5538C095FC82}" srcId="{898A301E-CEF6-41E8-A1EB-83D04A612C3C}" destId="{8E7D2693-4AFA-4DEE-B447-3BC04D6D5A16}" srcOrd="0" destOrd="0" parTransId="{E4E4D64B-D6EB-4210-A9A3-C2CFE7D42157}" sibTransId="{0EAA9B46-8BC0-4868-9A09-3A4BB9656A73}"/>
    <dgm:cxn modelId="{C6BE453B-5EC0-41E5-A61B-EE2D695A60E9}" type="presOf" srcId="{8E7D2693-4AFA-4DEE-B447-3BC04D6D5A16}" destId="{737EEDED-A5CE-4EB4-91EB-3A84744F5807}" srcOrd="0" destOrd="0" presId="urn:microsoft.com/office/officeart/2005/8/layout/vList2"/>
    <dgm:cxn modelId="{EE2E2600-F45E-4B93-A9D0-34C65EAE5702}" type="presOf" srcId="{898A301E-CEF6-41E8-A1EB-83D04A612C3C}" destId="{56272D8E-D63C-406C-874E-E03910819599}" srcOrd="0" destOrd="0" presId="urn:microsoft.com/office/officeart/2005/8/layout/vList2"/>
    <dgm:cxn modelId="{A5A4CD97-5FC3-4346-A02F-05D3ADEF7EF5}" type="presParOf" srcId="{56272D8E-D63C-406C-874E-E03910819599}" destId="{737EEDED-A5CE-4EB4-91EB-3A84744F580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C86EC2F-7569-4026-A0E2-BA19DB78CA6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E77F1C5-6B65-4BA4-8FB1-C8B79C4ECBC7}">
      <dgm:prSet/>
      <dgm:spPr/>
      <dgm:t>
        <a:bodyPr/>
        <a:lstStyle/>
        <a:p>
          <a:pPr rtl="0"/>
          <a:r>
            <a:rPr lang="en-US" dirty="0"/>
            <a:t>Mechanical Subsystem Design</a:t>
          </a:r>
        </a:p>
      </dgm:t>
    </dgm:pt>
    <dgm:pt modelId="{3C9B27EF-2EC7-4204-BA53-B50017067FD9}" type="parTrans" cxnId="{F890CB1E-0693-4F9E-9281-739E9A040C2E}">
      <dgm:prSet/>
      <dgm:spPr/>
      <dgm:t>
        <a:bodyPr/>
        <a:lstStyle/>
        <a:p>
          <a:endParaRPr lang="en-US"/>
        </a:p>
      </dgm:t>
    </dgm:pt>
    <dgm:pt modelId="{8DCA94F7-06ED-4E46-89AE-A2CB74002482}" type="sibTrans" cxnId="{F890CB1E-0693-4F9E-9281-739E9A040C2E}">
      <dgm:prSet/>
      <dgm:spPr/>
      <dgm:t>
        <a:bodyPr/>
        <a:lstStyle/>
        <a:p>
          <a:endParaRPr lang="en-US"/>
        </a:p>
      </dgm:t>
    </dgm:pt>
    <dgm:pt modelId="{16499BBA-CD18-4B22-B782-C47F9AE34CB3}" type="pres">
      <dgm:prSet presAssocID="{DC86EC2F-7569-4026-A0E2-BA19DB78CA66}" presName="linear" presStyleCnt="0">
        <dgm:presLayoutVars>
          <dgm:animLvl val="lvl"/>
          <dgm:resizeHandles val="exact"/>
        </dgm:presLayoutVars>
      </dgm:prSet>
      <dgm:spPr/>
    </dgm:pt>
    <dgm:pt modelId="{6DD6E408-4FCF-486C-B6FC-7EBB3899D250}" type="pres">
      <dgm:prSet presAssocID="{0E77F1C5-6B65-4BA4-8FB1-C8B79C4ECBC7}" presName="parentText" presStyleLbl="node1" presStyleIdx="0" presStyleCnt="1">
        <dgm:presLayoutVars>
          <dgm:chMax val="0"/>
          <dgm:bulletEnabled val="1"/>
        </dgm:presLayoutVars>
      </dgm:prSet>
      <dgm:spPr/>
    </dgm:pt>
  </dgm:ptLst>
  <dgm:cxnLst>
    <dgm:cxn modelId="{12A3340A-EA63-4B93-9865-AE3358F6A639}" type="presOf" srcId="{0E77F1C5-6B65-4BA4-8FB1-C8B79C4ECBC7}" destId="{6DD6E408-4FCF-486C-B6FC-7EBB3899D250}" srcOrd="0" destOrd="0" presId="urn:microsoft.com/office/officeart/2005/8/layout/vList2"/>
    <dgm:cxn modelId="{9D58DC9A-0B26-4D6B-BAF2-0783B219B9FE}" type="presOf" srcId="{DC86EC2F-7569-4026-A0E2-BA19DB78CA66}" destId="{16499BBA-CD18-4B22-B782-C47F9AE34CB3}" srcOrd="0" destOrd="0" presId="urn:microsoft.com/office/officeart/2005/8/layout/vList2"/>
    <dgm:cxn modelId="{F890CB1E-0693-4F9E-9281-739E9A040C2E}" srcId="{DC86EC2F-7569-4026-A0E2-BA19DB78CA66}" destId="{0E77F1C5-6B65-4BA4-8FB1-C8B79C4ECBC7}" srcOrd="0" destOrd="0" parTransId="{3C9B27EF-2EC7-4204-BA53-B50017067FD9}" sibTransId="{8DCA94F7-06ED-4E46-89AE-A2CB74002482}"/>
    <dgm:cxn modelId="{0855EEC8-A5BC-46BC-A8BA-9AD54502D10F}" type="presParOf" srcId="{16499BBA-CD18-4B22-B782-C47F9AE34CB3}" destId="{6DD6E408-4FCF-486C-B6FC-7EBB3899D25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E341C45-B61E-416E-9BD5-F0DE6DAB33C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3ECC7BD-3DC6-428B-BB7C-4C9CE14CA0C3}">
      <dgm:prSet/>
      <dgm:spPr/>
      <dgm:t>
        <a:bodyPr/>
        <a:lstStyle/>
        <a:p>
          <a:pPr rtl="0"/>
          <a:r>
            <a:rPr lang="en-US"/>
            <a:t>Mechanical Subsystem Design</a:t>
          </a:r>
        </a:p>
      </dgm:t>
    </dgm:pt>
    <dgm:pt modelId="{E5C18AEA-560A-4A39-99B6-407EC3FADA1E}" type="parTrans" cxnId="{9B7F1C3D-0D5A-4280-8D3C-8C5EC5E9A65C}">
      <dgm:prSet/>
      <dgm:spPr/>
      <dgm:t>
        <a:bodyPr/>
        <a:lstStyle/>
        <a:p>
          <a:endParaRPr lang="en-US"/>
        </a:p>
      </dgm:t>
    </dgm:pt>
    <dgm:pt modelId="{EC1CB98D-B199-4EEF-A931-CAAE741F497E}" type="sibTrans" cxnId="{9B7F1C3D-0D5A-4280-8D3C-8C5EC5E9A65C}">
      <dgm:prSet/>
      <dgm:spPr/>
      <dgm:t>
        <a:bodyPr/>
        <a:lstStyle/>
        <a:p>
          <a:endParaRPr lang="en-US"/>
        </a:p>
      </dgm:t>
    </dgm:pt>
    <dgm:pt modelId="{C522C65E-9A42-4E07-BA44-D476185E0F33}" type="pres">
      <dgm:prSet presAssocID="{3E341C45-B61E-416E-9BD5-F0DE6DAB33C8}" presName="linear" presStyleCnt="0">
        <dgm:presLayoutVars>
          <dgm:animLvl val="lvl"/>
          <dgm:resizeHandles val="exact"/>
        </dgm:presLayoutVars>
      </dgm:prSet>
      <dgm:spPr/>
    </dgm:pt>
    <dgm:pt modelId="{4BD08CD9-1FF9-42C5-80BF-F23DEEF8401E}" type="pres">
      <dgm:prSet presAssocID="{03ECC7BD-3DC6-428B-BB7C-4C9CE14CA0C3}" presName="parentText" presStyleLbl="node1" presStyleIdx="0" presStyleCnt="1" custLinFactNeighborX="-76" custLinFactNeighborY="-7887">
        <dgm:presLayoutVars>
          <dgm:chMax val="0"/>
          <dgm:bulletEnabled val="1"/>
        </dgm:presLayoutVars>
      </dgm:prSet>
      <dgm:spPr/>
    </dgm:pt>
  </dgm:ptLst>
  <dgm:cxnLst>
    <dgm:cxn modelId="{9B7F1C3D-0D5A-4280-8D3C-8C5EC5E9A65C}" srcId="{3E341C45-B61E-416E-9BD5-F0DE6DAB33C8}" destId="{03ECC7BD-3DC6-428B-BB7C-4C9CE14CA0C3}" srcOrd="0" destOrd="0" parTransId="{E5C18AEA-560A-4A39-99B6-407EC3FADA1E}" sibTransId="{EC1CB98D-B199-4EEF-A931-CAAE741F497E}"/>
    <dgm:cxn modelId="{1AFBFE1C-67D8-44A4-AAEC-F1A670F39D47}" type="presOf" srcId="{03ECC7BD-3DC6-428B-BB7C-4C9CE14CA0C3}" destId="{4BD08CD9-1FF9-42C5-80BF-F23DEEF8401E}" srcOrd="0" destOrd="0" presId="urn:microsoft.com/office/officeart/2005/8/layout/vList2"/>
    <dgm:cxn modelId="{A5E7614B-2CAF-43BF-A06E-5570826D5222}" type="presOf" srcId="{3E341C45-B61E-416E-9BD5-F0DE6DAB33C8}" destId="{C522C65E-9A42-4E07-BA44-D476185E0F33}" srcOrd="0" destOrd="0" presId="urn:microsoft.com/office/officeart/2005/8/layout/vList2"/>
    <dgm:cxn modelId="{FF65E09E-4160-49E4-B4F2-5F9D6202ED98}" type="presParOf" srcId="{C522C65E-9A42-4E07-BA44-D476185E0F33}" destId="{4BD08CD9-1FF9-42C5-80BF-F23DEEF8401E}"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78ACB-6797-41DE-90BC-90D3354948D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B598FC7-ABF2-456C-8DFE-23D1CB068C4B}">
      <dgm:prSet/>
      <dgm:spPr/>
      <dgm:t>
        <a:bodyPr/>
        <a:lstStyle/>
        <a:p>
          <a:pPr rtl="0"/>
          <a:r>
            <a:rPr lang="en-US"/>
            <a:t>Level II requirements</a:t>
          </a:r>
        </a:p>
      </dgm:t>
    </dgm:pt>
    <dgm:pt modelId="{1B3C1E9A-2E17-4604-9450-D831CBAD888A}" type="parTrans" cxnId="{3BAAA520-0B28-47C5-96FD-A302D096A465}">
      <dgm:prSet/>
      <dgm:spPr/>
      <dgm:t>
        <a:bodyPr/>
        <a:lstStyle/>
        <a:p>
          <a:endParaRPr lang="en-US"/>
        </a:p>
      </dgm:t>
    </dgm:pt>
    <dgm:pt modelId="{3BBA81FF-D3B6-4A70-B863-EFED276C43E8}" type="sibTrans" cxnId="{3BAAA520-0B28-47C5-96FD-A302D096A465}">
      <dgm:prSet/>
      <dgm:spPr/>
      <dgm:t>
        <a:bodyPr/>
        <a:lstStyle/>
        <a:p>
          <a:endParaRPr lang="en-US"/>
        </a:p>
      </dgm:t>
    </dgm:pt>
    <dgm:pt modelId="{EE64238C-FAC4-4902-8578-63A1269E846D}">
      <dgm:prSet/>
      <dgm:spPr/>
      <dgm:t>
        <a:bodyPr/>
        <a:lstStyle/>
        <a:p>
          <a:pPr rtl="0"/>
          <a:r>
            <a:rPr lang="en-US" dirty="0"/>
            <a:t>Foot design [TBD] shall have a surface area of [to be calculated] </a:t>
          </a:r>
          <a:r>
            <a:rPr lang="en-US" b="1" dirty="0"/>
            <a:t>(Level 2-9, 10)</a:t>
          </a:r>
          <a:endParaRPr lang="en-US" dirty="0"/>
        </a:p>
      </dgm:t>
    </dgm:pt>
    <dgm:pt modelId="{CCE37F67-FC06-411C-A7C2-48CE1D77A042}" type="parTrans" cxnId="{B12BBA0E-0936-4F68-9B71-0BF59F1EEEB6}">
      <dgm:prSet/>
      <dgm:spPr/>
      <dgm:t>
        <a:bodyPr/>
        <a:lstStyle/>
        <a:p>
          <a:endParaRPr lang="en-US"/>
        </a:p>
      </dgm:t>
    </dgm:pt>
    <dgm:pt modelId="{60B5A5FA-29C7-4C27-99A9-D84BCB1D478F}" type="sibTrans" cxnId="{B12BBA0E-0936-4F68-9B71-0BF59F1EEEB6}">
      <dgm:prSet/>
      <dgm:spPr/>
      <dgm:t>
        <a:bodyPr/>
        <a:lstStyle/>
        <a:p>
          <a:endParaRPr lang="en-US"/>
        </a:p>
      </dgm:t>
    </dgm:pt>
    <dgm:pt modelId="{E177B5AD-6921-4AE8-ADF5-6215AFABFE04}">
      <dgm:prSet/>
      <dgm:spPr/>
      <dgm:t>
        <a:bodyPr/>
        <a:lstStyle/>
        <a:p>
          <a:pPr rtl="0"/>
          <a:r>
            <a:rPr lang="en-US" dirty="0"/>
            <a:t>Foot shall assist with stability.</a:t>
          </a:r>
        </a:p>
      </dgm:t>
    </dgm:pt>
    <dgm:pt modelId="{6A21BBC7-EBE4-4879-9692-70DE620D5DDB}" type="parTrans" cxnId="{EDF2987B-6201-4308-8374-453789E4825F}">
      <dgm:prSet/>
      <dgm:spPr/>
      <dgm:t>
        <a:bodyPr/>
        <a:lstStyle/>
        <a:p>
          <a:endParaRPr lang="en-US"/>
        </a:p>
      </dgm:t>
    </dgm:pt>
    <dgm:pt modelId="{1653A4A2-83E3-4A2D-B8A8-755D53285C9E}" type="sibTrans" cxnId="{EDF2987B-6201-4308-8374-453789E4825F}">
      <dgm:prSet/>
      <dgm:spPr/>
      <dgm:t>
        <a:bodyPr/>
        <a:lstStyle/>
        <a:p>
          <a:endParaRPr lang="en-US"/>
        </a:p>
      </dgm:t>
    </dgm:pt>
    <dgm:pt modelId="{41A3E644-4CD5-4482-A275-C3457C21205A}">
      <dgm:prSet/>
      <dgm:spPr/>
      <dgm:t>
        <a:bodyPr/>
        <a:lstStyle/>
        <a:p>
          <a:pPr rtl="0"/>
          <a:r>
            <a:rPr lang="en-US" dirty="0"/>
            <a:t>Foot shall not impede movements</a:t>
          </a:r>
        </a:p>
      </dgm:t>
    </dgm:pt>
    <dgm:pt modelId="{DF6301D9-1B0E-4C15-9CD1-308897A442CB}" type="parTrans" cxnId="{9639F571-FBC7-4A78-A3C7-3CBAB6F53426}">
      <dgm:prSet/>
      <dgm:spPr/>
      <dgm:t>
        <a:bodyPr/>
        <a:lstStyle/>
        <a:p>
          <a:endParaRPr lang="en-US"/>
        </a:p>
      </dgm:t>
    </dgm:pt>
    <dgm:pt modelId="{01630CE0-15BC-4420-A2E4-EDFB534EC498}" type="sibTrans" cxnId="{9639F571-FBC7-4A78-A3C7-3CBAB6F53426}">
      <dgm:prSet/>
      <dgm:spPr/>
      <dgm:t>
        <a:bodyPr/>
        <a:lstStyle/>
        <a:p>
          <a:endParaRPr lang="en-US"/>
        </a:p>
      </dgm:t>
    </dgm:pt>
    <dgm:pt modelId="{2D5F5359-AA7F-4A4D-9010-F8E258C56651}">
      <dgm:prSet/>
      <dgm:spPr/>
      <dgm:t>
        <a:bodyPr/>
        <a:lstStyle/>
        <a:p>
          <a:pPr rtl="0"/>
          <a:r>
            <a:rPr lang="en-US" dirty="0"/>
            <a:t>Foot design shall have traction [material friction coefficients test for static and dynamic movement] on the following “Game Appropriate” surfaces: </a:t>
          </a:r>
          <a:r>
            <a:rPr lang="en-US" b="1" dirty="0"/>
            <a:t>(Level 2-9,10)</a:t>
          </a:r>
          <a:endParaRPr lang="en-US" dirty="0"/>
        </a:p>
      </dgm:t>
    </dgm:pt>
    <dgm:pt modelId="{397705EE-A637-4115-A6AE-7B4DAA7E2D2D}" type="parTrans" cxnId="{5F6E8522-5DBB-4EFF-BF90-86A2323D1A8A}">
      <dgm:prSet/>
      <dgm:spPr/>
      <dgm:t>
        <a:bodyPr/>
        <a:lstStyle/>
        <a:p>
          <a:endParaRPr lang="en-US"/>
        </a:p>
      </dgm:t>
    </dgm:pt>
    <dgm:pt modelId="{CB50E4F6-2156-4B6B-B300-6127C9DDE527}" type="sibTrans" cxnId="{5F6E8522-5DBB-4EFF-BF90-86A2323D1A8A}">
      <dgm:prSet/>
      <dgm:spPr/>
      <dgm:t>
        <a:bodyPr/>
        <a:lstStyle/>
        <a:p>
          <a:endParaRPr lang="en-US"/>
        </a:p>
      </dgm:t>
    </dgm:pt>
    <dgm:pt modelId="{66280A86-B932-4FFF-971D-3416BC8F18F9}">
      <dgm:prSet/>
      <dgm:spPr/>
      <dgm:t>
        <a:bodyPr/>
        <a:lstStyle/>
        <a:p>
          <a:pPr rtl="0"/>
          <a:r>
            <a:rPr lang="en-US"/>
            <a:t>Linoleum</a:t>
          </a:r>
        </a:p>
      </dgm:t>
    </dgm:pt>
    <dgm:pt modelId="{EABA0522-C0DD-49E0-8EE1-F700D4DFECC6}" type="parTrans" cxnId="{1FFC182B-1499-4C1A-9E49-76E2DA444C69}">
      <dgm:prSet/>
      <dgm:spPr/>
      <dgm:t>
        <a:bodyPr/>
        <a:lstStyle/>
        <a:p>
          <a:endParaRPr lang="en-US"/>
        </a:p>
      </dgm:t>
    </dgm:pt>
    <dgm:pt modelId="{A65C191A-2F42-4146-AC40-3F83DAA660BE}" type="sibTrans" cxnId="{1FFC182B-1499-4C1A-9E49-76E2DA444C69}">
      <dgm:prSet/>
      <dgm:spPr/>
      <dgm:t>
        <a:bodyPr/>
        <a:lstStyle/>
        <a:p>
          <a:endParaRPr lang="en-US"/>
        </a:p>
      </dgm:t>
    </dgm:pt>
    <dgm:pt modelId="{083C6496-B969-4BD1-A27C-B6B531F1BD8C}">
      <dgm:prSet/>
      <dgm:spPr/>
      <dgm:t>
        <a:bodyPr/>
        <a:lstStyle/>
        <a:p>
          <a:pPr rtl="0"/>
          <a:r>
            <a:rPr lang="en-US" dirty="0"/>
            <a:t>Carpet</a:t>
          </a:r>
        </a:p>
      </dgm:t>
    </dgm:pt>
    <dgm:pt modelId="{4A702CCA-9C89-4C7C-AE8D-89713A2D4B5F}" type="parTrans" cxnId="{6DA3FE95-8CCC-46DC-883E-061EEC4836AB}">
      <dgm:prSet/>
      <dgm:spPr/>
      <dgm:t>
        <a:bodyPr/>
        <a:lstStyle/>
        <a:p>
          <a:endParaRPr lang="en-US"/>
        </a:p>
      </dgm:t>
    </dgm:pt>
    <dgm:pt modelId="{C5912D95-3B6E-476F-A78C-81185D895F16}" type="sibTrans" cxnId="{6DA3FE95-8CCC-46DC-883E-061EEC4836AB}">
      <dgm:prSet/>
      <dgm:spPr/>
      <dgm:t>
        <a:bodyPr/>
        <a:lstStyle/>
        <a:p>
          <a:endParaRPr lang="en-US"/>
        </a:p>
      </dgm:t>
    </dgm:pt>
    <dgm:pt modelId="{B20CBC63-F5AA-4AD6-B062-EB607D720328}">
      <dgm:prSet/>
      <dgm:spPr/>
      <dgm:t>
        <a:bodyPr/>
        <a:lstStyle/>
        <a:p>
          <a:pPr rtl="0"/>
          <a:r>
            <a:rPr lang="en-US"/>
            <a:t>Tile</a:t>
          </a:r>
        </a:p>
      </dgm:t>
    </dgm:pt>
    <dgm:pt modelId="{B6BEB92A-8B94-4D41-B8B6-F198CC3EB29C}" type="parTrans" cxnId="{14720EB7-1CA3-4EC5-9F5A-0D78DD320DC5}">
      <dgm:prSet/>
      <dgm:spPr/>
      <dgm:t>
        <a:bodyPr/>
        <a:lstStyle/>
        <a:p>
          <a:endParaRPr lang="en-US"/>
        </a:p>
      </dgm:t>
    </dgm:pt>
    <dgm:pt modelId="{E0FCCB8D-C441-457F-B947-805908F455E2}" type="sibTrans" cxnId="{14720EB7-1CA3-4EC5-9F5A-0D78DD320DC5}">
      <dgm:prSet/>
      <dgm:spPr/>
      <dgm:t>
        <a:bodyPr/>
        <a:lstStyle/>
        <a:p>
          <a:endParaRPr lang="en-US"/>
        </a:p>
      </dgm:t>
    </dgm:pt>
    <dgm:pt modelId="{AFD1BE9C-26ED-4D82-B860-FC5FD4853687}">
      <dgm:prSet/>
      <dgm:spPr/>
      <dgm:t>
        <a:bodyPr/>
        <a:lstStyle/>
        <a:p>
          <a:pPr rtl="0"/>
          <a:r>
            <a:rPr lang="en-US"/>
            <a:t>Cardboard</a:t>
          </a:r>
        </a:p>
      </dgm:t>
    </dgm:pt>
    <dgm:pt modelId="{1BA4F6B1-1B6C-4095-BBBE-6E52ADA6FC57}" type="parTrans" cxnId="{7A021428-4A35-44EB-BCCC-C498209442D3}">
      <dgm:prSet/>
      <dgm:spPr/>
      <dgm:t>
        <a:bodyPr/>
        <a:lstStyle/>
        <a:p>
          <a:endParaRPr lang="en-US"/>
        </a:p>
      </dgm:t>
    </dgm:pt>
    <dgm:pt modelId="{2C627A60-BF04-4DC2-B574-A0DF63924E2D}" type="sibTrans" cxnId="{7A021428-4A35-44EB-BCCC-C498209442D3}">
      <dgm:prSet/>
      <dgm:spPr/>
      <dgm:t>
        <a:bodyPr/>
        <a:lstStyle/>
        <a:p>
          <a:endParaRPr lang="en-US"/>
        </a:p>
      </dgm:t>
    </dgm:pt>
    <dgm:pt modelId="{72679ADF-C1E9-46B6-9A3F-E6CDAF5BD318}" type="pres">
      <dgm:prSet presAssocID="{ABB78ACB-6797-41DE-90BC-90D3354948DF}" presName="Name0" presStyleCnt="0">
        <dgm:presLayoutVars>
          <dgm:dir/>
          <dgm:animLvl val="lvl"/>
          <dgm:resizeHandles val="exact"/>
        </dgm:presLayoutVars>
      </dgm:prSet>
      <dgm:spPr/>
    </dgm:pt>
    <dgm:pt modelId="{7F20BAEE-CA78-480C-A569-14ED622D9987}" type="pres">
      <dgm:prSet presAssocID="{4B598FC7-ABF2-456C-8DFE-23D1CB068C4B}" presName="linNode" presStyleCnt="0"/>
      <dgm:spPr/>
    </dgm:pt>
    <dgm:pt modelId="{93EECB46-C0B1-463D-9056-C0058A32C9D3}" type="pres">
      <dgm:prSet presAssocID="{4B598FC7-ABF2-456C-8DFE-23D1CB068C4B}" presName="parentText" presStyleLbl="node1" presStyleIdx="0" presStyleCnt="1">
        <dgm:presLayoutVars>
          <dgm:chMax val="1"/>
          <dgm:bulletEnabled val="1"/>
        </dgm:presLayoutVars>
      </dgm:prSet>
      <dgm:spPr/>
    </dgm:pt>
    <dgm:pt modelId="{D89C7650-C5D8-4152-AA19-D421FE9D4347}" type="pres">
      <dgm:prSet presAssocID="{4B598FC7-ABF2-456C-8DFE-23D1CB068C4B}" presName="descendantText" presStyleLbl="alignAccFollowNode1" presStyleIdx="0" presStyleCnt="1">
        <dgm:presLayoutVars>
          <dgm:bulletEnabled val="1"/>
        </dgm:presLayoutVars>
      </dgm:prSet>
      <dgm:spPr/>
    </dgm:pt>
  </dgm:ptLst>
  <dgm:cxnLst>
    <dgm:cxn modelId="{6DA3FE95-8CCC-46DC-883E-061EEC4836AB}" srcId="{2D5F5359-AA7F-4A4D-9010-F8E258C56651}" destId="{083C6496-B969-4BD1-A27C-B6B531F1BD8C}" srcOrd="1" destOrd="0" parTransId="{4A702CCA-9C89-4C7C-AE8D-89713A2D4B5F}" sibTransId="{C5912D95-3B6E-476F-A78C-81185D895F16}"/>
    <dgm:cxn modelId="{9E029FA7-52A6-4E0A-B6CB-97FC003AFFBD}" type="presOf" srcId="{2D5F5359-AA7F-4A4D-9010-F8E258C56651}" destId="{D89C7650-C5D8-4152-AA19-D421FE9D4347}" srcOrd="0" destOrd="3" presId="urn:microsoft.com/office/officeart/2005/8/layout/vList5"/>
    <dgm:cxn modelId="{72D795A8-BF96-4F16-A8B1-7CC9D31307BB}" type="presOf" srcId="{41A3E644-4CD5-4482-A275-C3457C21205A}" destId="{D89C7650-C5D8-4152-AA19-D421FE9D4347}" srcOrd="0" destOrd="2" presId="urn:microsoft.com/office/officeart/2005/8/layout/vList5"/>
    <dgm:cxn modelId="{EDF2987B-6201-4308-8374-453789E4825F}" srcId="{EE64238C-FAC4-4902-8578-63A1269E846D}" destId="{E177B5AD-6921-4AE8-ADF5-6215AFABFE04}" srcOrd="0" destOrd="0" parTransId="{6A21BBC7-EBE4-4879-9692-70DE620D5DDB}" sibTransId="{1653A4A2-83E3-4A2D-B8A8-755D53285C9E}"/>
    <dgm:cxn modelId="{73FEABD7-7851-480C-B030-E03CFC4E4607}" type="presOf" srcId="{083C6496-B969-4BD1-A27C-B6B531F1BD8C}" destId="{D89C7650-C5D8-4152-AA19-D421FE9D4347}" srcOrd="0" destOrd="5" presId="urn:microsoft.com/office/officeart/2005/8/layout/vList5"/>
    <dgm:cxn modelId="{9639F571-FBC7-4A78-A3C7-3CBAB6F53426}" srcId="{EE64238C-FAC4-4902-8578-63A1269E846D}" destId="{41A3E644-4CD5-4482-A275-C3457C21205A}" srcOrd="1" destOrd="0" parTransId="{DF6301D9-1B0E-4C15-9CD1-308897A442CB}" sibTransId="{01630CE0-15BC-4420-A2E4-EDFB534EC498}"/>
    <dgm:cxn modelId="{CE7FF7B8-0E8D-47DA-8167-D28A00254E70}" type="presOf" srcId="{E177B5AD-6921-4AE8-ADF5-6215AFABFE04}" destId="{D89C7650-C5D8-4152-AA19-D421FE9D4347}" srcOrd="0" destOrd="1" presId="urn:microsoft.com/office/officeart/2005/8/layout/vList5"/>
    <dgm:cxn modelId="{0F1EF065-A851-4E8A-BA92-BA251A58F205}" type="presOf" srcId="{66280A86-B932-4FFF-971D-3416BC8F18F9}" destId="{D89C7650-C5D8-4152-AA19-D421FE9D4347}" srcOrd="0" destOrd="4" presId="urn:microsoft.com/office/officeart/2005/8/layout/vList5"/>
    <dgm:cxn modelId="{6F688AE9-B05A-491E-8046-37E4FF8259F4}" type="presOf" srcId="{ABB78ACB-6797-41DE-90BC-90D3354948DF}" destId="{72679ADF-C1E9-46B6-9A3F-E6CDAF5BD318}" srcOrd="0" destOrd="0" presId="urn:microsoft.com/office/officeart/2005/8/layout/vList5"/>
    <dgm:cxn modelId="{9C588BE8-56AC-415A-91A7-6752436B6DA3}" type="presOf" srcId="{EE64238C-FAC4-4902-8578-63A1269E846D}" destId="{D89C7650-C5D8-4152-AA19-D421FE9D4347}" srcOrd="0" destOrd="0" presId="urn:microsoft.com/office/officeart/2005/8/layout/vList5"/>
    <dgm:cxn modelId="{60BF0996-0971-44B6-8339-0AA365F68747}" type="presOf" srcId="{AFD1BE9C-26ED-4D82-B860-FC5FD4853687}" destId="{D89C7650-C5D8-4152-AA19-D421FE9D4347}" srcOrd="0" destOrd="7" presId="urn:microsoft.com/office/officeart/2005/8/layout/vList5"/>
    <dgm:cxn modelId="{B12BBA0E-0936-4F68-9B71-0BF59F1EEEB6}" srcId="{4B598FC7-ABF2-456C-8DFE-23D1CB068C4B}" destId="{EE64238C-FAC4-4902-8578-63A1269E846D}" srcOrd="0" destOrd="0" parTransId="{CCE37F67-FC06-411C-A7C2-48CE1D77A042}" sibTransId="{60B5A5FA-29C7-4C27-99A9-D84BCB1D478F}"/>
    <dgm:cxn modelId="{5F6E8522-5DBB-4EFF-BF90-86A2323D1A8A}" srcId="{4B598FC7-ABF2-456C-8DFE-23D1CB068C4B}" destId="{2D5F5359-AA7F-4A4D-9010-F8E258C56651}" srcOrd="1" destOrd="0" parTransId="{397705EE-A637-4115-A6AE-7B4DAA7E2D2D}" sibTransId="{CB50E4F6-2156-4B6B-B300-6127C9DDE527}"/>
    <dgm:cxn modelId="{A6C118CB-EC64-4724-B4B9-22656821A091}" type="presOf" srcId="{B20CBC63-F5AA-4AD6-B062-EB607D720328}" destId="{D89C7650-C5D8-4152-AA19-D421FE9D4347}" srcOrd="0" destOrd="6" presId="urn:microsoft.com/office/officeart/2005/8/layout/vList5"/>
    <dgm:cxn modelId="{7A021428-4A35-44EB-BCCC-C498209442D3}" srcId="{2D5F5359-AA7F-4A4D-9010-F8E258C56651}" destId="{AFD1BE9C-26ED-4D82-B860-FC5FD4853687}" srcOrd="3" destOrd="0" parTransId="{1BA4F6B1-1B6C-4095-BBBE-6E52ADA6FC57}" sibTransId="{2C627A60-BF04-4DC2-B574-A0DF63924E2D}"/>
    <dgm:cxn modelId="{DBA2DB8D-2AD4-4E13-A005-92FF2ADA3896}" type="presOf" srcId="{4B598FC7-ABF2-456C-8DFE-23D1CB068C4B}" destId="{93EECB46-C0B1-463D-9056-C0058A32C9D3}" srcOrd="0" destOrd="0" presId="urn:microsoft.com/office/officeart/2005/8/layout/vList5"/>
    <dgm:cxn modelId="{3BAAA520-0B28-47C5-96FD-A302D096A465}" srcId="{ABB78ACB-6797-41DE-90BC-90D3354948DF}" destId="{4B598FC7-ABF2-456C-8DFE-23D1CB068C4B}" srcOrd="0" destOrd="0" parTransId="{1B3C1E9A-2E17-4604-9450-D831CBAD888A}" sibTransId="{3BBA81FF-D3B6-4A70-B863-EFED276C43E8}"/>
    <dgm:cxn modelId="{14720EB7-1CA3-4EC5-9F5A-0D78DD320DC5}" srcId="{2D5F5359-AA7F-4A4D-9010-F8E258C56651}" destId="{B20CBC63-F5AA-4AD6-B062-EB607D720328}" srcOrd="2" destOrd="0" parTransId="{B6BEB92A-8B94-4D41-B8B6-F198CC3EB29C}" sibTransId="{E0FCCB8D-C441-457F-B947-805908F455E2}"/>
    <dgm:cxn modelId="{1FFC182B-1499-4C1A-9E49-76E2DA444C69}" srcId="{2D5F5359-AA7F-4A4D-9010-F8E258C56651}" destId="{66280A86-B932-4FFF-971D-3416BC8F18F9}" srcOrd="0" destOrd="0" parTransId="{EABA0522-C0DD-49E0-8EE1-F700D4DFECC6}" sibTransId="{A65C191A-2F42-4146-AC40-3F83DAA660BE}"/>
    <dgm:cxn modelId="{B54EBFDF-3FAC-4D77-9833-DD26E385AEEE}" type="presParOf" srcId="{72679ADF-C1E9-46B6-9A3F-E6CDAF5BD318}" destId="{7F20BAEE-CA78-480C-A569-14ED622D9987}" srcOrd="0" destOrd="0" presId="urn:microsoft.com/office/officeart/2005/8/layout/vList5"/>
    <dgm:cxn modelId="{D7B19B5E-9C57-491D-975A-B8E25B5F76D4}" type="presParOf" srcId="{7F20BAEE-CA78-480C-A569-14ED622D9987}" destId="{93EECB46-C0B1-463D-9056-C0058A32C9D3}" srcOrd="0" destOrd="0" presId="urn:microsoft.com/office/officeart/2005/8/layout/vList5"/>
    <dgm:cxn modelId="{906BA9ED-7B97-4D50-B026-C119FFE9BC73}" type="presParOf" srcId="{7F20BAEE-CA78-480C-A569-14ED622D9987}" destId="{D89C7650-C5D8-4152-AA19-D421FE9D4347}"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7B30D5-E68D-4B71-83AF-CC0F4D47F86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E03A6BE-9BD2-45A6-B16C-28105FFC7E10}">
      <dgm:prSet/>
      <dgm:spPr/>
      <dgm:t>
        <a:bodyPr/>
        <a:lstStyle/>
        <a:p>
          <a:pPr rtl="0"/>
          <a:r>
            <a:rPr lang="en-US" dirty="0"/>
            <a:t>Subsystem Design and Unique Tasks (Planned)</a:t>
          </a:r>
        </a:p>
      </dgm:t>
    </dgm:pt>
    <dgm:pt modelId="{3D0340BC-3D22-4E41-9FD8-D3C5A184AA7F}" type="parTrans" cxnId="{A437C39A-2C96-4C14-95BE-6F95A2437316}">
      <dgm:prSet/>
      <dgm:spPr/>
      <dgm:t>
        <a:bodyPr/>
        <a:lstStyle/>
        <a:p>
          <a:endParaRPr lang="en-US"/>
        </a:p>
      </dgm:t>
    </dgm:pt>
    <dgm:pt modelId="{23ED9050-6D2D-4365-B783-688F54A03FD3}" type="sibTrans" cxnId="{A437C39A-2C96-4C14-95BE-6F95A2437316}">
      <dgm:prSet/>
      <dgm:spPr/>
      <dgm:t>
        <a:bodyPr/>
        <a:lstStyle/>
        <a:p>
          <a:endParaRPr lang="en-US"/>
        </a:p>
      </dgm:t>
    </dgm:pt>
    <dgm:pt modelId="{7E037DCF-1FF5-4BE9-9918-5BAAD0AD50A5}" type="pres">
      <dgm:prSet presAssocID="{357B30D5-E68D-4B71-83AF-CC0F4D47F86F}" presName="linear" presStyleCnt="0">
        <dgm:presLayoutVars>
          <dgm:animLvl val="lvl"/>
          <dgm:resizeHandles val="exact"/>
        </dgm:presLayoutVars>
      </dgm:prSet>
      <dgm:spPr/>
    </dgm:pt>
    <dgm:pt modelId="{AE53CAFB-37FA-4C85-BF50-B95048FA1CAE}" type="pres">
      <dgm:prSet presAssocID="{6E03A6BE-9BD2-45A6-B16C-28105FFC7E10}" presName="parentText" presStyleLbl="node1" presStyleIdx="0" presStyleCnt="1" custLinFactNeighborY="-50">
        <dgm:presLayoutVars>
          <dgm:chMax val="0"/>
          <dgm:bulletEnabled val="1"/>
        </dgm:presLayoutVars>
      </dgm:prSet>
      <dgm:spPr/>
    </dgm:pt>
  </dgm:ptLst>
  <dgm:cxnLst>
    <dgm:cxn modelId="{EC2D508A-D2BB-409E-8233-E48EFDDC20E9}" type="presOf" srcId="{6E03A6BE-9BD2-45A6-B16C-28105FFC7E10}" destId="{AE53CAFB-37FA-4C85-BF50-B95048FA1CAE}" srcOrd="0" destOrd="0" presId="urn:microsoft.com/office/officeart/2005/8/layout/vList2"/>
    <dgm:cxn modelId="{B495BC58-7018-48C1-A58C-11DCFE266118}" type="presOf" srcId="{357B30D5-E68D-4B71-83AF-CC0F4D47F86F}" destId="{7E037DCF-1FF5-4BE9-9918-5BAAD0AD50A5}" srcOrd="0" destOrd="0" presId="urn:microsoft.com/office/officeart/2005/8/layout/vList2"/>
    <dgm:cxn modelId="{A437C39A-2C96-4C14-95BE-6F95A2437316}" srcId="{357B30D5-E68D-4B71-83AF-CC0F4D47F86F}" destId="{6E03A6BE-9BD2-45A6-B16C-28105FFC7E10}" srcOrd="0" destOrd="0" parTransId="{3D0340BC-3D22-4E41-9FD8-D3C5A184AA7F}" sibTransId="{23ED9050-6D2D-4365-B783-688F54A03FD3}"/>
    <dgm:cxn modelId="{548054A1-5B5A-47EF-A6DA-BDD9C8A19D1B}" type="presParOf" srcId="{7E037DCF-1FF5-4BE9-9918-5BAAD0AD50A5}" destId="{AE53CAFB-37FA-4C85-BF50-B95048FA1CA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B5A299-2808-4C51-B5D8-FFB1F6CCD9CB}"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F64F29D5-56CD-41B3-BB4B-66EC15D8F435}">
      <dgm:prSet/>
      <dgm:spPr/>
      <dgm:t>
        <a:bodyPr/>
        <a:lstStyle/>
        <a:p>
          <a:pPr rtl="0"/>
          <a:r>
            <a:rPr lang="en-US" b="1"/>
            <a:t>Needed Simulations</a:t>
          </a:r>
          <a:endParaRPr lang="en-US"/>
        </a:p>
      </dgm:t>
    </dgm:pt>
    <dgm:pt modelId="{C5A4893F-F33C-4334-978E-D42FD57D59E3}" type="parTrans" cxnId="{6087D0D9-22D7-41EB-A247-A63E9D7FA214}">
      <dgm:prSet/>
      <dgm:spPr/>
      <dgm:t>
        <a:bodyPr/>
        <a:lstStyle/>
        <a:p>
          <a:endParaRPr lang="en-US"/>
        </a:p>
      </dgm:t>
    </dgm:pt>
    <dgm:pt modelId="{8C44F5B0-80C4-4306-9D0C-4E5884DA842F}" type="sibTrans" cxnId="{6087D0D9-22D7-41EB-A247-A63E9D7FA214}">
      <dgm:prSet/>
      <dgm:spPr/>
      <dgm:t>
        <a:bodyPr/>
        <a:lstStyle/>
        <a:p>
          <a:endParaRPr lang="en-US"/>
        </a:p>
      </dgm:t>
    </dgm:pt>
    <dgm:pt modelId="{C8BE64E4-6397-4821-9308-2A2A06ABD42E}" type="pres">
      <dgm:prSet presAssocID="{D5B5A299-2808-4C51-B5D8-FFB1F6CCD9CB}" presName="Name0" presStyleCnt="0">
        <dgm:presLayoutVars>
          <dgm:dir/>
          <dgm:resizeHandles val="exact"/>
        </dgm:presLayoutVars>
      </dgm:prSet>
      <dgm:spPr/>
    </dgm:pt>
    <dgm:pt modelId="{8D1D73B7-F26D-45B0-9F4F-C7A2AF7A38CD}" type="pres">
      <dgm:prSet presAssocID="{F64F29D5-56CD-41B3-BB4B-66EC15D8F435}" presName="node" presStyleLbl="node1" presStyleIdx="0" presStyleCnt="1">
        <dgm:presLayoutVars>
          <dgm:bulletEnabled val="1"/>
        </dgm:presLayoutVars>
      </dgm:prSet>
      <dgm:spPr/>
    </dgm:pt>
  </dgm:ptLst>
  <dgm:cxnLst>
    <dgm:cxn modelId="{6087D0D9-22D7-41EB-A247-A63E9D7FA214}" srcId="{D5B5A299-2808-4C51-B5D8-FFB1F6CCD9CB}" destId="{F64F29D5-56CD-41B3-BB4B-66EC15D8F435}" srcOrd="0" destOrd="0" parTransId="{C5A4893F-F33C-4334-978E-D42FD57D59E3}" sibTransId="{8C44F5B0-80C4-4306-9D0C-4E5884DA842F}"/>
    <dgm:cxn modelId="{91DE1968-5787-4E64-A775-6557B5100796}" type="presOf" srcId="{D5B5A299-2808-4C51-B5D8-FFB1F6CCD9CB}" destId="{C8BE64E4-6397-4821-9308-2A2A06ABD42E}" srcOrd="0" destOrd="0" presId="urn:microsoft.com/office/officeart/2005/8/layout/process1"/>
    <dgm:cxn modelId="{2DAE1425-BA2D-486D-944B-43351CFB4C3E}" type="presOf" srcId="{F64F29D5-56CD-41B3-BB4B-66EC15D8F435}" destId="{8D1D73B7-F26D-45B0-9F4F-C7A2AF7A38CD}" srcOrd="0" destOrd="0" presId="urn:microsoft.com/office/officeart/2005/8/layout/process1"/>
    <dgm:cxn modelId="{F304C974-CC62-451D-B2FE-E8F8069F2D98}" type="presParOf" srcId="{C8BE64E4-6397-4821-9308-2A2A06ABD42E}" destId="{8D1D73B7-F26D-45B0-9F4F-C7A2AF7A38CD}" srcOrd="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845940-A26B-495C-9027-E58960499E71}"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08893E8C-E735-48DF-AFC6-50469C8E722C}">
      <dgm:prSet/>
      <dgm:spPr/>
      <dgm:t>
        <a:bodyPr/>
        <a:lstStyle/>
        <a:p>
          <a:pPr rtl="0"/>
          <a:r>
            <a:rPr lang="en-US"/>
            <a:t>Tilt Test</a:t>
          </a:r>
        </a:p>
      </dgm:t>
    </dgm:pt>
    <dgm:pt modelId="{E65718BD-4D2A-4402-B1C2-99E1E6188817}" type="parTrans" cxnId="{31CCBD37-EA83-4E26-B7F2-A20B0A06AB34}">
      <dgm:prSet/>
      <dgm:spPr/>
      <dgm:t>
        <a:bodyPr/>
        <a:lstStyle/>
        <a:p>
          <a:endParaRPr lang="en-US"/>
        </a:p>
      </dgm:t>
    </dgm:pt>
    <dgm:pt modelId="{0B6A920A-1458-46FD-B0F5-56C15ECC12BB}" type="sibTrans" cxnId="{31CCBD37-EA83-4E26-B7F2-A20B0A06AB34}">
      <dgm:prSet/>
      <dgm:spPr/>
      <dgm:t>
        <a:bodyPr/>
        <a:lstStyle/>
        <a:p>
          <a:endParaRPr lang="en-US"/>
        </a:p>
      </dgm:t>
    </dgm:pt>
    <dgm:pt modelId="{CC90492D-EC68-486F-ABBD-07E5F6CE46DA}">
      <dgm:prSet custT="1"/>
      <dgm:spPr/>
      <dgm:t>
        <a:bodyPr/>
        <a:lstStyle/>
        <a:p>
          <a:pPr rtl="0"/>
          <a:r>
            <a:rPr lang="en-US" sz="1800" dirty="0"/>
            <a:t>Applying different forces to see how much forces is required to tip over the robot.</a:t>
          </a:r>
        </a:p>
      </dgm:t>
    </dgm:pt>
    <dgm:pt modelId="{4A9E1DD4-7BC2-4463-9E17-E2A4846AE534}" type="parTrans" cxnId="{6E6192A2-22DC-4C35-807C-94AB51C6B2D0}">
      <dgm:prSet/>
      <dgm:spPr/>
      <dgm:t>
        <a:bodyPr/>
        <a:lstStyle/>
        <a:p>
          <a:endParaRPr lang="en-US"/>
        </a:p>
      </dgm:t>
    </dgm:pt>
    <dgm:pt modelId="{8BA5BFCA-2B92-445E-AA6E-4306B671D288}" type="sibTrans" cxnId="{6E6192A2-22DC-4C35-807C-94AB51C6B2D0}">
      <dgm:prSet/>
      <dgm:spPr/>
      <dgm:t>
        <a:bodyPr/>
        <a:lstStyle/>
        <a:p>
          <a:endParaRPr lang="en-US"/>
        </a:p>
      </dgm:t>
    </dgm:pt>
    <dgm:pt modelId="{B3A2DB0C-A5B4-4F24-A14E-ABF800474D0B}">
      <dgm:prSet/>
      <dgm:spPr/>
      <dgm:t>
        <a:bodyPr/>
        <a:lstStyle/>
        <a:p>
          <a:pPr rtl="0"/>
          <a:r>
            <a:rPr lang="en-US"/>
            <a:t>Stress Test</a:t>
          </a:r>
        </a:p>
      </dgm:t>
    </dgm:pt>
    <dgm:pt modelId="{26ACE039-F2F5-46AB-B806-F2FF3E7BFACE}" type="parTrans" cxnId="{05CF9369-C7FE-419D-A17F-9BA9D08DBF26}">
      <dgm:prSet/>
      <dgm:spPr/>
      <dgm:t>
        <a:bodyPr/>
        <a:lstStyle/>
        <a:p>
          <a:endParaRPr lang="en-US"/>
        </a:p>
      </dgm:t>
    </dgm:pt>
    <dgm:pt modelId="{9895B1AB-2256-4C9D-A149-44A3E29953A4}" type="sibTrans" cxnId="{05CF9369-C7FE-419D-A17F-9BA9D08DBF26}">
      <dgm:prSet/>
      <dgm:spPr/>
      <dgm:t>
        <a:bodyPr/>
        <a:lstStyle/>
        <a:p>
          <a:endParaRPr lang="en-US"/>
        </a:p>
      </dgm:t>
    </dgm:pt>
    <dgm:pt modelId="{A65689C0-1598-4E73-AAE9-9BB75A309B55}">
      <dgm:prSet custT="1"/>
      <dgm:spPr/>
      <dgm:t>
        <a:bodyPr/>
        <a:lstStyle/>
        <a:p>
          <a:pPr rtl="0"/>
          <a:r>
            <a:rPr lang="en-US" sz="1800" dirty="0"/>
            <a:t>To simulate divagations that may occur when certain forces or loads are applied.</a:t>
          </a:r>
        </a:p>
      </dgm:t>
    </dgm:pt>
    <dgm:pt modelId="{1609A34E-AC5D-46B4-A5C5-F03B6C9D29E8}" type="parTrans" cxnId="{B7E2B77F-3F8D-4BE0-A168-C092CF24D01D}">
      <dgm:prSet/>
      <dgm:spPr/>
      <dgm:t>
        <a:bodyPr/>
        <a:lstStyle/>
        <a:p>
          <a:endParaRPr lang="en-US"/>
        </a:p>
      </dgm:t>
    </dgm:pt>
    <dgm:pt modelId="{64B468C4-18B3-4EC5-918D-28DE23832075}" type="sibTrans" cxnId="{B7E2B77F-3F8D-4BE0-A168-C092CF24D01D}">
      <dgm:prSet/>
      <dgm:spPr/>
      <dgm:t>
        <a:bodyPr/>
        <a:lstStyle/>
        <a:p>
          <a:endParaRPr lang="en-US"/>
        </a:p>
      </dgm:t>
    </dgm:pt>
    <dgm:pt modelId="{016A7425-0DBA-45B1-8166-479A3B852D60}">
      <dgm:prSet/>
      <dgm:spPr/>
      <dgm:t>
        <a:bodyPr/>
        <a:lstStyle/>
        <a:p>
          <a:pPr rtl="0"/>
          <a:r>
            <a:rPr lang="en-US"/>
            <a:t>Static and Dynamic Test</a:t>
          </a:r>
        </a:p>
      </dgm:t>
    </dgm:pt>
    <dgm:pt modelId="{D52AA2ED-8BE0-4612-9CE2-FD10E9D0D62A}" type="parTrans" cxnId="{10B6BF59-4715-4387-ADB9-FF36218EB378}">
      <dgm:prSet/>
      <dgm:spPr/>
      <dgm:t>
        <a:bodyPr/>
        <a:lstStyle/>
        <a:p>
          <a:endParaRPr lang="en-US"/>
        </a:p>
      </dgm:t>
    </dgm:pt>
    <dgm:pt modelId="{6013706C-AB89-43FB-9847-40111AB3C095}" type="sibTrans" cxnId="{10B6BF59-4715-4387-ADB9-FF36218EB378}">
      <dgm:prSet/>
      <dgm:spPr/>
      <dgm:t>
        <a:bodyPr/>
        <a:lstStyle/>
        <a:p>
          <a:endParaRPr lang="en-US"/>
        </a:p>
      </dgm:t>
    </dgm:pt>
    <dgm:pt modelId="{195ECA14-2C59-4B93-A7D0-0771F11F3A34}">
      <dgm:prSet custT="1"/>
      <dgm:spPr/>
      <dgm:t>
        <a:bodyPr/>
        <a:lstStyle/>
        <a:p>
          <a:pPr marL="0" rtl="0">
            <a:spcAft>
              <a:spcPts val="0"/>
            </a:spcAft>
          </a:pPr>
          <a:r>
            <a:rPr lang="en-US" sz="1800" dirty="0"/>
            <a:t>Dynamic: To control impact of time varying load to structure to ensure performance, quality and safety. </a:t>
          </a:r>
        </a:p>
      </dgm:t>
    </dgm:pt>
    <dgm:pt modelId="{FC312D97-968F-48C4-B896-C145C37B855F}" type="parTrans" cxnId="{03E77927-DF00-4615-80EF-CD0A8D8F92EC}">
      <dgm:prSet/>
      <dgm:spPr/>
      <dgm:t>
        <a:bodyPr/>
        <a:lstStyle/>
        <a:p>
          <a:endParaRPr lang="en-US"/>
        </a:p>
      </dgm:t>
    </dgm:pt>
    <dgm:pt modelId="{953A61A7-1EA4-4EFD-8D46-AFF5B4D63F6B}" type="sibTrans" cxnId="{03E77927-DF00-4615-80EF-CD0A8D8F92EC}">
      <dgm:prSet/>
      <dgm:spPr/>
      <dgm:t>
        <a:bodyPr/>
        <a:lstStyle/>
        <a:p>
          <a:endParaRPr lang="en-US"/>
        </a:p>
      </dgm:t>
    </dgm:pt>
    <dgm:pt modelId="{00939A5F-6B58-4534-A9CD-DB4B7896A699}">
      <dgm:prSet custT="1"/>
      <dgm:spPr/>
      <dgm:t>
        <a:bodyPr/>
        <a:lstStyle/>
        <a:p>
          <a:pPr marL="0" rtl="0">
            <a:spcAft>
              <a:spcPts val="0"/>
            </a:spcAft>
          </a:pPr>
          <a:r>
            <a:rPr lang="en-US" sz="1800" dirty="0"/>
            <a:t>Static: A way to assess the contact and connections between parts </a:t>
          </a:r>
        </a:p>
      </dgm:t>
    </dgm:pt>
    <dgm:pt modelId="{C52C4BFD-763C-4596-AC29-653B4D329D36}" type="parTrans" cxnId="{AF5A5A5A-D375-4D50-982C-5CF8BEADCA18}">
      <dgm:prSet/>
      <dgm:spPr/>
      <dgm:t>
        <a:bodyPr/>
        <a:lstStyle/>
        <a:p>
          <a:endParaRPr lang="en-US"/>
        </a:p>
      </dgm:t>
    </dgm:pt>
    <dgm:pt modelId="{9623B652-6492-4571-9773-D268459252EC}" type="sibTrans" cxnId="{AF5A5A5A-D375-4D50-982C-5CF8BEADCA18}">
      <dgm:prSet/>
      <dgm:spPr/>
      <dgm:t>
        <a:bodyPr/>
        <a:lstStyle/>
        <a:p>
          <a:endParaRPr lang="en-US"/>
        </a:p>
      </dgm:t>
    </dgm:pt>
    <dgm:pt modelId="{D0D09AC0-2F4F-47CA-A56C-973E9115635C}" type="pres">
      <dgm:prSet presAssocID="{64845940-A26B-495C-9027-E58960499E71}" presName="linearFlow" presStyleCnt="0">
        <dgm:presLayoutVars>
          <dgm:dir/>
          <dgm:animLvl val="lvl"/>
          <dgm:resizeHandles val="exact"/>
        </dgm:presLayoutVars>
      </dgm:prSet>
      <dgm:spPr/>
    </dgm:pt>
    <dgm:pt modelId="{87804BF9-1ADE-445A-B303-DE3065085B3F}" type="pres">
      <dgm:prSet presAssocID="{08893E8C-E735-48DF-AFC6-50469C8E722C}" presName="composite" presStyleCnt="0"/>
      <dgm:spPr/>
    </dgm:pt>
    <dgm:pt modelId="{977C105A-B27D-4EFF-A191-45AE4B5F1BC7}" type="pres">
      <dgm:prSet presAssocID="{08893E8C-E735-48DF-AFC6-50469C8E722C}" presName="parentText" presStyleLbl="alignNode1" presStyleIdx="0" presStyleCnt="3">
        <dgm:presLayoutVars>
          <dgm:chMax val="1"/>
          <dgm:bulletEnabled val="1"/>
        </dgm:presLayoutVars>
      </dgm:prSet>
      <dgm:spPr/>
    </dgm:pt>
    <dgm:pt modelId="{822B5128-6D8E-4EE9-80E1-CC7FB3862658}" type="pres">
      <dgm:prSet presAssocID="{08893E8C-E735-48DF-AFC6-50469C8E722C}" presName="descendantText" presStyleLbl="alignAcc1" presStyleIdx="0" presStyleCnt="3">
        <dgm:presLayoutVars>
          <dgm:bulletEnabled val="1"/>
        </dgm:presLayoutVars>
      </dgm:prSet>
      <dgm:spPr/>
    </dgm:pt>
    <dgm:pt modelId="{2476919F-8C4C-4366-A1E5-20E8749BB106}" type="pres">
      <dgm:prSet presAssocID="{0B6A920A-1458-46FD-B0F5-56C15ECC12BB}" presName="sp" presStyleCnt="0"/>
      <dgm:spPr/>
    </dgm:pt>
    <dgm:pt modelId="{4477270C-977D-4B3F-8C6F-E9981F1CCE95}" type="pres">
      <dgm:prSet presAssocID="{B3A2DB0C-A5B4-4F24-A14E-ABF800474D0B}" presName="composite" presStyleCnt="0"/>
      <dgm:spPr/>
    </dgm:pt>
    <dgm:pt modelId="{B5C817CC-5448-4189-87E0-3D9B50AEE4F6}" type="pres">
      <dgm:prSet presAssocID="{B3A2DB0C-A5B4-4F24-A14E-ABF800474D0B}" presName="parentText" presStyleLbl="alignNode1" presStyleIdx="1" presStyleCnt="3">
        <dgm:presLayoutVars>
          <dgm:chMax val="1"/>
          <dgm:bulletEnabled val="1"/>
        </dgm:presLayoutVars>
      </dgm:prSet>
      <dgm:spPr/>
    </dgm:pt>
    <dgm:pt modelId="{F29D80B5-EC22-4F57-90BA-8A3E12D0F311}" type="pres">
      <dgm:prSet presAssocID="{B3A2DB0C-A5B4-4F24-A14E-ABF800474D0B}" presName="descendantText" presStyleLbl="alignAcc1" presStyleIdx="1" presStyleCnt="3">
        <dgm:presLayoutVars>
          <dgm:bulletEnabled val="1"/>
        </dgm:presLayoutVars>
      </dgm:prSet>
      <dgm:spPr/>
    </dgm:pt>
    <dgm:pt modelId="{A0422811-7695-4D78-B6D7-D30463D32BAB}" type="pres">
      <dgm:prSet presAssocID="{9895B1AB-2256-4C9D-A149-44A3E29953A4}" presName="sp" presStyleCnt="0"/>
      <dgm:spPr/>
    </dgm:pt>
    <dgm:pt modelId="{A16DF30C-FF43-48ED-A67E-4B1489A779B2}" type="pres">
      <dgm:prSet presAssocID="{016A7425-0DBA-45B1-8166-479A3B852D60}" presName="composite" presStyleCnt="0"/>
      <dgm:spPr/>
    </dgm:pt>
    <dgm:pt modelId="{93ACBBB1-6BF8-409B-BE2E-9EDD058F3C23}" type="pres">
      <dgm:prSet presAssocID="{016A7425-0DBA-45B1-8166-479A3B852D60}" presName="parentText" presStyleLbl="alignNode1" presStyleIdx="2" presStyleCnt="3">
        <dgm:presLayoutVars>
          <dgm:chMax val="1"/>
          <dgm:bulletEnabled val="1"/>
        </dgm:presLayoutVars>
      </dgm:prSet>
      <dgm:spPr/>
    </dgm:pt>
    <dgm:pt modelId="{D2DD189B-1D44-4D4F-AAEB-BE408078F379}" type="pres">
      <dgm:prSet presAssocID="{016A7425-0DBA-45B1-8166-479A3B852D60}" presName="descendantText" presStyleLbl="alignAcc1" presStyleIdx="2" presStyleCnt="3" custScaleY="163618" custLinFactNeighborY="0">
        <dgm:presLayoutVars>
          <dgm:bulletEnabled val="1"/>
        </dgm:presLayoutVars>
      </dgm:prSet>
      <dgm:spPr/>
    </dgm:pt>
  </dgm:ptLst>
  <dgm:cxnLst>
    <dgm:cxn modelId="{10B6BF59-4715-4387-ADB9-FF36218EB378}" srcId="{64845940-A26B-495C-9027-E58960499E71}" destId="{016A7425-0DBA-45B1-8166-479A3B852D60}" srcOrd="2" destOrd="0" parTransId="{D52AA2ED-8BE0-4612-9CE2-FD10E9D0D62A}" sibTransId="{6013706C-AB89-43FB-9847-40111AB3C095}"/>
    <dgm:cxn modelId="{0F9B854B-A683-4BBD-A1D3-B8E8E93B3E62}" type="presOf" srcId="{A65689C0-1598-4E73-AAE9-9BB75A309B55}" destId="{F29D80B5-EC22-4F57-90BA-8A3E12D0F311}" srcOrd="0" destOrd="0" presId="urn:microsoft.com/office/officeart/2005/8/layout/chevron2"/>
    <dgm:cxn modelId="{03E77927-DF00-4615-80EF-CD0A8D8F92EC}" srcId="{016A7425-0DBA-45B1-8166-479A3B852D60}" destId="{195ECA14-2C59-4B93-A7D0-0771F11F3A34}" srcOrd="1" destOrd="0" parTransId="{FC312D97-968F-48C4-B896-C145C37B855F}" sibTransId="{953A61A7-1EA4-4EFD-8D46-AFF5B4D63F6B}"/>
    <dgm:cxn modelId="{C504B3A9-CB77-4A42-BA77-482A4FA3B899}" type="presOf" srcId="{00939A5F-6B58-4534-A9CD-DB4B7896A699}" destId="{D2DD189B-1D44-4D4F-AAEB-BE408078F379}" srcOrd="0" destOrd="0" presId="urn:microsoft.com/office/officeart/2005/8/layout/chevron2"/>
    <dgm:cxn modelId="{9E40E262-6E03-4BC3-80BA-3225610A106A}" type="presOf" srcId="{195ECA14-2C59-4B93-A7D0-0771F11F3A34}" destId="{D2DD189B-1D44-4D4F-AAEB-BE408078F379}" srcOrd="0" destOrd="1" presId="urn:microsoft.com/office/officeart/2005/8/layout/chevron2"/>
    <dgm:cxn modelId="{31CCBD37-EA83-4E26-B7F2-A20B0A06AB34}" srcId="{64845940-A26B-495C-9027-E58960499E71}" destId="{08893E8C-E735-48DF-AFC6-50469C8E722C}" srcOrd="0" destOrd="0" parTransId="{E65718BD-4D2A-4402-B1C2-99E1E6188817}" sibTransId="{0B6A920A-1458-46FD-B0F5-56C15ECC12BB}"/>
    <dgm:cxn modelId="{B7E2B77F-3F8D-4BE0-A168-C092CF24D01D}" srcId="{B3A2DB0C-A5B4-4F24-A14E-ABF800474D0B}" destId="{A65689C0-1598-4E73-AAE9-9BB75A309B55}" srcOrd="0" destOrd="0" parTransId="{1609A34E-AC5D-46B4-A5C5-F03B6C9D29E8}" sibTransId="{64B468C4-18B3-4EC5-918D-28DE23832075}"/>
    <dgm:cxn modelId="{B294B487-38E3-42F9-8E52-800727E7C270}" type="presOf" srcId="{08893E8C-E735-48DF-AFC6-50469C8E722C}" destId="{977C105A-B27D-4EFF-A191-45AE4B5F1BC7}" srcOrd="0" destOrd="0" presId="urn:microsoft.com/office/officeart/2005/8/layout/chevron2"/>
    <dgm:cxn modelId="{6E6192A2-22DC-4C35-807C-94AB51C6B2D0}" srcId="{08893E8C-E735-48DF-AFC6-50469C8E722C}" destId="{CC90492D-EC68-486F-ABBD-07E5F6CE46DA}" srcOrd="0" destOrd="0" parTransId="{4A9E1DD4-7BC2-4463-9E17-E2A4846AE534}" sibTransId="{8BA5BFCA-2B92-445E-AA6E-4306B671D288}"/>
    <dgm:cxn modelId="{6DE597F4-D0ED-40C5-ADDE-563B586D23B1}" type="presOf" srcId="{B3A2DB0C-A5B4-4F24-A14E-ABF800474D0B}" destId="{B5C817CC-5448-4189-87E0-3D9B50AEE4F6}" srcOrd="0" destOrd="0" presId="urn:microsoft.com/office/officeart/2005/8/layout/chevron2"/>
    <dgm:cxn modelId="{AF5A5A5A-D375-4D50-982C-5CF8BEADCA18}" srcId="{016A7425-0DBA-45B1-8166-479A3B852D60}" destId="{00939A5F-6B58-4534-A9CD-DB4B7896A699}" srcOrd="0" destOrd="0" parTransId="{C52C4BFD-763C-4596-AC29-653B4D329D36}" sibTransId="{9623B652-6492-4571-9773-D268459252EC}"/>
    <dgm:cxn modelId="{A7D7AA78-FD53-4944-B591-6ABF1CE3EF08}" type="presOf" srcId="{CC90492D-EC68-486F-ABBD-07E5F6CE46DA}" destId="{822B5128-6D8E-4EE9-80E1-CC7FB3862658}" srcOrd="0" destOrd="0" presId="urn:microsoft.com/office/officeart/2005/8/layout/chevron2"/>
    <dgm:cxn modelId="{6141AC79-C556-4D12-8B72-02490A1BE0DC}" type="presOf" srcId="{016A7425-0DBA-45B1-8166-479A3B852D60}" destId="{93ACBBB1-6BF8-409B-BE2E-9EDD058F3C23}" srcOrd="0" destOrd="0" presId="urn:microsoft.com/office/officeart/2005/8/layout/chevron2"/>
    <dgm:cxn modelId="{D9F5CCFE-1630-4F81-8E82-42576C14024E}" type="presOf" srcId="{64845940-A26B-495C-9027-E58960499E71}" destId="{D0D09AC0-2F4F-47CA-A56C-973E9115635C}" srcOrd="0" destOrd="0" presId="urn:microsoft.com/office/officeart/2005/8/layout/chevron2"/>
    <dgm:cxn modelId="{05CF9369-C7FE-419D-A17F-9BA9D08DBF26}" srcId="{64845940-A26B-495C-9027-E58960499E71}" destId="{B3A2DB0C-A5B4-4F24-A14E-ABF800474D0B}" srcOrd="1" destOrd="0" parTransId="{26ACE039-F2F5-46AB-B806-F2FF3E7BFACE}" sibTransId="{9895B1AB-2256-4C9D-A149-44A3E29953A4}"/>
    <dgm:cxn modelId="{5F78F327-6C29-4944-A80B-C58136FD8CF2}" type="presParOf" srcId="{D0D09AC0-2F4F-47CA-A56C-973E9115635C}" destId="{87804BF9-1ADE-445A-B303-DE3065085B3F}" srcOrd="0" destOrd="0" presId="urn:microsoft.com/office/officeart/2005/8/layout/chevron2"/>
    <dgm:cxn modelId="{907B0B90-410C-499F-AF54-3AF26782E2B7}" type="presParOf" srcId="{87804BF9-1ADE-445A-B303-DE3065085B3F}" destId="{977C105A-B27D-4EFF-A191-45AE4B5F1BC7}" srcOrd="0" destOrd="0" presId="urn:microsoft.com/office/officeart/2005/8/layout/chevron2"/>
    <dgm:cxn modelId="{AC65E332-043D-4B6A-A252-624E167FD3E9}" type="presParOf" srcId="{87804BF9-1ADE-445A-B303-DE3065085B3F}" destId="{822B5128-6D8E-4EE9-80E1-CC7FB3862658}" srcOrd="1" destOrd="0" presId="urn:microsoft.com/office/officeart/2005/8/layout/chevron2"/>
    <dgm:cxn modelId="{5FD977E1-65B0-41A8-9C4E-8994578C33AB}" type="presParOf" srcId="{D0D09AC0-2F4F-47CA-A56C-973E9115635C}" destId="{2476919F-8C4C-4366-A1E5-20E8749BB106}" srcOrd="1" destOrd="0" presId="urn:microsoft.com/office/officeart/2005/8/layout/chevron2"/>
    <dgm:cxn modelId="{73818EFD-DEE9-4134-863F-0D822574FF7A}" type="presParOf" srcId="{D0D09AC0-2F4F-47CA-A56C-973E9115635C}" destId="{4477270C-977D-4B3F-8C6F-E9981F1CCE95}" srcOrd="2" destOrd="0" presId="urn:microsoft.com/office/officeart/2005/8/layout/chevron2"/>
    <dgm:cxn modelId="{FF97A984-09F6-4E10-BA58-3971CB90C86A}" type="presParOf" srcId="{4477270C-977D-4B3F-8C6F-E9981F1CCE95}" destId="{B5C817CC-5448-4189-87E0-3D9B50AEE4F6}" srcOrd="0" destOrd="0" presId="urn:microsoft.com/office/officeart/2005/8/layout/chevron2"/>
    <dgm:cxn modelId="{A5DAD747-2FD3-4F95-BC1C-2B1F3042683A}" type="presParOf" srcId="{4477270C-977D-4B3F-8C6F-E9981F1CCE95}" destId="{F29D80B5-EC22-4F57-90BA-8A3E12D0F311}" srcOrd="1" destOrd="0" presId="urn:microsoft.com/office/officeart/2005/8/layout/chevron2"/>
    <dgm:cxn modelId="{499E7816-1C23-4852-9CFE-007E88BC607E}" type="presParOf" srcId="{D0D09AC0-2F4F-47CA-A56C-973E9115635C}" destId="{A0422811-7695-4D78-B6D7-D30463D32BAB}" srcOrd="3" destOrd="0" presId="urn:microsoft.com/office/officeart/2005/8/layout/chevron2"/>
    <dgm:cxn modelId="{34D2153C-AD0C-46F4-B146-1A224BA55E2B}" type="presParOf" srcId="{D0D09AC0-2F4F-47CA-A56C-973E9115635C}" destId="{A16DF30C-FF43-48ED-A67E-4B1489A779B2}" srcOrd="4" destOrd="0" presId="urn:microsoft.com/office/officeart/2005/8/layout/chevron2"/>
    <dgm:cxn modelId="{EA27B07F-4E8D-4756-B94F-DC01E7BE7DDB}" type="presParOf" srcId="{A16DF30C-FF43-48ED-A67E-4B1489A779B2}" destId="{93ACBBB1-6BF8-409B-BE2E-9EDD058F3C23}" srcOrd="0" destOrd="0" presId="urn:microsoft.com/office/officeart/2005/8/layout/chevron2"/>
    <dgm:cxn modelId="{76814034-D885-487D-A6C5-DF5070DDA393}" type="presParOf" srcId="{A16DF30C-FF43-48ED-A67E-4B1489A779B2}" destId="{D2DD189B-1D44-4D4F-AAEB-BE408078F379}" srcOrd="1" destOrd="0" presId="urn:microsoft.com/office/officeart/2005/8/layout/chevron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7230639-69D9-4B3A-AE3F-A74A4CEC6638}"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6F8EE8A2-5665-42C0-BB13-445F863C27A3}">
      <dgm:prSet/>
      <dgm:spPr/>
      <dgm:t>
        <a:bodyPr/>
        <a:lstStyle/>
        <a:p>
          <a:pPr rtl="0"/>
          <a:r>
            <a:rPr lang="en-US" b="1"/>
            <a:t>Trade-off Studies </a:t>
          </a:r>
          <a:endParaRPr lang="en-US"/>
        </a:p>
      </dgm:t>
    </dgm:pt>
    <dgm:pt modelId="{84931D9D-7298-4CCC-92DC-537AA405F83D}" type="parTrans" cxnId="{BE6AB368-4936-4071-BBA0-DCD2CE8044CD}">
      <dgm:prSet/>
      <dgm:spPr/>
      <dgm:t>
        <a:bodyPr/>
        <a:lstStyle/>
        <a:p>
          <a:endParaRPr lang="en-US"/>
        </a:p>
      </dgm:t>
    </dgm:pt>
    <dgm:pt modelId="{B8B578D8-7C8A-4871-94E3-F5B72EB70CFC}" type="sibTrans" cxnId="{BE6AB368-4936-4071-BBA0-DCD2CE8044CD}">
      <dgm:prSet/>
      <dgm:spPr/>
      <dgm:t>
        <a:bodyPr/>
        <a:lstStyle/>
        <a:p>
          <a:endParaRPr lang="en-US"/>
        </a:p>
      </dgm:t>
    </dgm:pt>
    <dgm:pt modelId="{22D6697D-519E-49FA-A336-6D656B3361EC}" type="pres">
      <dgm:prSet presAssocID="{27230639-69D9-4B3A-AE3F-A74A4CEC6638}" presName="Name0" presStyleCnt="0">
        <dgm:presLayoutVars>
          <dgm:dir/>
          <dgm:resizeHandles val="exact"/>
        </dgm:presLayoutVars>
      </dgm:prSet>
      <dgm:spPr/>
    </dgm:pt>
    <dgm:pt modelId="{1F7D66EA-2EB5-446E-855D-A96DDF4AF277}" type="pres">
      <dgm:prSet presAssocID="{6F8EE8A2-5665-42C0-BB13-445F863C27A3}" presName="node" presStyleLbl="node1" presStyleIdx="0" presStyleCnt="1">
        <dgm:presLayoutVars>
          <dgm:bulletEnabled val="1"/>
        </dgm:presLayoutVars>
      </dgm:prSet>
      <dgm:spPr/>
    </dgm:pt>
  </dgm:ptLst>
  <dgm:cxnLst>
    <dgm:cxn modelId="{BE6AB368-4936-4071-BBA0-DCD2CE8044CD}" srcId="{27230639-69D9-4B3A-AE3F-A74A4CEC6638}" destId="{6F8EE8A2-5665-42C0-BB13-445F863C27A3}" srcOrd="0" destOrd="0" parTransId="{84931D9D-7298-4CCC-92DC-537AA405F83D}" sibTransId="{B8B578D8-7C8A-4871-94E3-F5B72EB70CFC}"/>
    <dgm:cxn modelId="{8136016A-4ACA-46D4-9562-D0C21C26776B}" type="presOf" srcId="{27230639-69D9-4B3A-AE3F-A74A4CEC6638}" destId="{22D6697D-519E-49FA-A336-6D656B3361EC}" srcOrd="0" destOrd="0" presId="urn:microsoft.com/office/officeart/2005/8/layout/process1"/>
    <dgm:cxn modelId="{F7BB908A-3FC5-449D-B021-B260896B42B2}" type="presOf" srcId="{6F8EE8A2-5665-42C0-BB13-445F863C27A3}" destId="{1F7D66EA-2EB5-446E-855D-A96DDF4AF277}" srcOrd="0" destOrd="0" presId="urn:microsoft.com/office/officeart/2005/8/layout/process1"/>
    <dgm:cxn modelId="{94986EE1-CB29-4090-8D6A-443A0D1BC2BC}" type="presParOf" srcId="{22D6697D-519E-49FA-A336-6D656B3361EC}" destId="{1F7D66EA-2EB5-446E-855D-A96DDF4AF277}" srcOrd="0"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2245A62-9835-4BC7-AD9E-92A201D880F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E86AE6C-351C-47F9-A8E1-5A93F75944CB}">
      <dgm:prSet/>
      <dgm:spPr/>
      <dgm:t>
        <a:bodyPr/>
        <a:lstStyle/>
        <a:p>
          <a:pPr rtl="0"/>
          <a:r>
            <a:rPr lang="en-US"/>
            <a:t>Feet Shape</a:t>
          </a:r>
        </a:p>
      </dgm:t>
    </dgm:pt>
    <dgm:pt modelId="{229064E2-601C-4F20-9FC2-114DC2C8DB71}" type="parTrans" cxnId="{6CAD98F8-521C-4E22-96C5-9A6B35D7C990}">
      <dgm:prSet/>
      <dgm:spPr/>
      <dgm:t>
        <a:bodyPr/>
        <a:lstStyle/>
        <a:p>
          <a:endParaRPr lang="en-US"/>
        </a:p>
      </dgm:t>
    </dgm:pt>
    <dgm:pt modelId="{15F9D39A-127C-443C-8C24-4B18E66B2150}" type="sibTrans" cxnId="{6CAD98F8-521C-4E22-96C5-9A6B35D7C990}">
      <dgm:prSet/>
      <dgm:spPr/>
      <dgm:t>
        <a:bodyPr/>
        <a:lstStyle/>
        <a:p>
          <a:endParaRPr lang="en-US"/>
        </a:p>
      </dgm:t>
    </dgm:pt>
    <dgm:pt modelId="{D556B494-71E9-4E1A-B645-57075ED2E364}">
      <dgm:prSet/>
      <dgm:spPr/>
      <dgm:t>
        <a:bodyPr/>
        <a:lstStyle/>
        <a:p>
          <a:pPr rtl="0"/>
          <a:r>
            <a:rPr lang="en-US" dirty="0"/>
            <a:t>Calculations will be conducted to determine the best surface area for the feet so the robot can walk statically and dynamically.</a:t>
          </a:r>
        </a:p>
      </dgm:t>
    </dgm:pt>
    <dgm:pt modelId="{A3D123A7-B55E-44A2-B191-76CE1EA721C2}" type="parTrans" cxnId="{CA3E5DCC-603D-45FC-AB72-2896E0DD98EA}">
      <dgm:prSet/>
      <dgm:spPr/>
      <dgm:t>
        <a:bodyPr/>
        <a:lstStyle/>
        <a:p>
          <a:endParaRPr lang="en-US"/>
        </a:p>
      </dgm:t>
    </dgm:pt>
    <dgm:pt modelId="{921B93E7-2158-4545-9D50-92637D94FC46}" type="sibTrans" cxnId="{CA3E5DCC-603D-45FC-AB72-2896E0DD98EA}">
      <dgm:prSet/>
      <dgm:spPr/>
      <dgm:t>
        <a:bodyPr/>
        <a:lstStyle/>
        <a:p>
          <a:endParaRPr lang="en-US"/>
        </a:p>
      </dgm:t>
    </dgm:pt>
    <dgm:pt modelId="{F47A1B03-F374-4D89-999C-445B35056663}">
      <dgm:prSet/>
      <dgm:spPr/>
      <dgm:t>
        <a:bodyPr/>
        <a:lstStyle/>
        <a:p>
          <a:pPr rtl="0"/>
          <a:r>
            <a:rPr lang="en-US"/>
            <a:t>Materials</a:t>
          </a:r>
        </a:p>
      </dgm:t>
    </dgm:pt>
    <dgm:pt modelId="{8457C93D-DF6F-421F-8457-56FEB97A0502}" type="parTrans" cxnId="{3AFB293E-3107-4DB3-87EE-D54F41AB9DE0}">
      <dgm:prSet/>
      <dgm:spPr/>
      <dgm:t>
        <a:bodyPr/>
        <a:lstStyle/>
        <a:p>
          <a:endParaRPr lang="en-US"/>
        </a:p>
      </dgm:t>
    </dgm:pt>
    <dgm:pt modelId="{3185BD8A-0A81-49DD-AB62-03DB7F29E3D9}" type="sibTrans" cxnId="{3AFB293E-3107-4DB3-87EE-D54F41AB9DE0}">
      <dgm:prSet/>
      <dgm:spPr/>
      <dgm:t>
        <a:bodyPr/>
        <a:lstStyle/>
        <a:p>
          <a:endParaRPr lang="en-US"/>
        </a:p>
      </dgm:t>
    </dgm:pt>
    <dgm:pt modelId="{EA84B46C-4D41-44E4-B89A-328DE55BEC71}">
      <dgm:prSet/>
      <dgm:spPr/>
      <dgm:t>
        <a:bodyPr/>
        <a:lstStyle/>
        <a:p>
          <a:pPr rtl="0"/>
          <a:r>
            <a:rPr lang="en-US" dirty="0"/>
            <a:t>Simulations/ Tests will be ran to conclude the best material for the robot.</a:t>
          </a:r>
        </a:p>
      </dgm:t>
    </dgm:pt>
    <dgm:pt modelId="{5844B9F9-14B8-4FAC-8009-903EAFB18408}" type="parTrans" cxnId="{662AF5D2-4BAA-4E38-8D9D-00EBE9A6510B}">
      <dgm:prSet/>
      <dgm:spPr/>
      <dgm:t>
        <a:bodyPr/>
        <a:lstStyle/>
        <a:p>
          <a:endParaRPr lang="en-US"/>
        </a:p>
      </dgm:t>
    </dgm:pt>
    <dgm:pt modelId="{A461EE6F-ADE9-4673-B963-A66A669BB2AF}" type="sibTrans" cxnId="{662AF5D2-4BAA-4E38-8D9D-00EBE9A6510B}">
      <dgm:prSet/>
      <dgm:spPr/>
      <dgm:t>
        <a:bodyPr/>
        <a:lstStyle/>
        <a:p>
          <a:endParaRPr lang="en-US"/>
        </a:p>
      </dgm:t>
    </dgm:pt>
    <dgm:pt modelId="{38C4EF38-57E1-489A-BB47-1300F746EC6E}">
      <dgm:prSet/>
      <dgm:spPr/>
      <dgm:t>
        <a:bodyPr/>
        <a:lstStyle/>
        <a:p>
          <a:pPr rtl="0"/>
          <a:r>
            <a:rPr lang="en-US"/>
            <a:t>Material Under feet</a:t>
          </a:r>
        </a:p>
      </dgm:t>
    </dgm:pt>
    <dgm:pt modelId="{D0A16430-6B85-49EE-B7CE-2390611D7FD1}" type="parTrans" cxnId="{DA51020B-AA95-4C1E-A22F-4C41773CA5D8}">
      <dgm:prSet/>
      <dgm:spPr/>
      <dgm:t>
        <a:bodyPr/>
        <a:lstStyle/>
        <a:p>
          <a:endParaRPr lang="en-US"/>
        </a:p>
      </dgm:t>
    </dgm:pt>
    <dgm:pt modelId="{842FF769-705D-4460-9497-5877034BABCE}" type="sibTrans" cxnId="{DA51020B-AA95-4C1E-A22F-4C41773CA5D8}">
      <dgm:prSet/>
      <dgm:spPr/>
      <dgm:t>
        <a:bodyPr/>
        <a:lstStyle/>
        <a:p>
          <a:endParaRPr lang="en-US"/>
        </a:p>
      </dgm:t>
    </dgm:pt>
    <dgm:pt modelId="{44EF25CF-F32C-4ED9-82EA-7C5A0439A45A}">
      <dgm:prSet/>
      <dgm:spPr/>
      <dgm:t>
        <a:bodyPr/>
        <a:lstStyle/>
        <a:p>
          <a:pPr rtl="0"/>
          <a:r>
            <a:rPr lang="en-US" dirty="0"/>
            <a:t>Tests/ Simulations will be ran with different traction material to which will be more efficient for the game.</a:t>
          </a:r>
        </a:p>
      </dgm:t>
    </dgm:pt>
    <dgm:pt modelId="{03025C80-E9A8-4A07-B11F-2C164ED526AE}" type="parTrans" cxnId="{286843C2-097D-45B8-912C-8692110319F2}">
      <dgm:prSet/>
      <dgm:spPr/>
      <dgm:t>
        <a:bodyPr/>
        <a:lstStyle/>
        <a:p>
          <a:endParaRPr lang="en-US"/>
        </a:p>
      </dgm:t>
    </dgm:pt>
    <dgm:pt modelId="{20F02F2A-70DE-4F73-98F5-B840D48EA5C1}" type="sibTrans" cxnId="{286843C2-097D-45B8-912C-8692110319F2}">
      <dgm:prSet/>
      <dgm:spPr/>
      <dgm:t>
        <a:bodyPr/>
        <a:lstStyle/>
        <a:p>
          <a:endParaRPr lang="en-US"/>
        </a:p>
      </dgm:t>
    </dgm:pt>
    <dgm:pt modelId="{E1BA5E9D-0488-40F7-9843-A979AB9B55B1}" type="pres">
      <dgm:prSet presAssocID="{C2245A62-9835-4BC7-AD9E-92A201D880F4}" presName="Name0" presStyleCnt="0">
        <dgm:presLayoutVars>
          <dgm:dir/>
          <dgm:animLvl val="lvl"/>
          <dgm:resizeHandles val="exact"/>
        </dgm:presLayoutVars>
      </dgm:prSet>
      <dgm:spPr/>
    </dgm:pt>
    <dgm:pt modelId="{495B9C12-4618-40E4-98FC-09EC06A8B09E}" type="pres">
      <dgm:prSet presAssocID="{8E86AE6C-351C-47F9-A8E1-5A93F75944CB}" presName="composite" presStyleCnt="0"/>
      <dgm:spPr/>
    </dgm:pt>
    <dgm:pt modelId="{D6B2F0AD-93C9-48B8-B807-C40693C341CB}" type="pres">
      <dgm:prSet presAssocID="{8E86AE6C-351C-47F9-A8E1-5A93F75944CB}" presName="parTx" presStyleLbl="alignNode1" presStyleIdx="0" presStyleCnt="3">
        <dgm:presLayoutVars>
          <dgm:chMax val="0"/>
          <dgm:chPref val="0"/>
          <dgm:bulletEnabled val="1"/>
        </dgm:presLayoutVars>
      </dgm:prSet>
      <dgm:spPr/>
    </dgm:pt>
    <dgm:pt modelId="{9B8B9BA5-B3EA-488C-8393-2B617B5273EE}" type="pres">
      <dgm:prSet presAssocID="{8E86AE6C-351C-47F9-A8E1-5A93F75944CB}" presName="desTx" presStyleLbl="alignAccFollowNode1" presStyleIdx="0" presStyleCnt="3">
        <dgm:presLayoutVars>
          <dgm:bulletEnabled val="1"/>
        </dgm:presLayoutVars>
      </dgm:prSet>
      <dgm:spPr/>
    </dgm:pt>
    <dgm:pt modelId="{C0A23322-0571-4EE2-A56D-4C431417CF42}" type="pres">
      <dgm:prSet presAssocID="{15F9D39A-127C-443C-8C24-4B18E66B2150}" presName="space" presStyleCnt="0"/>
      <dgm:spPr/>
    </dgm:pt>
    <dgm:pt modelId="{875D2D84-7C45-41C7-AFD2-787DBAEEF616}" type="pres">
      <dgm:prSet presAssocID="{F47A1B03-F374-4D89-999C-445B35056663}" presName="composite" presStyleCnt="0"/>
      <dgm:spPr/>
    </dgm:pt>
    <dgm:pt modelId="{6ECE1241-067C-47A4-A75F-C81F990FD788}" type="pres">
      <dgm:prSet presAssocID="{F47A1B03-F374-4D89-999C-445B35056663}" presName="parTx" presStyleLbl="alignNode1" presStyleIdx="1" presStyleCnt="3">
        <dgm:presLayoutVars>
          <dgm:chMax val="0"/>
          <dgm:chPref val="0"/>
          <dgm:bulletEnabled val="1"/>
        </dgm:presLayoutVars>
      </dgm:prSet>
      <dgm:spPr/>
    </dgm:pt>
    <dgm:pt modelId="{F52EDCEB-13FA-4C49-B851-4BCEA6BE044F}" type="pres">
      <dgm:prSet presAssocID="{F47A1B03-F374-4D89-999C-445B35056663}" presName="desTx" presStyleLbl="alignAccFollowNode1" presStyleIdx="1" presStyleCnt="3">
        <dgm:presLayoutVars>
          <dgm:bulletEnabled val="1"/>
        </dgm:presLayoutVars>
      </dgm:prSet>
      <dgm:spPr/>
    </dgm:pt>
    <dgm:pt modelId="{2CCD70F7-954C-4D90-B936-5268D83DBD0A}" type="pres">
      <dgm:prSet presAssocID="{3185BD8A-0A81-49DD-AB62-03DB7F29E3D9}" presName="space" presStyleCnt="0"/>
      <dgm:spPr/>
    </dgm:pt>
    <dgm:pt modelId="{5AF33450-02AC-42AD-A5A4-24E455DD84DF}" type="pres">
      <dgm:prSet presAssocID="{38C4EF38-57E1-489A-BB47-1300F746EC6E}" presName="composite" presStyleCnt="0"/>
      <dgm:spPr/>
    </dgm:pt>
    <dgm:pt modelId="{60F5BEC1-6FD6-4EC1-AB38-4514121B7978}" type="pres">
      <dgm:prSet presAssocID="{38C4EF38-57E1-489A-BB47-1300F746EC6E}" presName="parTx" presStyleLbl="alignNode1" presStyleIdx="2" presStyleCnt="3">
        <dgm:presLayoutVars>
          <dgm:chMax val="0"/>
          <dgm:chPref val="0"/>
          <dgm:bulletEnabled val="1"/>
        </dgm:presLayoutVars>
      </dgm:prSet>
      <dgm:spPr/>
    </dgm:pt>
    <dgm:pt modelId="{EDA49226-B4FC-4E65-9561-B0882B89A3EB}" type="pres">
      <dgm:prSet presAssocID="{38C4EF38-57E1-489A-BB47-1300F746EC6E}" presName="desTx" presStyleLbl="alignAccFollowNode1" presStyleIdx="2" presStyleCnt="3">
        <dgm:presLayoutVars>
          <dgm:bulletEnabled val="1"/>
        </dgm:presLayoutVars>
      </dgm:prSet>
      <dgm:spPr/>
    </dgm:pt>
  </dgm:ptLst>
  <dgm:cxnLst>
    <dgm:cxn modelId="{DA4003CD-8999-4186-90FC-6912DA8B573E}" type="presOf" srcId="{38C4EF38-57E1-489A-BB47-1300F746EC6E}" destId="{60F5BEC1-6FD6-4EC1-AB38-4514121B7978}" srcOrd="0" destOrd="0" presId="urn:microsoft.com/office/officeart/2005/8/layout/hList1"/>
    <dgm:cxn modelId="{3AFB293E-3107-4DB3-87EE-D54F41AB9DE0}" srcId="{C2245A62-9835-4BC7-AD9E-92A201D880F4}" destId="{F47A1B03-F374-4D89-999C-445B35056663}" srcOrd="1" destOrd="0" parTransId="{8457C93D-DF6F-421F-8457-56FEB97A0502}" sibTransId="{3185BD8A-0A81-49DD-AB62-03DB7F29E3D9}"/>
    <dgm:cxn modelId="{F2A80E07-5DC2-4828-A5D2-AA3B424E0B2F}" type="presOf" srcId="{44EF25CF-F32C-4ED9-82EA-7C5A0439A45A}" destId="{EDA49226-B4FC-4E65-9561-B0882B89A3EB}" srcOrd="0" destOrd="0" presId="urn:microsoft.com/office/officeart/2005/8/layout/hList1"/>
    <dgm:cxn modelId="{DA51020B-AA95-4C1E-A22F-4C41773CA5D8}" srcId="{C2245A62-9835-4BC7-AD9E-92A201D880F4}" destId="{38C4EF38-57E1-489A-BB47-1300F746EC6E}" srcOrd="2" destOrd="0" parTransId="{D0A16430-6B85-49EE-B7CE-2390611D7FD1}" sibTransId="{842FF769-705D-4460-9497-5877034BABCE}"/>
    <dgm:cxn modelId="{ED47A134-7991-4A94-9593-5487E49A51EF}" type="presOf" srcId="{8E86AE6C-351C-47F9-A8E1-5A93F75944CB}" destId="{D6B2F0AD-93C9-48B8-B807-C40693C341CB}" srcOrd="0" destOrd="0" presId="urn:microsoft.com/office/officeart/2005/8/layout/hList1"/>
    <dgm:cxn modelId="{B27E2134-8E30-46E3-960B-583ED7B1BC79}" type="presOf" srcId="{F47A1B03-F374-4D89-999C-445B35056663}" destId="{6ECE1241-067C-47A4-A75F-C81F990FD788}" srcOrd="0" destOrd="0" presId="urn:microsoft.com/office/officeart/2005/8/layout/hList1"/>
    <dgm:cxn modelId="{662AF5D2-4BAA-4E38-8D9D-00EBE9A6510B}" srcId="{F47A1B03-F374-4D89-999C-445B35056663}" destId="{EA84B46C-4D41-44E4-B89A-328DE55BEC71}" srcOrd="0" destOrd="0" parTransId="{5844B9F9-14B8-4FAC-8009-903EAFB18408}" sibTransId="{A461EE6F-ADE9-4673-B963-A66A669BB2AF}"/>
    <dgm:cxn modelId="{B7E61F44-0AFA-4885-B31E-86099AFDC87B}" type="presOf" srcId="{EA84B46C-4D41-44E4-B89A-328DE55BEC71}" destId="{F52EDCEB-13FA-4C49-B851-4BCEA6BE044F}" srcOrd="0" destOrd="0" presId="urn:microsoft.com/office/officeart/2005/8/layout/hList1"/>
    <dgm:cxn modelId="{31A46405-2822-41F2-ABF7-C45D3091ED02}" type="presOf" srcId="{C2245A62-9835-4BC7-AD9E-92A201D880F4}" destId="{E1BA5E9D-0488-40F7-9843-A979AB9B55B1}" srcOrd="0" destOrd="0" presId="urn:microsoft.com/office/officeart/2005/8/layout/hList1"/>
    <dgm:cxn modelId="{CA3E5DCC-603D-45FC-AB72-2896E0DD98EA}" srcId="{8E86AE6C-351C-47F9-A8E1-5A93F75944CB}" destId="{D556B494-71E9-4E1A-B645-57075ED2E364}" srcOrd="0" destOrd="0" parTransId="{A3D123A7-B55E-44A2-B191-76CE1EA721C2}" sibTransId="{921B93E7-2158-4545-9D50-92637D94FC46}"/>
    <dgm:cxn modelId="{286843C2-097D-45B8-912C-8692110319F2}" srcId="{38C4EF38-57E1-489A-BB47-1300F746EC6E}" destId="{44EF25CF-F32C-4ED9-82EA-7C5A0439A45A}" srcOrd="0" destOrd="0" parTransId="{03025C80-E9A8-4A07-B11F-2C164ED526AE}" sibTransId="{20F02F2A-70DE-4F73-98F5-B840D48EA5C1}"/>
    <dgm:cxn modelId="{6CAD98F8-521C-4E22-96C5-9A6B35D7C990}" srcId="{C2245A62-9835-4BC7-AD9E-92A201D880F4}" destId="{8E86AE6C-351C-47F9-A8E1-5A93F75944CB}" srcOrd="0" destOrd="0" parTransId="{229064E2-601C-4F20-9FC2-114DC2C8DB71}" sibTransId="{15F9D39A-127C-443C-8C24-4B18E66B2150}"/>
    <dgm:cxn modelId="{07D67752-5D73-48F2-A63E-247B464CD398}" type="presOf" srcId="{D556B494-71E9-4E1A-B645-57075ED2E364}" destId="{9B8B9BA5-B3EA-488C-8393-2B617B5273EE}" srcOrd="0" destOrd="0" presId="urn:microsoft.com/office/officeart/2005/8/layout/hList1"/>
    <dgm:cxn modelId="{C5A0A645-D622-4320-9795-D655D87280C9}" type="presParOf" srcId="{E1BA5E9D-0488-40F7-9843-A979AB9B55B1}" destId="{495B9C12-4618-40E4-98FC-09EC06A8B09E}" srcOrd="0" destOrd="0" presId="urn:microsoft.com/office/officeart/2005/8/layout/hList1"/>
    <dgm:cxn modelId="{51979CDB-9719-4D9F-B712-D86FEF43B9F5}" type="presParOf" srcId="{495B9C12-4618-40E4-98FC-09EC06A8B09E}" destId="{D6B2F0AD-93C9-48B8-B807-C40693C341CB}" srcOrd="0" destOrd="0" presId="urn:microsoft.com/office/officeart/2005/8/layout/hList1"/>
    <dgm:cxn modelId="{892F519A-DD83-4D97-BD84-D951449A1EB5}" type="presParOf" srcId="{495B9C12-4618-40E4-98FC-09EC06A8B09E}" destId="{9B8B9BA5-B3EA-488C-8393-2B617B5273EE}" srcOrd="1" destOrd="0" presId="urn:microsoft.com/office/officeart/2005/8/layout/hList1"/>
    <dgm:cxn modelId="{6A442ED9-873D-4507-9F24-66E1535AC02E}" type="presParOf" srcId="{E1BA5E9D-0488-40F7-9843-A979AB9B55B1}" destId="{C0A23322-0571-4EE2-A56D-4C431417CF42}" srcOrd="1" destOrd="0" presId="urn:microsoft.com/office/officeart/2005/8/layout/hList1"/>
    <dgm:cxn modelId="{A4BD0266-F3CA-45B5-A698-EEFA3A021865}" type="presParOf" srcId="{E1BA5E9D-0488-40F7-9843-A979AB9B55B1}" destId="{875D2D84-7C45-41C7-AFD2-787DBAEEF616}" srcOrd="2" destOrd="0" presId="urn:microsoft.com/office/officeart/2005/8/layout/hList1"/>
    <dgm:cxn modelId="{483026A7-92A0-4E73-A598-1164FE5A5C87}" type="presParOf" srcId="{875D2D84-7C45-41C7-AFD2-787DBAEEF616}" destId="{6ECE1241-067C-47A4-A75F-C81F990FD788}" srcOrd="0" destOrd="0" presId="urn:microsoft.com/office/officeart/2005/8/layout/hList1"/>
    <dgm:cxn modelId="{674D400E-CA1A-4400-8229-AADBEBEB7780}" type="presParOf" srcId="{875D2D84-7C45-41C7-AFD2-787DBAEEF616}" destId="{F52EDCEB-13FA-4C49-B851-4BCEA6BE044F}" srcOrd="1" destOrd="0" presId="urn:microsoft.com/office/officeart/2005/8/layout/hList1"/>
    <dgm:cxn modelId="{5BFD3746-017E-428A-B417-488AC408632A}" type="presParOf" srcId="{E1BA5E9D-0488-40F7-9843-A979AB9B55B1}" destId="{2CCD70F7-954C-4D90-B936-5268D83DBD0A}" srcOrd="3" destOrd="0" presId="urn:microsoft.com/office/officeart/2005/8/layout/hList1"/>
    <dgm:cxn modelId="{D228ABBC-EBF2-49D8-AE58-841576283781}" type="presParOf" srcId="{E1BA5E9D-0488-40F7-9843-A979AB9B55B1}" destId="{5AF33450-02AC-42AD-A5A4-24E455DD84DF}" srcOrd="4" destOrd="0" presId="urn:microsoft.com/office/officeart/2005/8/layout/hList1"/>
    <dgm:cxn modelId="{DC385DC3-13F1-4F18-8230-C4D520822013}" type="presParOf" srcId="{5AF33450-02AC-42AD-A5A4-24E455DD84DF}" destId="{60F5BEC1-6FD6-4EC1-AB38-4514121B7978}" srcOrd="0" destOrd="0" presId="urn:microsoft.com/office/officeart/2005/8/layout/hList1"/>
    <dgm:cxn modelId="{33E33717-6BF9-4B45-A13D-E2142716B971}" type="presParOf" srcId="{5AF33450-02AC-42AD-A5A4-24E455DD84DF}" destId="{EDA49226-B4FC-4E65-9561-B0882B89A3EB}" srcOrd="1" destOrd="0" presId="urn:microsoft.com/office/officeart/2005/8/layout/hList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A741ED9-C3D0-4A9B-B048-C59C82B3913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952F266-39C2-474F-ACE5-F07124370C19}">
      <dgm:prSet/>
      <dgm:spPr/>
      <dgm:t>
        <a:bodyPr/>
        <a:lstStyle/>
        <a:p>
          <a:pPr rtl="0"/>
          <a:r>
            <a:rPr lang="en-US"/>
            <a:t>Subsystem Design and Unique Tasks (Completed)</a:t>
          </a:r>
        </a:p>
      </dgm:t>
    </dgm:pt>
    <dgm:pt modelId="{3E42F78D-DF57-43CD-94AC-F10D2B6A1B0A}" type="parTrans" cxnId="{08E80D8F-9376-4CDD-A333-5E07CA7BAB38}">
      <dgm:prSet/>
      <dgm:spPr/>
      <dgm:t>
        <a:bodyPr/>
        <a:lstStyle/>
        <a:p>
          <a:endParaRPr lang="en-US"/>
        </a:p>
      </dgm:t>
    </dgm:pt>
    <dgm:pt modelId="{A3FBEC6F-94EF-4676-90C6-0BC0C175B8F2}" type="sibTrans" cxnId="{08E80D8F-9376-4CDD-A333-5E07CA7BAB38}">
      <dgm:prSet/>
      <dgm:spPr/>
      <dgm:t>
        <a:bodyPr/>
        <a:lstStyle/>
        <a:p>
          <a:endParaRPr lang="en-US"/>
        </a:p>
      </dgm:t>
    </dgm:pt>
    <dgm:pt modelId="{8D0FDC16-5CA8-4B24-BA97-6CC1CCD161FC}" type="pres">
      <dgm:prSet presAssocID="{4A741ED9-C3D0-4A9B-B048-C59C82B39139}" presName="linear" presStyleCnt="0">
        <dgm:presLayoutVars>
          <dgm:animLvl val="lvl"/>
          <dgm:resizeHandles val="exact"/>
        </dgm:presLayoutVars>
      </dgm:prSet>
      <dgm:spPr/>
    </dgm:pt>
    <dgm:pt modelId="{5FABEA4E-ED44-447C-8907-6A2CAA6C0E8C}" type="pres">
      <dgm:prSet presAssocID="{9952F266-39C2-474F-ACE5-F07124370C19}" presName="parentText" presStyleLbl="node1" presStyleIdx="0" presStyleCnt="1">
        <dgm:presLayoutVars>
          <dgm:chMax val="0"/>
          <dgm:bulletEnabled val="1"/>
        </dgm:presLayoutVars>
      </dgm:prSet>
      <dgm:spPr/>
    </dgm:pt>
  </dgm:ptLst>
  <dgm:cxnLst>
    <dgm:cxn modelId="{4C653BFA-750F-4278-ADB0-C0591459BB1F}" type="presOf" srcId="{4A741ED9-C3D0-4A9B-B048-C59C82B39139}" destId="{8D0FDC16-5CA8-4B24-BA97-6CC1CCD161FC}" srcOrd="0" destOrd="0" presId="urn:microsoft.com/office/officeart/2005/8/layout/vList2"/>
    <dgm:cxn modelId="{08E80D8F-9376-4CDD-A333-5E07CA7BAB38}" srcId="{4A741ED9-C3D0-4A9B-B048-C59C82B39139}" destId="{9952F266-39C2-474F-ACE5-F07124370C19}" srcOrd="0" destOrd="0" parTransId="{3E42F78D-DF57-43CD-94AC-F10D2B6A1B0A}" sibTransId="{A3FBEC6F-94EF-4676-90C6-0BC0C175B8F2}"/>
    <dgm:cxn modelId="{65D1E3D5-8135-48A0-9299-312F39870FA1}" type="presOf" srcId="{9952F266-39C2-474F-ACE5-F07124370C19}" destId="{5FABEA4E-ED44-447C-8907-6A2CAA6C0E8C}" srcOrd="0" destOrd="0" presId="urn:microsoft.com/office/officeart/2005/8/layout/vList2"/>
    <dgm:cxn modelId="{C00D3F40-C457-476B-9A24-238AB91E3C90}" type="presParOf" srcId="{8D0FDC16-5CA8-4B24-BA97-6CC1CCD161FC}" destId="{5FABEA4E-ED44-447C-8907-6A2CAA6C0E8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CE91023-C413-4DC0-87DB-FA0B99FBD003}"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6AA9D5A0-E9FC-4C25-998C-CA2149196026}">
      <dgm:prSet custT="1"/>
      <dgm:spPr/>
      <dgm:t>
        <a:bodyPr/>
        <a:lstStyle/>
        <a:p>
          <a:pPr rtl="0"/>
          <a:r>
            <a:rPr lang="en-US" sz="2800" dirty="0"/>
            <a:t>Tilt Test (Not done via </a:t>
          </a:r>
          <a:r>
            <a:rPr lang="en-US" sz="2800" dirty="0" err="1"/>
            <a:t>Solidworks</a:t>
          </a:r>
          <a:r>
            <a:rPr lang="en-US" sz="2800" dirty="0"/>
            <a:t>)</a:t>
          </a:r>
        </a:p>
      </dgm:t>
    </dgm:pt>
    <dgm:pt modelId="{71AB96DC-C177-4541-BAC3-96651727054B}" type="parTrans" cxnId="{3FEC0B33-4A06-4BC9-8481-99959F2CA245}">
      <dgm:prSet/>
      <dgm:spPr/>
      <dgm:t>
        <a:bodyPr/>
        <a:lstStyle/>
        <a:p>
          <a:endParaRPr lang="en-US"/>
        </a:p>
      </dgm:t>
    </dgm:pt>
    <dgm:pt modelId="{E79C4FF7-E1DE-4792-8440-0EF963BD29E7}" type="sibTrans" cxnId="{3FEC0B33-4A06-4BC9-8481-99959F2CA245}">
      <dgm:prSet/>
      <dgm:spPr/>
      <dgm:t>
        <a:bodyPr/>
        <a:lstStyle/>
        <a:p>
          <a:endParaRPr lang="en-US"/>
        </a:p>
      </dgm:t>
    </dgm:pt>
    <dgm:pt modelId="{2449AE09-117A-448D-B53F-17EF151040DC}" type="pres">
      <dgm:prSet presAssocID="{6CE91023-C413-4DC0-87DB-FA0B99FBD003}" presName="Name0" presStyleCnt="0">
        <dgm:presLayoutVars>
          <dgm:chPref val="3"/>
          <dgm:dir/>
          <dgm:animLvl val="lvl"/>
          <dgm:resizeHandles/>
        </dgm:presLayoutVars>
      </dgm:prSet>
      <dgm:spPr/>
    </dgm:pt>
    <dgm:pt modelId="{A6BCD8E4-85E0-4839-B46B-C871C9F0DC34}" type="pres">
      <dgm:prSet presAssocID="{6AA9D5A0-E9FC-4C25-998C-CA2149196026}" presName="horFlow" presStyleCnt="0"/>
      <dgm:spPr/>
    </dgm:pt>
    <dgm:pt modelId="{C3953134-3C07-4F11-B8F1-39D20BDFBE1D}" type="pres">
      <dgm:prSet presAssocID="{6AA9D5A0-E9FC-4C25-998C-CA2149196026}" presName="bigChev" presStyleLbl="node1" presStyleIdx="0" presStyleCnt="1" custAng="0" custLinFactNeighborX="-3952" custLinFactNeighborY="10"/>
      <dgm:spPr>
        <a:prstGeom prst="downArrowCallout">
          <a:avLst/>
        </a:prstGeom>
      </dgm:spPr>
    </dgm:pt>
  </dgm:ptLst>
  <dgm:cxnLst>
    <dgm:cxn modelId="{3FEC0B33-4A06-4BC9-8481-99959F2CA245}" srcId="{6CE91023-C413-4DC0-87DB-FA0B99FBD003}" destId="{6AA9D5A0-E9FC-4C25-998C-CA2149196026}" srcOrd="0" destOrd="0" parTransId="{71AB96DC-C177-4541-BAC3-96651727054B}" sibTransId="{E79C4FF7-E1DE-4792-8440-0EF963BD29E7}"/>
    <dgm:cxn modelId="{DAA81519-32B1-463C-ADFD-C2B72E37F8F5}" type="presOf" srcId="{6CE91023-C413-4DC0-87DB-FA0B99FBD003}" destId="{2449AE09-117A-448D-B53F-17EF151040DC}" srcOrd="0" destOrd="0" presId="urn:microsoft.com/office/officeart/2005/8/layout/lProcess3"/>
    <dgm:cxn modelId="{6CD0E372-E77E-486C-876D-9012842F8F17}" type="presOf" srcId="{6AA9D5A0-E9FC-4C25-998C-CA2149196026}" destId="{C3953134-3C07-4F11-B8F1-39D20BDFBE1D}" srcOrd="0" destOrd="0" presId="urn:microsoft.com/office/officeart/2005/8/layout/lProcess3"/>
    <dgm:cxn modelId="{6E6AA681-0DDF-4C1F-A9B5-2187259FF76A}" type="presParOf" srcId="{2449AE09-117A-448D-B53F-17EF151040DC}" destId="{A6BCD8E4-85E0-4839-B46B-C871C9F0DC34}" srcOrd="0" destOrd="0" presId="urn:microsoft.com/office/officeart/2005/8/layout/lProcess3"/>
    <dgm:cxn modelId="{4C8A3896-2D02-455D-8054-55CBC87A130D}" type="presParOf" srcId="{A6BCD8E4-85E0-4839-B46B-C871C9F0DC34}" destId="{C3953134-3C07-4F11-B8F1-39D20BDFBE1D}" srcOrd="0" destOrd="0" presId="urn:microsoft.com/office/officeart/2005/8/layout/lProcess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F60034-6B01-4EBD-8E21-6B4E51091960}">
      <dsp:nvSpPr>
        <dsp:cNvPr id="0" name=""/>
        <dsp:cNvSpPr/>
      </dsp:nvSpPr>
      <dsp:spPr>
        <a:xfrm>
          <a:off x="0" y="3658"/>
          <a:ext cx="10515600" cy="1031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kern="1200"/>
            <a:t>Mechanical Subsystem </a:t>
          </a:r>
        </a:p>
      </dsp:txBody>
      <dsp:txXfrm>
        <a:off x="50347" y="54005"/>
        <a:ext cx="10414906" cy="93066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C73D39-F112-4745-9D7D-A0C363A5727B}">
      <dsp:nvSpPr>
        <dsp:cNvPr id="0" name=""/>
        <dsp:cNvSpPr/>
      </dsp:nvSpPr>
      <dsp:spPr>
        <a:xfrm rot="5400000">
          <a:off x="2050732" y="183673"/>
          <a:ext cx="2947670" cy="331724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1" kern="1200" dirty="0"/>
            <a:t>(Level 2-3) </a:t>
          </a:r>
          <a:r>
            <a:rPr lang="en-US" sz="1800" kern="1200" dirty="0"/>
            <a:t>Aluminum and PLA filaments are the materials we will use.</a:t>
          </a:r>
        </a:p>
      </dsp:txBody>
      <dsp:txXfrm rot="-5400000">
        <a:off x="1865948" y="512351"/>
        <a:ext cx="3173347" cy="2659884"/>
      </dsp:txXfrm>
    </dsp:sp>
    <dsp:sp modelId="{56654236-A4F2-4B37-A65D-4F00B766CA3A}">
      <dsp:nvSpPr>
        <dsp:cNvPr id="0" name=""/>
        <dsp:cNvSpPr/>
      </dsp:nvSpPr>
      <dsp:spPr>
        <a:xfrm>
          <a:off x="0" y="0"/>
          <a:ext cx="1865947" cy="36845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0">
            <a:lnSpc>
              <a:spcPct val="90000"/>
            </a:lnSpc>
            <a:spcBef>
              <a:spcPct val="0"/>
            </a:spcBef>
            <a:spcAft>
              <a:spcPct val="35000"/>
            </a:spcAft>
            <a:buNone/>
          </a:pPr>
          <a:r>
            <a:rPr lang="en-US" sz="3200" kern="1200"/>
            <a:t>Material</a:t>
          </a:r>
        </a:p>
      </dsp:txBody>
      <dsp:txXfrm>
        <a:off x="91088" y="91088"/>
        <a:ext cx="1683771" cy="350241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DEF3C-D0D1-448E-8723-3CE350D7DAEC}">
      <dsp:nvSpPr>
        <dsp:cNvPr id="0" name=""/>
        <dsp:cNvSpPr/>
      </dsp:nvSpPr>
      <dsp:spPr>
        <a:xfrm>
          <a:off x="0" y="999"/>
          <a:ext cx="10515600" cy="959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kern="1200"/>
            <a:t>Mechanical Subsystem</a:t>
          </a:r>
        </a:p>
      </dsp:txBody>
      <dsp:txXfrm>
        <a:off x="46834" y="47833"/>
        <a:ext cx="10421932" cy="8657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993404-74B9-421F-AD36-838B3D7809D8}">
      <dsp:nvSpPr>
        <dsp:cNvPr id="0" name=""/>
        <dsp:cNvSpPr/>
      </dsp:nvSpPr>
      <dsp:spPr>
        <a:xfrm rot="5400000">
          <a:off x="1782952" y="517556"/>
          <a:ext cx="3481070" cy="331622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en-US" sz="2100" kern="1200" dirty="0"/>
            <a:t> </a:t>
          </a:r>
          <a:r>
            <a:rPr lang="en-US" sz="2100" b="1" kern="1200" dirty="0"/>
            <a:t>(Level 2-4)</a:t>
          </a:r>
          <a:r>
            <a:rPr lang="en-US" sz="2100" kern="1200" dirty="0"/>
            <a:t>Shall have two leg mechanism, modeled after UCI linkages, supporting mass of robot with 50% margin.</a:t>
          </a:r>
        </a:p>
        <a:p>
          <a:pPr marL="457200" lvl="2" indent="-228600" algn="l" defTabSz="933450" rtl="0">
            <a:lnSpc>
              <a:spcPct val="90000"/>
            </a:lnSpc>
            <a:spcBef>
              <a:spcPct val="0"/>
            </a:spcBef>
            <a:spcAft>
              <a:spcPct val="15000"/>
            </a:spcAft>
            <a:buChar char="•"/>
          </a:pPr>
          <a:r>
            <a:rPr lang="en-US" sz="2100" kern="1200"/>
            <a:t>Total Mass goal is ~657g; therefore, legs shall be able to support 985.5g</a:t>
          </a:r>
        </a:p>
      </dsp:txBody>
      <dsp:txXfrm rot="-5400000">
        <a:off x="1865375" y="597019"/>
        <a:ext cx="3154339" cy="3157300"/>
      </dsp:txXfrm>
    </dsp:sp>
    <dsp:sp modelId="{63B548D1-3293-47AE-BDBD-7367328A88D2}">
      <dsp:nvSpPr>
        <dsp:cNvPr id="0" name=""/>
        <dsp:cNvSpPr/>
      </dsp:nvSpPr>
      <dsp:spPr>
        <a:xfrm>
          <a:off x="0" y="0"/>
          <a:ext cx="1865376" cy="43513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rtl="0">
            <a:lnSpc>
              <a:spcPct val="90000"/>
            </a:lnSpc>
            <a:spcBef>
              <a:spcPct val="0"/>
            </a:spcBef>
            <a:spcAft>
              <a:spcPct val="35000"/>
            </a:spcAft>
            <a:buNone/>
          </a:pPr>
          <a:r>
            <a:rPr lang="en-US" sz="2100" kern="1200"/>
            <a:t>Level II Requirements [3]</a:t>
          </a:r>
        </a:p>
      </dsp:txBody>
      <dsp:txXfrm>
        <a:off x="91060" y="91060"/>
        <a:ext cx="1683256" cy="416921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7EEDED-A5CE-4EB4-91EB-3A84744F5807}">
      <dsp:nvSpPr>
        <dsp:cNvPr id="0" name=""/>
        <dsp:cNvSpPr/>
      </dsp:nvSpPr>
      <dsp:spPr>
        <a:xfrm>
          <a:off x="0" y="21967"/>
          <a:ext cx="10028812" cy="1055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rtl="0">
            <a:lnSpc>
              <a:spcPct val="90000"/>
            </a:lnSpc>
            <a:spcBef>
              <a:spcPct val="0"/>
            </a:spcBef>
            <a:spcAft>
              <a:spcPct val="35000"/>
            </a:spcAft>
            <a:buNone/>
          </a:pPr>
          <a:r>
            <a:rPr lang="en-US" sz="4400" kern="1200" dirty="0"/>
            <a:t>Mechanical Subsystem Design</a:t>
          </a:r>
        </a:p>
      </dsp:txBody>
      <dsp:txXfrm>
        <a:off x="51517" y="73484"/>
        <a:ext cx="9925778" cy="95230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D6E408-4FCF-486C-B6FC-7EBB3899D250}">
      <dsp:nvSpPr>
        <dsp:cNvPr id="0" name=""/>
        <dsp:cNvSpPr/>
      </dsp:nvSpPr>
      <dsp:spPr>
        <a:xfrm>
          <a:off x="0" y="5916"/>
          <a:ext cx="10515600" cy="1031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kern="1200" dirty="0"/>
            <a:t>Mechanical Subsystem Design</a:t>
          </a:r>
        </a:p>
      </dsp:txBody>
      <dsp:txXfrm>
        <a:off x="50347" y="56263"/>
        <a:ext cx="10414906" cy="93066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08CD9-1FF9-42C5-80BF-F23DEEF8401E}">
      <dsp:nvSpPr>
        <dsp:cNvPr id="0" name=""/>
        <dsp:cNvSpPr/>
      </dsp:nvSpPr>
      <dsp:spPr>
        <a:xfrm>
          <a:off x="0" y="0"/>
          <a:ext cx="11353800" cy="11752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rtl="0">
            <a:lnSpc>
              <a:spcPct val="90000"/>
            </a:lnSpc>
            <a:spcBef>
              <a:spcPct val="0"/>
            </a:spcBef>
            <a:spcAft>
              <a:spcPct val="35000"/>
            </a:spcAft>
            <a:buNone/>
          </a:pPr>
          <a:r>
            <a:rPr lang="en-US" sz="4900" kern="1200"/>
            <a:t>Mechanical Subsystem Design</a:t>
          </a:r>
        </a:p>
      </dsp:txBody>
      <dsp:txXfrm>
        <a:off x="57372" y="57372"/>
        <a:ext cx="11239056" cy="10605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9C7650-C5D8-4152-AA19-D421FE9D4347}">
      <dsp:nvSpPr>
        <dsp:cNvPr id="0" name=""/>
        <dsp:cNvSpPr/>
      </dsp:nvSpPr>
      <dsp:spPr>
        <a:xfrm rot="5400000">
          <a:off x="5410072" y="-1189323"/>
          <a:ext cx="3481070"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Foot design [TBD] shall have a surface area of [to be calculated] </a:t>
          </a:r>
          <a:r>
            <a:rPr lang="en-US" sz="1800" b="1" kern="1200" dirty="0"/>
            <a:t>(Level 2-9, 10)</a:t>
          </a:r>
          <a:endParaRPr lang="en-US" sz="1800" kern="1200" dirty="0"/>
        </a:p>
        <a:p>
          <a:pPr marL="342900" lvl="2" indent="-171450" algn="l" defTabSz="800100" rtl="0">
            <a:lnSpc>
              <a:spcPct val="90000"/>
            </a:lnSpc>
            <a:spcBef>
              <a:spcPct val="0"/>
            </a:spcBef>
            <a:spcAft>
              <a:spcPct val="15000"/>
            </a:spcAft>
            <a:buChar char="•"/>
          </a:pPr>
          <a:r>
            <a:rPr lang="en-US" sz="1800" kern="1200" dirty="0"/>
            <a:t>Foot shall assist with stability.</a:t>
          </a:r>
        </a:p>
        <a:p>
          <a:pPr marL="342900" lvl="2" indent="-171450" algn="l" defTabSz="800100" rtl="0">
            <a:lnSpc>
              <a:spcPct val="90000"/>
            </a:lnSpc>
            <a:spcBef>
              <a:spcPct val="0"/>
            </a:spcBef>
            <a:spcAft>
              <a:spcPct val="15000"/>
            </a:spcAft>
            <a:buChar char="•"/>
          </a:pPr>
          <a:r>
            <a:rPr lang="en-US" sz="1800" kern="1200" dirty="0"/>
            <a:t>Foot shall not impede movements</a:t>
          </a:r>
        </a:p>
        <a:p>
          <a:pPr marL="171450" lvl="1" indent="-171450" algn="l" defTabSz="800100" rtl="0">
            <a:lnSpc>
              <a:spcPct val="90000"/>
            </a:lnSpc>
            <a:spcBef>
              <a:spcPct val="0"/>
            </a:spcBef>
            <a:spcAft>
              <a:spcPct val="15000"/>
            </a:spcAft>
            <a:buChar char="•"/>
          </a:pPr>
          <a:r>
            <a:rPr lang="en-US" sz="1800" kern="1200" dirty="0"/>
            <a:t>Foot design shall have traction [material friction coefficients test for static and dynamic movement] on the following “Game Appropriate” surfaces: </a:t>
          </a:r>
          <a:r>
            <a:rPr lang="en-US" sz="1800" b="1" kern="1200" dirty="0"/>
            <a:t>(Level 2-9,10)</a:t>
          </a:r>
          <a:endParaRPr lang="en-US" sz="1800" kern="1200" dirty="0"/>
        </a:p>
        <a:p>
          <a:pPr marL="342900" lvl="2" indent="-171450" algn="l" defTabSz="800100" rtl="0">
            <a:lnSpc>
              <a:spcPct val="90000"/>
            </a:lnSpc>
            <a:spcBef>
              <a:spcPct val="0"/>
            </a:spcBef>
            <a:spcAft>
              <a:spcPct val="15000"/>
            </a:spcAft>
            <a:buChar char="•"/>
          </a:pPr>
          <a:r>
            <a:rPr lang="en-US" sz="1800" kern="1200"/>
            <a:t>Linoleum</a:t>
          </a:r>
        </a:p>
        <a:p>
          <a:pPr marL="342900" lvl="2" indent="-171450" algn="l" defTabSz="800100" rtl="0">
            <a:lnSpc>
              <a:spcPct val="90000"/>
            </a:lnSpc>
            <a:spcBef>
              <a:spcPct val="0"/>
            </a:spcBef>
            <a:spcAft>
              <a:spcPct val="15000"/>
            </a:spcAft>
            <a:buChar char="•"/>
          </a:pPr>
          <a:r>
            <a:rPr lang="en-US" sz="1800" kern="1200" dirty="0"/>
            <a:t>Carpet</a:t>
          </a:r>
        </a:p>
        <a:p>
          <a:pPr marL="342900" lvl="2" indent="-171450" algn="l" defTabSz="800100" rtl="0">
            <a:lnSpc>
              <a:spcPct val="90000"/>
            </a:lnSpc>
            <a:spcBef>
              <a:spcPct val="0"/>
            </a:spcBef>
            <a:spcAft>
              <a:spcPct val="15000"/>
            </a:spcAft>
            <a:buChar char="•"/>
          </a:pPr>
          <a:r>
            <a:rPr lang="en-US" sz="1800" kern="1200"/>
            <a:t>Tile</a:t>
          </a:r>
        </a:p>
        <a:p>
          <a:pPr marL="342900" lvl="2" indent="-171450" algn="l" defTabSz="800100" rtl="0">
            <a:lnSpc>
              <a:spcPct val="90000"/>
            </a:lnSpc>
            <a:spcBef>
              <a:spcPct val="0"/>
            </a:spcBef>
            <a:spcAft>
              <a:spcPct val="15000"/>
            </a:spcAft>
            <a:buChar char="•"/>
          </a:pPr>
          <a:r>
            <a:rPr lang="en-US" sz="1800" kern="1200"/>
            <a:t>Cardboard</a:t>
          </a:r>
        </a:p>
      </dsp:txBody>
      <dsp:txXfrm rot="-5400000">
        <a:off x="3785615" y="605066"/>
        <a:ext cx="6560052" cy="3141206"/>
      </dsp:txXfrm>
    </dsp:sp>
    <dsp:sp modelId="{93EECB46-C0B1-463D-9056-C0058A32C9D3}">
      <dsp:nvSpPr>
        <dsp:cNvPr id="0" name=""/>
        <dsp:cNvSpPr/>
      </dsp:nvSpPr>
      <dsp:spPr>
        <a:xfrm>
          <a:off x="0" y="0"/>
          <a:ext cx="3785616" cy="43513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marL="0" lvl="0" indent="0" algn="ctr" defTabSz="1955800" rtl="0">
            <a:lnSpc>
              <a:spcPct val="90000"/>
            </a:lnSpc>
            <a:spcBef>
              <a:spcPct val="0"/>
            </a:spcBef>
            <a:spcAft>
              <a:spcPct val="35000"/>
            </a:spcAft>
            <a:buNone/>
          </a:pPr>
          <a:r>
            <a:rPr lang="en-US" sz="4400" kern="1200"/>
            <a:t>Level II requirements</a:t>
          </a:r>
        </a:p>
      </dsp:txBody>
      <dsp:txXfrm>
        <a:off x="184799" y="184799"/>
        <a:ext cx="3416018" cy="39817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53CAFB-37FA-4C85-BF50-B95048FA1CAE}">
      <dsp:nvSpPr>
        <dsp:cNvPr id="0" name=""/>
        <dsp:cNvSpPr/>
      </dsp:nvSpPr>
      <dsp:spPr>
        <a:xfrm>
          <a:off x="0" y="73102"/>
          <a:ext cx="10515600" cy="1007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en-US" sz="4200" kern="1200" dirty="0"/>
            <a:t>Subsystem Design and Unique Tasks (Planned)</a:t>
          </a:r>
        </a:p>
      </dsp:txBody>
      <dsp:txXfrm>
        <a:off x="49176" y="122278"/>
        <a:ext cx="10417248" cy="9090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1D73B7-F26D-45B0-9F4F-C7A2AF7A38CD}">
      <dsp:nvSpPr>
        <dsp:cNvPr id="0" name=""/>
        <dsp:cNvSpPr/>
      </dsp:nvSpPr>
      <dsp:spPr>
        <a:xfrm>
          <a:off x="2518" y="0"/>
          <a:ext cx="5152750" cy="823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b="1" kern="1200"/>
            <a:t>Needed Simulations</a:t>
          </a:r>
          <a:endParaRPr lang="en-US" sz="3500" kern="1200"/>
        </a:p>
      </dsp:txBody>
      <dsp:txXfrm>
        <a:off x="26650" y="24132"/>
        <a:ext cx="5104486" cy="77564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7C105A-B27D-4EFF-A191-45AE4B5F1BC7}">
      <dsp:nvSpPr>
        <dsp:cNvPr id="0" name=""/>
        <dsp:cNvSpPr/>
      </dsp:nvSpPr>
      <dsp:spPr>
        <a:xfrm rot="5400000">
          <a:off x="-187913" y="203691"/>
          <a:ext cx="1252758" cy="87693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t>Tilt Test</a:t>
          </a:r>
        </a:p>
      </dsp:txBody>
      <dsp:txXfrm rot="-5400000">
        <a:off x="1" y="454244"/>
        <a:ext cx="876931" cy="375827"/>
      </dsp:txXfrm>
    </dsp:sp>
    <dsp:sp modelId="{822B5128-6D8E-4EE9-80E1-CC7FB3862658}">
      <dsp:nvSpPr>
        <dsp:cNvPr id="0" name=""/>
        <dsp:cNvSpPr/>
      </dsp:nvSpPr>
      <dsp:spPr>
        <a:xfrm rot="5400000">
          <a:off x="2610212" y="-1717503"/>
          <a:ext cx="814293" cy="42808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Applying different forces to see how much forces is required to tip over the robot.</a:t>
          </a:r>
        </a:p>
      </dsp:txBody>
      <dsp:txXfrm rot="-5400000">
        <a:off x="876932" y="55528"/>
        <a:ext cx="4241104" cy="734791"/>
      </dsp:txXfrm>
    </dsp:sp>
    <dsp:sp modelId="{B5C817CC-5448-4189-87E0-3D9B50AEE4F6}">
      <dsp:nvSpPr>
        <dsp:cNvPr id="0" name=""/>
        <dsp:cNvSpPr/>
      </dsp:nvSpPr>
      <dsp:spPr>
        <a:xfrm rot="5400000">
          <a:off x="-187913" y="1274319"/>
          <a:ext cx="1252758" cy="87693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t>Stress Test</a:t>
          </a:r>
        </a:p>
      </dsp:txBody>
      <dsp:txXfrm rot="-5400000">
        <a:off x="1" y="1524872"/>
        <a:ext cx="876931" cy="375827"/>
      </dsp:txXfrm>
    </dsp:sp>
    <dsp:sp modelId="{F29D80B5-EC22-4F57-90BA-8A3E12D0F311}">
      <dsp:nvSpPr>
        <dsp:cNvPr id="0" name=""/>
        <dsp:cNvSpPr/>
      </dsp:nvSpPr>
      <dsp:spPr>
        <a:xfrm rot="5400000">
          <a:off x="2610212" y="-646875"/>
          <a:ext cx="814293" cy="42808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To simulate divagations that may occur when certain forces or loads are applied.</a:t>
          </a:r>
        </a:p>
      </dsp:txBody>
      <dsp:txXfrm rot="-5400000">
        <a:off x="876932" y="1126156"/>
        <a:ext cx="4241104" cy="734791"/>
      </dsp:txXfrm>
    </dsp:sp>
    <dsp:sp modelId="{93ACBBB1-6BF8-409B-BE2E-9EDD058F3C23}">
      <dsp:nvSpPr>
        <dsp:cNvPr id="0" name=""/>
        <dsp:cNvSpPr/>
      </dsp:nvSpPr>
      <dsp:spPr>
        <a:xfrm rot="5400000">
          <a:off x="-187913" y="2603965"/>
          <a:ext cx="1252758" cy="87693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t>Static and Dynamic Test</a:t>
          </a:r>
        </a:p>
      </dsp:txBody>
      <dsp:txXfrm rot="-5400000">
        <a:off x="1" y="2854518"/>
        <a:ext cx="876931" cy="375827"/>
      </dsp:txXfrm>
    </dsp:sp>
    <dsp:sp modelId="{D2DD189B-1D44-4D4F-AAEB-BE408078F379}">
      <dsp:nvSpPr>
        <dsp:cNvPr id="0" name=""/>
        <dsp:cNvSpPr/>
      </dsp:nvSpPr>
      <dsp:spPr>
        <a:xfrm rot="5400000">
          <a:off x="2351193" y="682770"/>
          <a:ext cx="1332330" cy="42808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lvl="1" indent="-171450" algn="l" defTabSz="800100" rtl="0">
            <a:lnSpc>
              <a:spcPct val="90000"/>
            </a:lnSpc>
            <a:spcBef>
              <a:spcPct val="0"/>
            </a:spcBef>
            <a:spcAft>
              <a:spcPts val="0"/>
            </a:spcAft>
            <a:buChar char="•"/>
          </a:pPr>
          <a:r>
            <a:rPr lang="en-US" sz="1800" kern="1200" dirty="0"/>
            <a:t>Static: A way to assess the contact and connections between parts </a:t>
          </a:r>
        </a:p>
        <a:p>
          <a:pPr marL="0" lvl="1" indent="-171450" algn="l" defTabSz="800100" rtl="0">
            <a:lnSpc>
              <a:spcPct val="90000"/>
            </a:lnSpc>
            <a:spcBef>
              <a:spcPct val="0"/>
            </a:spcBef>
            <a:spcAft>
              <a:spcPts val="0"/>
            </a:spcAft>
            <a:buChar char="•"/>
          </a:pPr>
          <a:r>
            <a:rPr lang="en-US" sz="1800" kern="1200" dirty="0"/>
            <a:t>Dynamic: To control impact of time varying load to structure to ensure performance, quality and safety. </a:t>
          </a:r>
        </a:p>
      </dsp:txBody>
      <dsp:txXfrm rot="-5400000">
        <a:off x="876931" y="2222072"/>
        <a:ext cx="4215816" cy="12022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7D66EA-2EB5-446E-855D-A96DDF4AF277}">
      <dsp:nvSpPr>
        <dsp:cNvPr id="0" name=""/>
        <dsp:cNvSpPr/>
      </dsp:nvSpPr>
      <dsp:spPr>
        <a:xfrm>
          <a:off x="2530" y="0"/>
          <a:ext cx="5178126" cy="823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b="1" kern="1200"/>
            <a:t>Trade-off Studies </a:t>
          </a:r>
          <a:endParaRPr lang="en-US" sz="3500" kern="1200"/>
        </a:p>
      </dsp:txBody>
      <dsp:txXfrm>
        <a:off x="26662" y="24132"/>
        <a:ext cx="5129862" cy="77564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B2F0AD-93C9-48B8-B807-C40693C341CB}">
      <dsp:nvSpPr>
        <dsp:cNvPr id="0" name=""/>
        <dsp:cNvSpPr/>
      </dsp:nvSpPr>
      <dsp:spPr>
        <a:xfrm>
          <a:off x="1619" y="112042"/>
          <a:ext cx="1579252" cy="61393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rtl="0">
            <a:lnSpc>
              <a:spcPct val="90000"/>
            </a:lnSpc>
            <a:spcBef>
              <a:spcPct val="0"/>
            </a:spcBef>
            <a:spcAft>
              <a:spcPct val="35000"/>
            </a:spcAft>
            <a:buNone/>
          </a:pPr>
          <a:r>
            <a:rPr lang="en-US" sz="1700" kern="1200"/>
            <a:t>Feet Shape</a:t>
          </a:r>
        </a:p>
      </dsp:txBody>
      <dsp:txXfrm>
        <a:off x="1619" y="112042"/>
        <a:ext cx="1579252" cy="613938"/>
      </dsp:txXfrm>
    </dsp:sp>
    <dsp:sp modelId="{9B8B9BA5-B3EA-488C-8393-2B617B5273EE}">
      <dsp:nvSpPr>
        <dsp:cNvPr id="0" name=""/>
        <dsp:cNvSpPr/>
      </dsp:nvSpPr>
      <dsp:spPr>
        <a:xfrm>
          <a:off x="1619" y="725980"/>
          <a:ext cx="1579252" cy="28465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sz="1700" kern="1200" dirty="0"/>
            <a:t>Calculations will be conducted to determine the best surface area for the feet so the robot can walk statically and dynamically.</a:t>
          </a:r>
        </a:p>
      </dsp:txBody>
      <dsp:txXfrm>
        <a:off x="1619" y="725980"/>
        <a:ext cx="1579252" cy="2846565"/>
      </dsp:txXfrm>
    </dsp:sp>
    <dsp:sp modelId="{6ECE1241-067C-47A4-A75F-C81F990FD788}">
      <dsp:nvSpPr>
        <dsp:cNvPr id="0" name=""/>
        <dsp:cNvSpPr/>
      </dsp:nvSpPr>
      <dsp:spPr>
        <a:xfrm>
          <a:off x="1801967" y="112042"/>
          <a:ext cx="1579252" cy="61393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rtl="0">
            <a:lnSpc>
              <a:spcPct val="90000"/>
            </a:lnSpc>
            <a:spcBef>
              <a:spcPct val="0"/>
            </a:spcBef>
            <a:spcAft>
              <a:spcPct val="35000"/>
            </a:spcAft>
            <a:buNone/>
          </a:pPr>
          <a:r>
            <a:rPr lang="en-US" sz="1700" kern="1200"/>
            <a:t>Materials</a:t>
          </a:r>
        </a:p>
      </dsp:txBody>
      <dsp:txXfrm>
        <a:off x="1801967" y="112042"/>
        <a:ext cx="1579252" cy="613938"/>
      </dsp:txXfrm>
    </dsp:sp>
    <dsp:sp modelId="{F52EDCEB-13FA-4C49-B851-4BCEA6BE044F}">
      <dsp:nvSpPr>
        <dsp:cNvPr id="0" name=""/>
        <dsp:cNvSpPr/>
      </dsp:nvSpPr>
      <dsp:spPr>
        <a:xfrm>
          <a:off x="1801967" y="725980"/>
          <a:ext cx="1579252" cy="28465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sz="1700" kern="1200" dirty="0"/>
            <a:t>Simulations/ Tests will be ran to conclude the best material for the robot.</a:t>
          </a:r>
        </a:p>
      </dsp:txBody>
      <dsp:txXfrm>
        <a:off x="1801967" y="725980"/>
        <a:ext cx="1579252" cy="2846565"/>
      </dsp:txXfrm>
    </dsp:sp>
    <dsp:sp modelId="{60F5BEC1-6FD6-4EC1-AB38-4514121B7978}">
      <dsp:nvSpPr>
        <dsp:cNvPr id="0" name=""/>
        <dsp:cNvSpPr/>
      </dsp:nvSpPr>
      <dsp:spPr>
        <a:xfrm>
          <a:off x="3602315" y="112042"/>
          <a:ext cx="1579252" cy="61393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rtl="0">
            <a:lnSpc>
              <a:spcPct val="90000"/>
            </a:lnSpc>
            <a:spcBef>
              <a:spcPct val="0"/>
            </a:spcBef>
            <a:spcAft>
              <a:spcPct val="35000"/>
            </a:spcAft>
            <a:buNone/>
          </a:pPr>
          <a:r>
            <a:rPr lang="en-US" sz="1700" kern="1200"/>
            <a:t>Material Under feet</a:t>
          </a:r>
        </a:p>
      </dsp:txBody>
      <dsp:txXfrm>
        <a:off x="3602315" y="112042"/>
        <a:ext cx="1579252" cy="613938"/>
      </dsp:txXfrm>
    </dsp:sp>
    <dsp:sp modelId="{EDA49226-B4FC-4E65-9561-B0882B89A3EB}">
      <dsp:nvSpPr>
        <dsp:cNvPr id="0" name=""/>
        <dsp:cNvSpPr/>
      </dsp:nvSpPr>
      <dsp:spPr>
        <a:xfrm>
          <a:off x="3602315" y="725980"/>
          <a:ext cx="1579252" cy="28465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sz="1700" kern="1200" dirty="0"/>
            <a:t>Tests/ Simulations will be ran with different traction material to which will be more efficient for the game.</a:t>
          </a:r>
        </a:p>
      </dsp:txBody>
      <dsp:txXfrm>
        <a:off x="3602315" y="725980"/>
        <a:ext cx="1579252" cy="28465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ABEA4E-ED44-447C-8907-6A2CAA6C0E8C}">
      <dsp:nvSpPr>
        <dsp:cNvPr id="0" name=""/>
        <dsp:cNvSpPr/>
      </dsp:nvSpPr>
      <dsp:spPr>
        <a:xfrm>
          <a:off x="0" y="195073"/>
          <a:ext cx="10515600" cy="9354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rtl="0">
            <a:lnSpc>
              <a:spcPct val="90000"/>
            </a:lnSpc>
            <a:spcBef>
              <a:spcPct val="0"/>
            </a:spcBef>
            <a:spcAft>
              <a:spcPct val="35000"/>
            </a:spcAft>
            <a:buNone/>
          </a:pPr>
          <a:r>
            <a:rPr lang="en-US" sz="3900" kern="1200"/>
            <a:t>Subsystem Design and Unique Tasks (Completed)</a:t>
          </a:r>
        </a:p>
      </dsp:txBody>
      <dsp:txXfrm>
        <a:off x="45663" y="240736"/>
        <a:ext cx="10424274" cy="8440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953134-3C07-4F11-B8F1-39D20BDFBE1D}">
      <dsp:nvSpPr>
        <dsp:cNvPr id="0" name=""/>
        <dsp:cNvSpPr/>
      </dsp:nvSpPr>
      <dsp:spPr>
        <a:xfrm>
          <a:off x="0" y="371"/>
          <a:ext cx="4780019" cy="1912007"/>
        </a:xfrm>
        <a:prstGeom prst="down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rtl="0">
            <a:lnSpc>
              <a:spcPct val="90000"/>
            </a:lnSpc>
            <a:spcBef>
              <a:spcPct val="0"/>
            </a:spcBef>
            <a:spcAft>
              <a:spcPct val="35000"/>
            </a:spcAft>
            <a:buNone/>
          </a:pPr>
          <a:r>
            <a:rPr lang="en-US" sz="2800" kern="1200" dirty="0"/>
            <a:t>Tilt Test (Not done via </a:t>
          </a:r>
          <a:r>
            <a:rPr lang="en-US" sz="2800" kern="1200" dirty="0" err="1"/>
            <a:t>Solidworks</a:t>
          </a:r>
          <a:r>
            <a:rPr lang="en-US" sz="2800" kern="1200" dirty="0"/>
            <a:t>)</a:t>
          </a:r>
        </a:p>
      </dsp:txBody>
      <dsp:txXfrm>
        <a:off x="0" y="371"/>
        <a:ext cx="4780019" cy="124236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20D289-65FD-47F0-94C6-CD3809A79758}" type="datetimeFigureOut">
              <a:rPr lang="en-US" smtClean="0"/>
              <a:t>10/5/2016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0D57FB-E1EE-4A1D-83D7-48BF29E73446}" type="slidenum">
              <a:rPr lang="en-US" smtClean="0"/>
              <a:t>‹#›</a:t>
            </a:fld>
            <a:endParaRPr lang="en-US"/>
          </a:p>
        </p:txBody>
      </p:sp>
    </p:spTree>
    <p:extLst>
      <p:ext uri="{BB962C8B-B14F-4D97-AF65-F5344CB8AC3E}">
        <p14:creationId xmlns:p14="http://schemas.microsoft.com/office/powerpoint/2010/main" val="264800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0214C7-242F-49BE-A627-BC45F2F5C2C1}" type="slidenum">
              <a:rPr lang="en-US" smtClean="0"/>
              <a:t>19</a:t>
            </a:fld>
            <a:endParaRPr lang="en-US"/>
          </a:p>
        </p:txBody>
      </p:sp>
    </p:spTree>
    <p:extLst>
      <p:ext uri="{BB962C8B-B14F-4D97-AF65-F5344CB8AC3E}">
        <p14:creationId xmlns:p14="http://schemas.microsoft.com/office/powerpoint/2010/main" val="1916208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0214C7-242F-49BE-A627-BC45F2F5C2C1}" type="slidenum">
              <a:rPr lang="en-US" smtClean="0"/>
              <a:t>20</a:t>
            </a:fld>
            <a:endParaRPr lang="en-US"/>
          </a:p>
        </p:txBody>
      </p:sp>
    </p:spTree>
    <p:extLst>
      <p:ext uri="{BB962C8B-B14F-4D97-AF65-F5344CB8AC3E}">
        <p14:creationId xmlns:p14="http://schemas.microsoft.com/office/powerpoint/2010/main" val="979926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0214C7-242F-49BE-A627-BC45F2F5C2C1}" type="slidenum">
              <a:rPr lang="en-US" smtClean="0"/>
              <a:t>21</a:t>
            </a:fld>
            <a:endParaRPr lang="en-US"/>
          </a:p>
        </p:txBody>
      </p:sp>
    </p:spTree>
    <p:extLst>
      <p:ext uri="{BB962C8B-B14F-4D97-AF65-F5344CB8AC3E}">
        <p14:creationId xmlns:p14="http://schemas.microsoft.com/office/powerpoint/2010/main" val="1899612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0214C7-242F-49BE-A627-BC45F2F5C2C1}" type="slidenum">
              <a:rPr lang="en-US" smtClean="0"/>
              <a:t>22</a:t>
            </a:fld>
            <a:endParaRPr lang="en-US"/>
          </a:p>
        </p:txBody>
      </p:sp>
    </p:spTree>
    <p:extLst>
      <p:ext uri="{BB962C8B-B14F-4D97-AF65-F5344CB8AC3E}">
        <p14:creationId xmlns:p14="http://schemas.microsoft.com/office/powerpoint/2010/main" val="3181358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DA16575-E2DA-4879-8387-08BA4EB8B067}" type="datetime1">
              <a:rPr lang="en-US" smtClean="0"/>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416818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B650D0C-3BB1-48C2-B16A-C10AAD23BF5A}" type="datetime1">
              <a:rPr lang="en-US" smtClean="0"/>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3935130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A98E43-EBA3-412A-A6B7-CBEC24F17825}" type="datetime1">
              <a:rPr lang="en-US" smtClean="0"/>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299080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498136-21F8-4DAE-A66A-482FAD4B2DEA}" type="datetime1">
              <a:rPr lang="en-US" smtClean="0"/>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3557850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B40262-01D6-43D3-AF09-70EB001545F0}" type="datetime1">
              <a:rPr lang="en-US" smtClean="0"/>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2488304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55074B3-A327-4E1D-A5DF-3CBD73ABE3FC}" type="datetime1">
              <a:rPr lang="en-US" smtClean="0"/>
              <a:t>10/5/2016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33902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A52F26D-A74E-4CF8-A54C-AE6E984AE1F3}" type="datetime1">
              <a:rPr lang="en-US" smtClean="0"/>
              <a:t>10/5/2016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755018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AC6C98-61CE-48C2-AA9C-FFE93ADA8A7F}" type="datetime1">
              <a:rPr lang="en-US" smtClean="0"/>
              <a:t>10/5/2016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1153529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C1B793-63F6-4AF0-AFEA-A1094593176E}" type="datetime1">
              <a:rPr lang="en-US" smtClean="0"/>
              <a:t>10/5/2016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1593786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FC408EF-F8B1-4BD2-8E0E-8ADBAD6274DB}" type="datetime1">
              <a:rPr lang="en-US" smtClean="0"/>
              <a:t>10/5/2016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3244915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496B51-4581-456B-9F12-50003ED5EFC3}" type="datetime1">
              <a:rPr lang="en-US" smtClean="0"/>
              <a:t>10/5/2016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7A733A-C4BA-4B95-B1DF-6F233B296747}" type="slidenum">
              <a:rPr lang="en-US" smtClean="0"/>
              <a:t>‹#›</a:t>
            </a:fld>
            <a:endParaRPr lang="en-US"/>
          </a:p>
        </p:txBody>
      </p:sp>
    </p:spTree>
    <p:extLst>
      <p:ext uri="{BB962C8B-B14F-4D97-AF65-F5344CB8AC3E}">
        <p14:creationId xmlns:p14="http://schemas.microsoft.com/office/powerpoint/2010/main" val="1918647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70C7C4-DD69-452C-9E69-18AEE03E7708}" type="datetime1">
              <a:rPr lang="en-US" smtClean="0"/>
              <a:t>10/5/2016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7A733A-C4BA-4B95-B1DF-6F233B296747}" type="slidenum">
              <a:rPr lang="en-US" smtClean="0"/>
              <a:t>‹#›</a:t>
            </a:fld>
            <a:endParaRPr lang="en-US"/>
          </a:p>
        </p:txBody>
      </p:sp>
    </p:spTree>
    <p:extLst>
      <p:ext uri="{BB962C8B-B14F-4D97-AF65-F5344CB8AC3E}">
        <p14:creationId xmlns:p14="http://schemas.microsoft.com/office/powerpoint/2010/main" val="18717300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image.freepik.com/free-icon/falling-man-silhouette_318-29615.jpg"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arxterra.com/fall-2016-game-save-the-human/"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eb.csulb.edu/divisions/aa/calendars/documents/2016-2017AcademicCalendar.pdf" TargetMode="External"/><Relationship Id="rId2" Type="http://schemas.openxmlformats.org/officeDocument/2006/relationships/hyperlink" Target="http://arxterra.com/fall-2016-game-save-the-human/" TargetMode="External"/><Relationship Id="rId1" Type="http://schemas.openxmlformats.org/officeDocument/2006/relationships/slideLayout" Target="../slideLayouts/slideLayout2.xml"/><Relationship Id="rId6" Type="http://schemas.openxmlformats.org/officeDocument/2006/relationships/hyperlink" Target="http://www.arxterra.com/wp-content/uploads/2016/04/Final-cost-report-copy-2.jpg" TargetMode="External"/><Relationship Id="rId5" Type="http://schemas.openxmlformats.org/officeDocument/2006/relationships/hyperlink" Target="http://www.arxterra.com/fall-2015-microbiped-preliminary-project-plan/" TargetMode="External"/><Relationship Id="rId4" Type="http://schemas.openxmlformats.org/officeDocument/2006/relationships/hyperlink" Target="http://www.arxterra.com/category/communites/members-and-communities/bipedal-robots/velociraptor/velociraptor-dc-motor/velociraptor-th/"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arxterra.com/fall-2016-game-save-the-human/" TargetMode="External"/><Relationship Id="rId7" Type="http://schemas.openxmlformats.org/officeDocument/2006/relationships/hyperlink" Target="http://www.arxterra.com/fall-2016-velociraptor-th-preliminary-design-document/" TargetMode="External"/><Relationship Id="rId2" Type="http://schemas.openxmlformats.org/officeDocument/2006/relationships/hyperlink" Target="http://palaeos.com/vertebrates/theropoda/images/340.101.jpg" TargetMode="External"/><Relationship Id="rId1" Type="http://schemas.openxmlformats.org/officeDocument/2006/relationships/slideLayout" Target="../slideLayouts/slideLayout2.xml"/><Relationship Id="rId6" Type="http://schemas.openxmlformats.org/officeDocument/2006/relationships/hyperlink" Target="http://www.arxterra.com/3dot/" TargetMode="External"/><Relationship Id="rId5" Type="http://schemas.openxmlformats.org/officeDocument/2006/relationships/hyperlink" Target="http://www.arxterra.com/control-panel/" TargetMode="External"/><Relationship Id="rId4" Type="http://schemas.openxmlformats.org/officeDocument/2006/relationships/hyperlink" Target="https://en.wikibooks.org/wiki/Robotics/Types_of_Robots/Walker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arxterra.com/fall-2016-game-save-the-human/" TargetMode="External"/><Relationship Id="rId7" Type="http://schemas.openxmlformats.org/officeDocument/2006/relationships/hyperlink" Target="http://www.arxterra.com/fall-2016-velociraptor-th-preliminary-design-document/" TargetMode="External"/><Relationship Id="rId2" Type="http://schemas.openxmlformats.org/officeDocument/2006/relationships/hyperlink" Target="http://palaeos.com/vertebrates/theropoda/images/340.101.jpg" TargetMode="External"/><Relationship Id="rId1" Type="http://schemas.openxmlformats.org/officeDocument/2006/relationships/slideLayout" Target="../slideLayouts/slideLayout2.xml"/><Relationship Id="rId6" Type="http://schemas.openxmlformats.org/officeDocument/2006/relationships/hyperlink" Target="http://www.arxterra.com/3dot/" TargetMode="External"/><Relationship Id="rId5" Type="http://schemas.openxmlformats.org/officeDocument/2006/relationships/hyperlink" Target="http://www.arxterra.com/control-panel/" TargetMode="External"/><Relationship Id="rId4" Type="http://schemas.openxmlformats.org/officeDocument/2006/relationships/hyperlink" Target="https://web.csulb.edu/divisions/aa/calendars/documents/2016-2017AcademicCalendar.pdf"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hyperlink" Target="http://arxterra.com/fall-2016-game-save-the-human/"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web2.uconn.edu/assessment/primer/goals1.html"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www.startwiththehouse.com/wordpress/wp-content/uploads/2013/01/Goal-Setting.jpg"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18" Type="http://schemas.openxmlformats.org/officeDocument/2006/relationships/diagramLayout" Target="../diagrams/layout6.xml"/><Relationship Id="rId26" Type="http://schemas.microsoft.com/office/2007/relationships/diagramDrawing" Target="../diagrams/drawing7.xml"/><Relationship Id="rId3" Type="http://schemas.openxmlformats.org/officeDocument/2006/relationships/diagramLayout" Target="../diagrams/layout3.xml"/><Relationship Id="rId21" Type="http://schemas.microsoft.com/office/2007/relationships/diagramDrawing" Target="../diagrams/drawing6.xml"/><Relationship Id="rId7" Type="http://schemas.openxmlformats.org/officeDocument/2006/relationships/diagramData" Target="../diagrams/data4.xml"/><Relationship Id="rId12" Type="http://schemas.openxmlformats.org/officeDocument/2006/relationships/diagramData" Target="../diagrams/data5.xml"/><Relationship Id="rId17" Type="http://schemas.openxmlformats.org/officeDocument/2006/relationships/diagramData" Target="../diagrams/data6.xml"/><Relationship Id="rId25" Type="http://schemas.openxmlformats.org/officeDocument/2006/relationships/diagramColors" Target="../diagrams/colors7.xml"/><Relationship Id="rId2" Type="http://schemas.openxmlformats.org/officeDocument/2006/relationships/diagramData" Target="../diagrams/data3.xml"/><Relationship Id="rId16" Type="http://schemas.microsoft.com/office/2007/relationships/diagramDrawing" Target="../diagrams/drawing5.xml"/><Relationship Id="rId20" Type="http://schemas.openxmlformats.org/officeDocument/2006/relationships/diagramColors" Target="../diagrams/colors6.xml"/><Relationship Id="rId1" Type="http://schemas.openxmlformats.org/officeDocument/2006/relationships/slideLayout" Target="../slideLayouts/slideLayout5.xml"/><Relationship Id="rId6" Type="http://schemas.microsoft.com/office/2007/relationships/diagramDrawing" Target="../diagrams/drawing3.xml"/><Relationship Id="rId11" Type="http://schemas.microsoft.com/office/2007/relationships/diagramDrawing" Target="../diagrams/drawing4.xml"/><Relationship Id="rId24" Type="http://schemas.openxmlformats.org/officeDocument/2006/relationships/diagramQuickStyle" Target="../diagrams/quickStyle7.xml"/><Relationship Id="rId5" Type="http://schemas.openxmlformats.org/officeDocument/2006/relationships/diagramColors" Target="../diagrams/colors3.xml"/><Relationship Id="rId15" Type="http://schemas.openxmlformats.org/officeDocument/2006/relationships/diagramColors" Target="../diagrams/colors5.xml"/><Relationship Id="rId23" Type="http://schemas.openxmlformats.org/officeDocument/2006/relationships/diagramLayout" Target="../diagrams/layout7.xml"/><Relationship Id="rId10" Type="http://schemas.openxmlformats.org/officeDocument/2006/relationships/diagramColors" Target="../diagrams/colors4.xml"/><Relationship Id="rId19" Type="http://schemas.openxmlformats.org/officeDocument/2006/relationships/diagramQuickStyle" Target="../diagrams/quickStyle6.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 Id="rId22" Type="http://schemas.openxmlformats.org/officeDocument/2006/relationships/diagramData" Target="../diagrams/data7.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diagramLayout" Target="../diagrams/layout10.xml"/><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diagramData" Target="../diagrams/data10.xml"/><Relationship Id="rId17" Type="http://schemas.openxmlformats.org/officeDocument/2006/relationships/image" Target="../media/image32.png"/><Relationship Id="rId2" Type="http://schemas.openxmlformats.org/officeDocument/2006/relationships/diagramData" Target="../diagrams/data8.xml"/><Relationship Id="rId16" Type="http://schemas.microsoft.com/office/2007/relationships/diagramDrawing" Target="../diagrams/drawing10.xml"/><Relationship Id="rId1" Type="http://schemas.openxmlformats.org/officeDocument/2006/relationships/slideLayout" Target="../slideLayouts/slideLayout5.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5" Type="http://schemas.openxmlformats.org/officeDocument/2006/relationships/diagramColors" Target="../diagrams/colors10.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 Id="rId14" Type="http://schemas.openxmlformats.org/officeDocument/2006/relationships/diagramQuickStyle" Target="../diagrams/quickStyle10.xml"/></Relationships>
</file>

<file path=ppt/slides/_rels/slide45.xml.rels><?xml version="1.0" encoding="UTF-8" standalone="yes"?>
<Relationships xmlns="http://schemas.openxmlformats.org/package/2006/relationships"><Relationship Id="rId8" Type="http://schemas.openxmlformats.org/officeDocument/2006/relationships/diagramData" Target="../diagrams/data12.xml"/><Relationship Id="rId13" Type="http://schemas.openxmlformats.org/officeDocument/2006/relationships/hyperlink" Target="http://sites.uci.edu/markplecnik/projects/leg_mechanisms/leg_designs/" TargetMode="External"/><Relationship Id="rId3" Type="http://schemas.openxmlformats.org/officeDocument/2006/relationships/diagramData" Target="../diagrams/data11.xml"/><Relationship Id="rId7" Type="http://schemas.microsoft.com/office/2007/relationships/diagramDrawing" Target="../diagrams/drawing11.xml"/><Relationship Id="rId12" Type="http://schemas.microsoft.com/office/2007/relationships/diagramDrawing" Target="../diagrams/drawing12.xml"/><Relationship Id="rId2" Type="http://schemas.openxmlformats.org/officeDocument/2006/relationships/image" Target="../media/image33.jpg"/><Relationship Id="rId1" Type="http://schemas.openxmlformats.org/officeDocument/2006/relationships/slideLayout" Target="../slideLayouts/slideLayout4.xml"/><Relationship Id="rId6" Type="http://schemas.openxmlformats.org/officeDocument/2006/relationships/diagramColors" Target="../diagrams/colors11.xml"/><Relationship Id="rId11" Type="http://schemas.openxmlformats.org/officeDocument/2006/relationships/diagramColors" Target="../diagrams/colors12.xml"/><Relationship Id="rId5" Type="http://schemas.openxmlformats.org/officeDocument/2006/relationships/diagramQuickStyle" Target="../diagrams/quickStyle11.xml"/><Relationship Id="rId15" Type="http://schemas.openxmlformats.org/officeDocument/2006/relationships/hyperlink" Target="http://www.arxterra.com/spring-2016-velociraptor-project-summary/" TargetMode="External"/><Relationship Id="rId10" Type="http://schemas.openxmlformats.org/officeDocument/2006/relationships/diagramQuickStyle" Target="../diagrams/quickStyle12.xml"/><Relationship Id="rId4" Type="http://schemas.openxmlformats.org/officeDocument/2006/relationships/diagramLayout" Target="../diagrams/layout11.xml"/><Relationship Id="rId9" Type="http://schemas.openxmlformats.org/officeDocument/2006/relationships/diagramLayout" Target="../diagrams/layout12.xml"/><Relationship Id="rId14" Type="http://schemas.openxmlformats.org/officeDocument/2006/relationships/image" Target="../media/image34.png"/></Relationships>
</file>

<file path=ppt/slides/_rels/slide4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Layout" Target="../diagrams/layout13.xml"/><Relationship Id="rId7" Type="http://schemas.openxmlformats.org/officeDocument/2006/relationships/hyperlink" Target="http://sites.uci.edu/markplecnik/projects/leg_mechanisms/leg_designs/" TargetMode="Externa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11" Type="http://schemas.openxmlformats.org/officeDocument/2006/relationships/image" Target="../media/image37.jpg"/><Relationship Id="rId5" Type="http://schemas.openxmlformats.org/officeDocument/2006/relationships/diagramColors" Target="../diagrams/colors13.xml"/><Relationship Id="rId10" Type="http://schemas.openxmlformats.org/officeDocument/2006/relationships/image" Target="../media/image36.png"/><Relationship Id="rId4" Type="http://schemas.openxmlformats.org/officeDocument/2006/relationships/diagramQuickStyle" Target="../diagrams/quickStyle13.xml"/><Relationship Id="rId9" Type="http://schemas.openxmlformats.org/officeDocument/2006/relationships/hyperlink" Target="https://www.youtube.com/watch?v=SMnC25YPcHs"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diagramColors" Target="../diagrams/colors14.xml"/><Relationship Id="rId11" Type="http://schemas.openxmlformats.org/officeDocument/2006/relationships/image" Target="../media/image42.png"/><Relationship Id="rId5" Type="http://schemas.openxmlformats.org/officeDocument/2006/relationships/diagramQuickStyle" Target="../diagrams/quickStyle14.xml"/><Relationship Id="rId10" Type="http://schemas.openxmlformats.org/officeDocument/2006/relationships/image" Target="../media/image41.png"/><Relationship Id="rId4" Type="http://schemas.openxmlformats.org/officeDocument/2006/relationships/diagramLayout" Target="../diagrams/layout14.xml"/><Relationship Id="rId9" Type="http://schemas.openxmlformats.org/officeDocument/2006/relationships/image" Target="../media/image40.png"/></Relationships>
</file>

<file path=ppt/slides/_rels/slide48.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slideLayout" Target="../slideLayouts/slideLayout2.xml"/><Relationship Id="rId7" Type="http://schemas.openxmlformats.org/officeDocument/2006/relationships/diagramQuickStyle" Target="../diagrams/quickStyle1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diagramLayout" Target="../diagrams/layout15.xml"/><Relationship Id="rId5" Type="http://schemas.openxmlformats.org/officeDocument/2006/relationships/diagramData" Target="../diagrams/data15.xml"/><Relationship Id="rId10" Type="http://schemas.openxmlformats.org/officeDocument/2006/relationships/image" Target="../media/image44.png"/><Relationship Id="rId4" Type="http://schemas.openxmlformats.org/officeDocument/2006/relationships/image" Target="../media/image43.jpg"/><Relationship Id="rId9" Type="http://schemas.microsoft.com/office/2007/relationships/diagramDrawing" Target="../diagrams/drawing15.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arxterra.com/2016-fall-velociraptor-preliminary-project-pla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i.ebayimg.com/00/s/MjU3WDMwMA==/z/AH0AAOSwEK9UA8uy/$_35.JPG?set_id=2"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en.wikipedia.org/wiki/Theropoda" TargetMode="External"/></Relationships>
</file>

<file path=ppt/slides/_rels/slide50.xml.rels><?xml version="1.0" encoding="UTF-8" standalone="yes"?>
<Relationships xmlns="http://schemas.openxmlformats.org/package/2006/relationships"><Relationship Id="rId3" Type="http://schemas.openxmlformats.org/officeDocument/2006/relationships/hyperlink" Target="http://arxterra.com/2016-fall-velociraptor-preliminary-project-plan/"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hyperlink" Target="http://arxterra.com/2016-fall-velociraptor-preliminary-project-plan/"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http://arxterra.com/2016-fall-velociraptor-preliminary-project-plan/"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productivity-monitoring.com/images/time-limits.jpg"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web.csulb.edu/divisions/aa/calendars/documents/2016-2017AcademicCalendar.pdf"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arxterra.com/3dot/"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arxterra.com/control-panel/"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arxterra.com/fall-2016-game-save-the-human/" TargetMode="External"/><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hyperlink" Target="http://www.pem.org/writable/events/image/original/gametime_vacationweek_copy4.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4208" b="2977"/>
          <a:stretch/>
        </p:blipFill>
        <p:spPr>
          <a:xfrm>
            <a:off x="20" y="10"/>
            <a:ext cx="12191980" cy="4571990"/>
          </a:xfrm>
          <a:prstGeom prst="rect">
            <a:avLst/>
          </a:prstGeom>
        </p:spPr>
      </p:pic>
      <p:cxnSp>
        <p:nvCxnSpPr>
          <p:cNvPr id="7" name="Straight Connector 6"/>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433136" y="5091762"/>
            <a:ext cx="7834193" cy="1264588"/>
          </a:xfrm>
        </p:spPr>
        <p:txBody>
          <a:bodyPr anchor="ctr">
            <a:normAutofit/>
          </a:bodyPr>
          <a:lstStyle/>
          <a:p>
            <a:pPr algn="r"/>
            <a:r>
              <a:rPr lang="en-US" dirty="0"/>
              <a:t>Velociraptor Fall 2016	</a:t>
            </a:r>
          </a:p>
        </p:txBody>
      </p:sp>
      <p:sp>
        <p:nvSpPr>
          <p:cNvPr id="3" name="Subtitle 2"/>
          <p:cNvSpPr>
            <a:spLocks noGrp="1"/>
          </p:cNvSpPr>
          <p:nvPr>
            <p:ph type="subTitle" idx="1"/>
          </p:nvPr>
        </p:nvSpPr>
        <p:spPr>
          <a:xfrm>
            <a:off x="8499107" y="5091763"/>
            <a:ext cx="3692893" cy="1264587"/>
          </a:xfrm>
        </p:spPr>
        <p:txBody>
          <a:bodyPr anchor="ctr">
            <a:normAutofit fontScale="85000" lnSpcReduction="20000"/>
          </a:bodyPr>
          <a:lstStyle/>
          <a:p>
            <a:pPr algn="l"/>
            <a:r>
              <a:rPr lang="en-US" sz="2000" dirty="0"/>
              <a:t>Project Manager – Paul </a:t>
            </a:r>
            <a:r>
              <a:rPr lang="en-US" sz="2000" dirty="0" err="1"/>
              <a:t>Ahumada</a:t>
            </a:r>
            <a:endParaRPr lang="en-US" sz="2000" dirty="0"/>
          </a:p>
          <a:p>
            <a:pPr algn="l"/>
            <a:r>
              <a:rPr lang="en-US" sz="2000" dirty="0"/>
              <a:t>E&amp;C – Kevin </a:t>
            </a:r>
            <a:r>
              <a:rPr lang="en-US" sz="2000" dirty="0" err="1"/>
              <a:t>Armentrout</a:t>
            </a:r>
            <a:endParaRPr lang="en-US" sz="2000" dirty="0"/>
          </a:p>
          <a:p>
            <a:pPr algn="l"/>
            <a:r>
              <a:rPr lang="en-US" sz="2000" dirty="0"/>
              <a:t>Systems Engineer– Robert </a:t>
            </a:r>
            <a:r>
              <a:rPr lang="en-US" sz="2000" dirty="0" err="1"/>
              <a:t>Licari</a:t>
            </a:r>
            <a:endParaRPr lang="en-US" sz="2000" dirty="0"/>
          </a:p>
          <a:p>
            <a:pPr algn="l"/>
            <a:r>
              <a:rPr lang="en-US" sz="2000" dirty="0" err="1"/>
              <a:t>Manufacturering</a:t>
            </a:r>
            <a:r>
              <a:rPr lang="en-US" sz="2000" dirty="0"/>
              <a:t> Engineer– Vickie </a:t>
            </a:r>
            <a:r>
              <a:rPr lang="en-US" sz="2000" dirty="0" err="1"/>
              <a:t>Osaji</a:t>
            </a:r>
            <a:r>
              <a:rPr lang="en-US" sz="2000" dirty="0"/>
              <a:t> </a:t>
            </a:r>
          </a:p>
        </p:txBody>
      </p:sp>
      <p:sp>
        <p:nvSpPr>
          <p:cNvPr id="4" name="Footer Placeholder 3"/>
          <p:cNvSpPr>
            <a:spLocks noGrp="1"/>
          </p:cNvSpPr>
          <p:nvPr>
            <p:ph type="ftr" sz="quarter" idx="11"/>
          </p:nvPr>
        </p:nvSpPr>
        <p:spPr/>
        <p:txBody>
          <a:bodyPr>
            <a:normAutofit/>
          </a:bodyPr>
          <a:lstStyle/>
          <a:p>
            <a:r>
              <a:rPr lang="en-US" dirty="0">
                <a:solidFill>
                  <a:srgbClr val="FFFFFF">
                    <a:alpha val="80000"/>
                  </a:srgbClr>
                </a:solidFill>
              </a:rPr>
              <a:t>Image Courtesy of Aaron Choi</a:t>
            </a:r>
          </a:p>
        </p:txBody>
      </p:sp>
    </p:spTree>
    <p:extLst>
      <p:ext uri="{BB962C8B-B14F-4D97-AF65-F5344CB8AC3E}">
        <p14:creationId xmlns:p14="http://schemas.microsoft.com/office/powerpoint/2010/main" val="2650378154"/>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2085" b="3"/>
          <a:stretch/>
        </p:blipFill>
        <p:spPr>
          <a:xfrm>
            <a:off x="6090613" y="640082"/>
            <a:ext cx="5461724" cy="5577837"/>
          </a:xfrm>
          <a:prstGeom prst="rect">
            <a:avLst/>
          </a:prstGeom>
          <a:effectLst/>
        </p:spPr>
      </p:pic>
      <p:sp>
        <p:nvSpPr>
          <p:cNvPr id="2" name="Title 1"/>
          <p:cNvSpPr>
            <a:spLocks noGrp="1"/>
          </p:cNvSpPr>
          <p:nvPr>
            <p:ph type="title"/>
          </p:nvPr>
        </p:nvSpPr>
        <p:spPr>
          <a:xfrm>
            <a:off x="648929" y="629266"/>
            <a:ext cx="5127031" cy="1676603"/>
          </a:xfrm>
        </p:spPr>
        <p:txBody>
          <a:bodyPr>
            <a:normAutofit/>
          </a:bodyPr>
          <a:lstStyle/>
          <a:p>
            <a:r>
              <a:rPr lang="en-US" dirty="0"/>
              <a:t>Challenges of the Game</a:t>
            </a:r>
          </a:p>
        </p:txBody>
      </p:sp>
      <p:sp>
        <p:nvSpPr>
          <p:cNvPr id="3" name="Content Placeholder 2"/>
          <p:cNvSpPr>
            <a:spLocks noGrp="1"/>
          </p:cNvSpPr>
          <p:nvPr>
            <p:ph idx="1"/>
          </p:nvPr>
        </p:nvSpPr>
        <p:spPr>
          <a:xfrm>
            <a:off x="648930" y="2438400"/>
            <a:ext cx="5127029" cy="3785419"/>
          </a:xfrm>
        </p:spPr>
        <p:txBody>
          <a:bodyPr>
            <a:normAutofit/>
          </a:bodyPr>
          <a:lstStyle/>
          <a:p>
            <a:r>
              <a:rPr lang="en-US" dirty="0"/>
              <a:t>Slopes</a:t>
            </a:r>
          </a:p>
          <a:p>
            <a:r>
              <a:rPr lang="en-US" dirty="0"/>
              <a:t>Uneven surfaces</a:t>
            </a:r>
          </a:p>
          <a:p>
            <a:r>
              <a:rPr lang="en-US" dirty="0"/>
              <a:t>Time Limit</a:t>
            </a:r>
          </a:p>
          <a:p>
            <a:r>
              <a:rPr lang="en-US" dirty="0"/>
              <a:t>Field of View</a:t>
            </a:r>
          </a:p>
          <a:p>
            <a:r>
              <a:rPr lang="en-US" dirty="0"/>
              <a:t>Making Contact</a:t>
            </a:r>
          </a:p>
          <a:p>
            <a:r>
              <a:rPr lang="en-US" dirty="0"/>
              <a:t>Biped becoming invincible</a:t>
            </a:r>
          </a:p>
          <a:p>
            <a:endParaRPr lang="en-US" dirty="0"/>
          </a:p>
        </p:txBody>
      </p:sp>
      <p:sp>
        <p:nvSpPr>
          <p:cNvPr id="4" name="Footer Placeholder 3"/>
          <p:cNvSpPr>
            <a:spLocks noGrp="1"/>
          </p:cNvSpPr>
          <p:nvPr>
            <p:ph type="ftr" sz="quarter" idx="11"/>
          </p:nvPr>
        </p:nvSpPr>
        <p:spPr>
          <a:xfrm>
            <a:off x="2938779" y="6350450"/>
            <a:ext cx="5674360" cy="501650"/>
          </a:xfrm>
        </p:spPr>
        <p:txBody>
          <a:bodyPr>
            <a:normAutofit/>
          </a:bodyPr>
          <a:lstStyle/>
          <a:p>
            <a:r>
              <a:rPr lang="en-US" dirty="0">
                <a:hlinkClick r:id="rId3"/>
              </a:rPr>
              <a:t>https://image.freepik.com/free-icon/falling-man-silhouette_318-29615.jpg</a:t>
            </a:r>
            <a:r>
              <a:rPr lang="en-US" dirty="0"/>
              <a:t> </a:t>
            </a:r>
          </a:p>
          <a:p>
            <a:r>
              <a:rPr lang="en-US" dirty="0">
                <a:hlinkClick r:id="rId4"/>
              </a:rPr>
              <a:t>http://arxterra.com/fall-2016-game-save-the-human/</a:t>
            </a:r>
            <a:endParaRPr lang="en-US" dirty="0">
              <a:solidFill>
                <a:srgbClr val="FFFFFF"/>
              </a:solidFill>
            </a:endParaRPr>
          </a:p>
          <a:p>
            <a:endParaRPr lang="en-US" dirty="0"/>
          </a:p>
        </p:txBody>
      </p:sp>
    </p:spTree>
    <p:extLst>
      <p:ext uri="{BB962C8B-B14F-4D97-AF65-F5344CB8AC3E}">
        <p14:creationId xmlns:p14="http://schemas.microsoft.com/office/powerpoint/2010/main" val="17323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10368"/>
            <a:ext cx="10515600" cy="1325563"/>
          </a:xfrm>
        </p:spPr>
        <p:txBody>
          <a:bodyPr/>
          <a:lstStyle/>
          <a:p>
            <a:pPr algn="ctr"/>
            <a:r>
              <a:rPr lang="en-US" dirty="0"/>
              <a:t>Arena Layout</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9244" y="1825625"/>
            <a:ext cx="9853511" cy="4351338"/>
          </a:xfrm>
        </p:spPr>
      </p:pic>
      <p:sp>
        <p:nvSpPr>
          <p:cNvPr id="4" name="Footer Placeholder 3"/>
          <p:cNvSpPr>
            <a:spLocks noGrp="1"/>
          </p:cNvSpPr>
          <p:nvPr>
            <p:ph type="ftr" sz="quarter" idx="11"/>
          </p:nvPr>
        </p:nvSpPr>
        <p:spPr/>
        <p:txBody>
          <a:bodyPr/>
          <a:lstStyle/>
          <a:p>
            <a:endParaRPr lang="en-US"/>
          </a:p>
        </p:txBody>
      </p:sp>
      <p:pic>
        <p:nvPicPr>
          <p:cNvPr id="7" name="Content Placeholder 4"/>
          <p:cNvPicPr>
            <a:picLocks noChangeAspect="1"/>
          </p:cNvPicPr>
          <p:nvPr/>
        </p:nvPicPr>
        <p:blipFill rotWithShape="1">
          <a:blip r:embed="rId3"/>
          <a:srcRect t="1705" r="3" b="3"/>
          <a:stretch/>
        </p:blipFill>
        <p:spPr>
          <a:xfrm>
            <a:off x="6230909" y="2135584"/>
            <a:ext cx="1614027" cy="1359111"/>
          </a:xfrm>
          <a:prstGeom prst="rect">
            <a:avLst/>
          </a:prstGeom>
        </p:spPr>
      </p:pic>
      <p:pic>
        <p:nvPicPr>
          <p:cNvPr id="8" name="Content Placeholder 4"/>
          <p:cNvPicPr>
            <a:picLocks noChangeAspect="1"/>
          </p:cNvPicPr>
          <p:nvPr/>
        </p:nvPicPr>
        <p:blipFill rotWithShape="1">
          <a:blip r:embed="rId3"/>
          <a:srcRect t="1705" r="3" b="3"/>
          <a:stretch/>
        </p:blipFill>
        <p:spPr>
          <a:xfrm>
            <a:off x="6389972" y="4517135"/>
            <a:ext cx="1614027" cy="1359111"/>
          </a:xfrm>
          <a:prstGeom prst="rect">
            <a:avLst/>
          </a:prstGeom>
        </p:spPr>
      </p:pic>
    </p:spTree>
    <p:extLst>
      <p:ext uri="{BB962C8B-B14F-4D97-AF65-F5344CB8AC3E}">
        <p14:creationId xmlns:p14="http://schemas.microsoft.com/office/powerpoint/2010/main" val="3807741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1 Program Requirements</a:t>
            </a:r>
          </a:p>
        </p:txBody>
      </p:sp>
      <p:sp>
        <p:nvSpPr>
          <p:cNvPr id="3" name="Content Placeholder 2"/>
          <p:cNvSpPr>
            <a:spLocks noGrp="1"/>
          </p:cNvSpPr>
          <p:nvPr>
            <p:ph idx="1"/>
          </p:nvPr>
        </p:nvSpPr>
        <p:spPr/>
        <p:txBody>
          <a:bodyPr/>
          <a:lstStyle/>
          <a:p>
            <a:r>
              <a:rPr lang="en-US" dirty="0"/>
              <a:t>The 3rd Generation Velociraptor shall participate in the </a:t>
            </a:r>
            <a:r>
              <a:rPr lang="en-US" dirty="0">
                <a:hlinkClick r:id="rId2"/>
              </a:rPr>
              <a:t>Game: Save The Human</a:t>
            </a:r>
            <a:r>
              <a:rPr lang="en-US" dirty="0"/>
              <a:t> proposed by the game committee</a:t>
            </a:r>
          </a:p>
          <a:p>
            <a:r>
              <a:rPr lang="en-US" dirty="0"/>
              <a:t>3rd Generation Velociraptor budget shall not cost more than $400.00. This estimate is based upon 2</a:t>
            </a:r>
            <a:r>
              <a:rPr lang="en-US" baseline="30000" dirty="0"/>
              <a:t>nd</a:t>
            </a:r>
            <a:r>
              <a:rPr lang="en-US" dirty="0"/>
              <a:t> and 1</a:t>
            </a:r>
            <a:r>
              <a:rPr lang="en-US" baseline="30000" dirty="0"/>
              <a:t>st</a:t>
            </a:r>
            <a:r>
              <a:rPr lang="en-US" dirty="0"/>
              <a:t> Generation Bipeds and the Cost Resource Report</a:t>
            </a:r>
          </a:p>
          <a:p>
            <a:r>
              <a:rPr lang="en-US" dirty="0"/>
              <a:t>The Velociraptor shall demonstrate its capabilities on December 15, 2016 according to CSULB Calendar 2016-2017</a:t>
            </a:r>
          </a:p>
          <a:p>
            <a:endParaRPr lang="en-US" dirty="0"/>
          </a:p>
        </p:txBody>
      </p:sp>
      <p:sp>
        <p:nvSpPr>
          <p:cNvPr id="4" name="Footer Placeholder 3"/>
          <p:cNvSpPr>
            <a:spLocks noGrp="1"/>
          </p:cNvSpPr>
          <p:nvPr>
            <p:ph type="ftr" sz="quarter" idx="11"/>
          </p:nvPr>
        </p:nvSpPr>
        <p:spPr>
          <a:xfrm>
            <a:off x="1369060" y="5971381"/>
            <a:ext cx="9453880" cy="681037"/>
          </a:xfrm>
        </p:spPr>
        <p:txBody>
          <a:bodyPr/>
          <a:lstStyle/>
          <a:p>
            <a:r>
              <a:rPr lang="en-US" dirty="0">
                <a:hlinkClick r:id="rId3"/>
              </a:rPr>
              <a:t>https://web.csulb.edu/divisions/aa/calendars/documents/2016-2017AcademicCalendar.pdf</a:t>
            </a:r>
            <a:r>
              <a:rPr lang="en-US" dirty="0"/>
              <a:t> </a:t>
            </a:r>
          </a:p>
          <a:p>
            <a:r>
              <a:rPr lang="en-US" dirty="0">
                <a:hlinkClick r:id="rId2"/>
              </a:rPr>
              <a:t>http://arxterra.com/fall-2016-game-save-the-human/</a:t>
            </a:r>
            <a:endParaRPr lang="en-US" dirty="0"/>
          </a:p>
          <a:p>
            <a:r>
              <a:rPr lang="en-US" dirty="0">
                <a:hlinkClick r:id="rId4"/>
              </a:rPr>
              <a:t>http://www.arxterra.com/category/communites/members-and-communities/bipedal-robots/velociraptor/velociraptor-dc-motor/velociraptor-th/</a:t>
            </a:r>
            <a:r>
              <a:rPr lang="en-US" dirty="0"/>
              <a:t> </a:t>
            </a:r>
          </a:p>
          <a:p>
            <a:r>
              <a:rPr lang="en-US" dirty="0">
                <a:hlinkClick r:id="rId5"/>
              </a:rPr>
              <a:t>http://www.arxterra.com/fall-2015-microbiped-preliminary-project-plan/</a:t>
            </a:r>
            <a:endParaRPr lang="en-US" dirty="0"/>
          </a:p>
          <a:p>
            <a:r>
              <a:rPr lang="en-US" dirty="0">
                <a:hlinkClick r:id="rId6"/>
              </a:rPr>
              <a:t>http://www.arxterra.com/wp-content/uploads/2016/04/Final-cost-report-copy-2.jpg</a:t>
            </a:r>
            <a:r>
              <a:rPr lang="en-US" dirty="0"/>
              <a:t> </a:t>
            </a:r>
          </a:p>
        </p:txBody>
      </p:sp>
    </p:spTree>
    <p:extLst>
      <p:ext uri="{BB962C8B-B14F-4D97-AF65-F5344CB8AC3E}">
        <p14:creationId xmlns:p14="http://schemas.microsoft.com/office/powerpoint/2010/main" val="3502708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1 Project Requirements</a:t>
            </a:r>
          </a:p>
        </p:txBody>
      </p:sp>
      <p:sp>
        <p:nvSpPr>
          <p:cNvPr id="3" name="Content Placeholder 2"/>
          <p:cNvSpPr>
            <a:spLocks noGrp="1"/>
          </p:cNvSpPr>
          <p:nvPr>
            <p:ph idx="1"/>
          </p:nvPr>
        </p:nvSpPr>
        <p:spPr>
          <a:xfrm>
            <a:off x="838200" y="1690688"/>
            <a:ext cx="10515600" cy="4486275"/>
          </a:xfrm>
        </p:spPr>
        <p:txBody>
          <a:bodyPr>
            <a:normAutofit fontScale="85000" lnSpcReduction="20000"/>
          </a:bodyPr>
          <a:lstStyle/>
          <a:p>
            <a:pPr marL="514350" indent="-514350">
              <a:buFont typeface="+mj-lt"/>
              <a:buAutoNum type="arabicPeriod"/>
            </a:pPr>
            <a:r>
              <a:rPr lang="en-US" dirty="0"/>
              <a:t>The Velociraptor shall resemble a T-Rex of the </a:t>
            </a:r>
            <a:r>
              <a:rPr lang="en-US" dirty="0">
                <a:hlinkClick r:id="rId2"/>
              </a:rPr>
              <a:t>Theropodous</a:t>
            </a:r>
            <a:r>
              <a:rPr lang="en-US" dirty="0"/>
              <a:t> Dinosaur Suborder</a:t>
            </a:r>
          </a:p>
          <a:p>
            <a:pPr marL="514350" indent="-514350">
              <a:buFont typeface="+mj-lt"/>
              <a:buAutoNum type="arabicPeriod"/>
            </a:pPr>
            <a:r>
              <a:rPr lang="en-US" dirty="0"/>
              <a:t>The Velociraptor shall navigate through the </a:t>
            </a:r>
            <a:r>
              <a:rPr lang="en-US" dirty="0">
                <a:hlinkClick r:id="rId3"/>
              </a:rPr>
              <a:t>game terrain </a:t>
            </a:r>
            <a:r>
              <a:rPr lang="en-US" dirty="0"/>
              <a:t>provided by the game committee. Velociraptor shall: </a:t>
            </a:r>
          </a:p>
          <a:p>
            <a:pPr lvl="1"/>
            <a:r>
              <a:rPr lang="en-US" dirty="0"/>
              <a:t>Navigate on incline/declines no greater than 6.5 degrees</a:t>
            </a:r>
          </a:p>
          <a:p>
            <a:pPr lvl="1"/>
            <a:r>
              <a:rPr lang="en-US" dirty="0"/>
              <a:t>Shall navigate on uneven surface heights no larger than .5 cm</a:t>
            </a:r>
          </a:p>
          <a:p>
            <a:pPr lvl="1"/>
            <a:r>
              <a:rPr lang="en-US" dirty="0"/>
              <a:t>Shall utilize a foot design capable of traction on all surfaces of game</a:t>
            </a:r>
          </a:p>
          <a:p>
            <a:pPr lvl="1"/>
            <a:r>
              <a:rPr lang="en-US" dirty="0"/>
              <a:t>Battery shall provide sufficient power to robot for duration of the game</a:t>
            </a:r>
          </a:p>
          <a:p>
            <a:pPr marL="514350" indent="-514350">
              <a:buFont typeface="+mj-lt"/>
              <a:buAutoNum type="arabicPeriod"/>
            </a:pPr>
            <a:r>
              <a:rPr lang="en-US" dirty="0"/>
              <a:t>The Velociraptor shall </a:t>
            </a:r>
            <a:r>
              <a:rPr lang="en-US" dirty="0">
                <a:hlinkClick r:id="rId4"/>
              </a:rPr>
              <a:t>statically</a:t>
            </a:r>
            <a:r>
              <a:rPr lang="en-US" dirty="0"/>
              <a:t> walk on a flat surface</a:t>
            </a:r>
          </a:p>
          <a:p>
            <a:pPr marL="514350" indent="-514350">
              <a:buFont typeface="+mj-lt"/>
              <a:buAutoNum type="arabicPeriod"/>
            </a:pPr>
            <a:r>
              <a:rPr lang="en-US" dirty="0"/>
              <a:t>The Velociraptor shall </a:t>
            </a:r>
            <a:r>
              <a:rPr lang="en-US" dirty="0">
                <a:hlinkClick r:id="rId4"/>
              </a:rPr>
              <a:t>dynamically</a:t>
            </a:r>
            <a:r>
              <a:rPr lang="en-US" dirty="0"/>
              <a:t> walk on all surfaces of the game</a:t>
            </a:r>
          </a:p>
          <a:p>
            <a:pPr marL="514350" indent="-514350">
              <a:buFont typeface="+mj-lt"/>
              <a:buAutoNum type="arabicPeriod"/>
            </a:pPr>
            <a:r>
              <a:rPr lang="en-US" dirty="0"/>
              <a:t>The Velociraptor shall use Bluetooth to communicate with </a:t>
            </a:r>
            <a:r>
              <a:rPr lang="en-US" dirty="0">
                <a:hlinkClick r:id="rId5"/>
              </a:rPr>
              <a:t>Arxterra Control Panel </a:t>
            </a:r>
            <a:endParaRPr lang="en-US" dirty="0"/>
          </a:p>
          <a:p>
            <a:pPr marL="514350" indent="-514350">
              <a:buFont typeface="+mj-lt"/>
              <a:buAutoNum type="arabicPeriod"/>
            </a:pPr>
            <a:r>
              <a:rPr lang="en-US" dirty="0"/>
              <a:t>The Velociraptor shall use a </a:t>
            </a:r>
            <a:r>
              <a:rPr lang="en-US" dirty="0">
                <a:hlinkClick r:id="rId6"/>
              </a:rPr>
              <a:t>3DoT board </a:t>
            </a:r>
            <a:r>
              <a:rPr lang="en-US" dirty="0"/>
              <a:t>and implement I2C</a:t>
            </a:r>
          </a:p>
          <a:p>
            <a:pPr marL="514350" indent="-514350">
              <a:buFont typeface="+mj-lt"/>
              <a:buAutoNum type="arabicPeriod"/>
            </a:pPr>
            <a:r>
              <a:rPr lang="en-US" dirty="0"/>
              <a:t>The Velociraptor shall use a Portable Power Source</a:t>
            </a:r>
          </a:p>
          <a:p>
            <a:endParaRPr lang="en-US" dirty="0"/>
          </a:p>
        </p:txBody>
      </p:sp>
      <p:sp>
        <p:nvSpPr>
          <p:cNvPr id="4" name="Footer Placeholder 3"/>
          <p:cNvSpPr>
            <a:spLocks noGrp="1"/>
          </p:cNvSpPr>
          <p:nvPr>
            <p:ph type="ftr" sz="quarter" idx="11"/>
          </p:nvPr>
        </p:nvSpPr>
        <p:spPr>
          <a:xfrm>
            <a:off x="3144520" y="6283960"/>
            <a:ext cx="5694680" cy="409575"/>
          </a:xfrm>
        </p:spPr>
        <p:txBody>
          <a:bodyPr/>
          <a:lstStyle/>
          <a:p>
            <a:r>
              <a:rPr lang="en-US" dirty="0">
                <a:hlinkClick r:id="rId7"/>
              </a:rPr>
              <a:t>http://www.arxterra.com/fall-2016-velociraptor-th-preliminary-design-document/</a:t>
            </a:r>
            <a:r>
              <a:rPr lang="en-US" dirty="0"/>
              <a:t> </a:t>
            </a:r>
          </a:p>
        </p:txBody>
      </p:sp>
    </p:spTree>
    <p:extLst>
      <p:ext uri="{BB962C8B-B14F-4D97-AF65-F5344CB8AC3E}">
        <p14:creationId xmlns:p14="http://schemas.microsoft.com/office/powerpoint/2010/main" val="3205083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Creativity and/or Innovation</a:t>
            </a:r>
          </a:p>
        </p:txBody>
      </p:sp>
      <p:sp>
        <p:nvSpPr>
          <p:cNvPr id="3" name="Content Placeholder 2"/>
          <p:cNvSpPr>
            <a:spLocks noGrp="1"/>
          </p:cNvSpPr>
          <p:nvPr>
            <p:ph idx="1"/>
          </p:nvPr>
        </p:nvSpPr>
        <p:spPr/>
        <p:txBody>
          <a:bodyPr/>
          <a:lstStyle/>
          <a:p>
            <a:r>
              <a:rPr lang="en-US" dirty="0"/>
              <a:t>Creative solutions did not yield results we had hoped for</a:t>
            </a:r>
          </a:p>
          <a:p>
            <a:r>
              <a:rPr lang="en-US" dirty="0"/>
              <a:t>Brainstorming created results we wanted</a:t>
            </a:r>
          </a:p>
          <a:p>
            <a:pPr lvl="1"/>
            <a:r>
              <a:rPr lang="en-US" dirty="0"/>
              <a:t>Inverted Pendulum by platform design - </a:t>
            </a:r>
            <a:r>
              <a:rPr lang="en-US" dirty="0" err="1"/>
              <a:t>CoG</a:t>
            </a:r>
            <a:r>
              <a:rPr lang="en-US" dirty="0"/>
              <a:t> change on axis of Head and Tail</a:t>
            </a:r>
          </a:p>
          <a:p>
            <a:pPr lvl="1"/>
            <a:r>
              <a:rPr lang="en-US" dirty="0"/>
              <a:t>Toe articulation for uneven surfaces</a:t>
            </a:r>
          </a:p>
          <a:p>
            <a:pPr lvl="1"/>
            <a:r>
              <a:rPr lang="en-US" dirty="0"/>
              <a:t>Keep rigid body structure of neck and tail</a:t>
            </a:r>
          </a:p>
          <a:p>
            <a:pPr lvl="1"/>
            <a:endParaRPr lang="en-US" dirty="0"/>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31808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06577"/>
            <a:ext cx="10515600" cy="1325563"/>
          </a:xfrm>
        </p:spPr>
        <p:txBody>
          <a:bodyPr/>
          <a:lstStyle/>
          <a:p>
            <a:pPr algn="ctr"/>
            <a:r>
              <a:rPr lang="en-US" dirty="0"/>
              <a:t>Level 2 Requirements</a:t>
            </a:r>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08615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p:spPr>
        <p:txBody>
          <a:bodyPr>
            <a:normAutofit/>
          </a:bodyPr>
          <a:lstStyle/>
          <a:p>
            <a:pPr marL="514350" indent="-514350">
              <a:buFont typeface="+mj-lt"/>
              <a:buAutoNum type="arabicPeriod"/>
            </a:pPr>
            <a:r>
              <a:rPr lang="en-US" dirty="0"/>
              <a:t>Shall implement a control system PID which shifts center of gravity (</a:t>
            </a:r>
            <a:r>
              <a:rPr lang="en-US" dirty="0" err="1"/>
              <a:t>CoG</a:t>
            </a:r>
            <a:r>
              <a:rPr lang="en-US" dirty="0"/>
              <a:t>) on axis of legs to maintain stability. </a:t>
            </a:r>
            <a:r>
              <a:rPr lang="en-US" b="1" dirty="0"/>
              <a:t>(Level 1-2,3,4)</a:t>
            </a:r>
          </a:p>
          <a:p>
            <a:pPr lvl="1"/>
            <a:r>
              <a:rPr lang="en-US" dirty="0"/>
              <a:t>This shall be performed by one servo.</a:t>
            </a:r>
          </a:p>
          <a:p>
            <a:pPr lvl="1"/>
            <a:r>
              <a:rPr lang="en-US" dirty="0"/>
              <a:t>Verification shall be performed via basic walking test when initial prototype has been created</a:t>
            </a:r>
          </a:p>
          <a:p>
            <a:pPr marL="457200" lvl="1" indent="0">
              <a:buNone/>
            </a:pPr>
            <a:endParaRPr lang="en-US" dirty="0"/>
          </a:p>
          <a:p>
            <a:pPr marL="514350" indent="-514350">
              <a:buFont typeface="+mj-lt"/>
              <a:buAutoNum type="arabicPeriod"/>
            </a:pPr>
            <a:r>
              <a:rPr lang="en-US" dirty="0"/>
              <a:t>Shall implement a control system PID which shifts </a:t>
            </a:r>
            <a:r>
              <a:rPr lang="en-US" dirty="0" err="1"/>
              <a:t>CoG</a:t>
            </a:r>
            <a:r>
              <a:rPr lang="en-US" dirty="0"/>
              <a:t> on axis of head, body, and tail to maintain stability. </a:t>
            </a:r>
            <a:r>
              <a:rPr lang="en-US" b="1" dirty="0"/>
              <a:t>(Level 1-2,4)</a:t>
            </a:r>
          </a:p>
          <a:p>
            <a:pPr lvl="1"/>
            <a:r>
              <a:rPr lang="en-US" dirty="0"/>
              <a:t>This shall be performed by a single servo controlling a platform.</a:t>
            </a:r>
          </a:p>
          <a:p>
            <a:pPr lvl="1"/>
            <a:endParaRPr lang="en-US" dirty="0"/>
          </a:p>
          <a:p>
            <a:pPr lvl="1"/>
            <a:r>
              <a:rPr lang="en-US" dirty="0"/>
              <a:t>Verification shall be performed via basic walking test when initial prototype has been created.</a:t>
            </a:r>
          </a:p>
        </p:txBody>
      </p:sp>
    </p:spTree>
    <p:extLst>
      <p:ext uri="{BB962C8B-B14F-4D97-AF65-F5344CB8AC3E}">
        <p14:creationId xmlns:p14="http://schemas.microsoft.com/office/powerpoint/2010/main" val="2076060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p:spPr>
        <p:txBody>
          <a:bodyPr/>
          <a:lstStyle/>
          <a:p>
            <a:pPr marL="0" indent="0">
              <a:buNone/>
            </a:pPr>
            <a:r>
              <a:rPr lang="en-US" dirty="0"/>
              <a:t>3. Shall have two leg mechanism, modeled after UCI linkages, supporting mass of robot with 50% margin. </a:t>
            </a:r>
            <a:r>
              <a:rPr lang="en-US" b="1" dirty="0"/>
              <a:t>(Level 1-1)</a:t>
            </a:r>
          </a:p>
          <a:p>
            <a:pPr marL="0" indent="0">
              <a:buNone/>
            </a:pPr>
            <a:endParaRPr lang="en-US" dirty="0"/>
          </a:p>
          <a:p>
            <a:pPr lvl="1"/>
            <a:r>
              <a:rPr lang="en-US" dirty="0"/>
              <a:t>Verification shall be derived from Total Mass goal is ~657g; therefore, legs shall be able to support 985.5g.</a:t>
            </a:r>
          </a:p>
          <a:p>
            <a:endParaRPr lang="en-US" dirty="0"/>
          </a:p>
          <a:p>
            <a:pPr marL="0" indent="0">
              <a:buNone/>
            </a:pPr>
            <a:r>
              <a:rPr lang="en-US" dirty="0"/>
              <a:t>4.Shall use leg UCI linkage design that operates with cyclical movement that shall be controlled by DC motors. </a:t>
            </a:r>
            <a:r>
              <a:rPr lang="en-US" b="1" dirty="0"/>
              <a:t>(Level 1-1)</a:t>
            </a:r>
            <a:endParaRPr lang="en-US" dirty="0"/>
          </a:p>
          <a:p>
            <a:pPr lvl="1"/>
            <a:r>
              <a:rPr lang="en-US" dirty="0"/>
              <a:t>Verification shall be performed via basic walking test when initial prototype has been created.</a:t>
            </a:r>
          </a:p>
          <a:p>
            <a:pPr lvl="1"/>
            <a:r>
              <a:rPr lang="en-US" dirty="0"/>
              <a:t>[Encoder/Hall Effect] will be utilized to track cyclical motion at [TBD] rev/min.</a:t>
            </a:r>
          </a:p>
          <a:p>
            <a:pPr lvl="1"/>
            <a:endParaRPr lang="en-US" dirty="0"/>
          </a:p>
        </p:txBody>
      </p:sp>
    </p:spTree>
    <p:extLst>
      <p:ext uri="{BB962C8B-B14F-4D97-AF65-F5344CB8AC3E}">
        <p14:creationId xmlns:p14="http://schemas.microsoft.com/office/powerpoint/2010/main" val="3680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a:ln>
            <a:solidFill>
              <a:schemeClr val="bg1"/>
            </a:solidFill>
          </a:ln>
        </p:spPr>
        <p:txBody>
          <a:bodyPr/>
          <a:lstStyle/>
          <a:p>
            <a:pPr marL="0" indent="0">
              <a:buNone/>
            </a:pPr>
            <a:r>
              <a:rPr lang="en-US" dirty="0"/>
              <a:t>5. Shall implement a control system PID which shifts the </a:t>
            </a:r>
            <a:r>
              <a:rPr lang="en-US" dirty="0" err="1"/>
              <a:t>CoG</a:t>
            </a:r>
            <a:r>
              <a:rPr lang="en-US" dirty="0"/>
              <a:t> over the planted leg while statically walking. </a:t>
            </a:r>
            <a:r>
              <a:rPr lang="en-US" b="1" dirty="0"/>
              <a:t>(Level 1-3)</a:t>
            </a:r>
            <a:endParaRPr lang="en-US" dirty="0"/>
          </a:p>
          <a:p>
            <a:pPr lvl="1"/>
            <a:r>
              <a:rPr lang="en-US" dirty="0"/>
              <a:t>Mechanically this will be implemented by the movement of the head and tail.</a:t>
            </a:r>
          </a:p>
          <a:p>
            <a:pPr lvl="1"/>
            <a:r>
              <a:rPr lang="en-US" dirty="0"/>
              <a:t>Verification shall be performed via basic walking test when initial prototype has been created.</a:t>
            </a:r>
          </a:p>
          <a:p>
            <a:pPr lvl="1"/>
            <a:endParaRPr lang="en-US" dirty="0"/>
          </a:p>
          <a:p>
            <a:pPr lvl="1"/>
            <a:endParaRPr lang="en-US" dirty="0"/>
          </a:p>
          <a:p>
            <a:pPr marL="0" indent="0">
              <a:buNone/>
            </a:pPr>
            <a:r>
              <a:rPr lang="en-US" dirty="0"/>
              <a:t>6. Arduino Microcontroller 3DoT shall implement control algorithms for stability and user control. </a:t>
            </a:r>
            <a:r>
              <a:rPr lang="en-US" b="1" dirty="0"/>
              <a:t>(Level 1-4)</a:t>
            </a:r>
            <a:endParaRPr lang="en-US" dirty="0"/>
          </a:p>
          <a:p>
            <a:pPr lvl="1"/>
            <a:r>
              <a:rPr lang="en-US" dirty="0"/>
              <a:t>Shall be able to maintain stability if user communication or power is lost.</a:t>
            </a:r>
          </a:p>
          <a:p>
            <a:pPr lvl="1"/>
            <a:r>
              <a:rPr lang="en-US" dirty="0"/>
              <a:t>Shall be able to remain stable when reacting to an outside force of [TBD]</a:t>
            </a:r>
          </a:p>
          <a:p>
            <a:pPr lvl="1"/>
            <a:endParaRPr lang="en-US" dirty="0"/>
          </a:p>
          <a:p>
            <a:pPr lvl="1"/>
            <a:r>
              <a:rPr lang="en-US" dirty="0"/>
              <a:t>Verification shall be done via a tilt test and a brownout/blackout test of communications and supply power.</a:t>
            </a:r>
          </a:p>
          <a:p>
            <a:endParaRPr lang="en-US" dirty="0"/>
          </a:p>
        </p:txBody>
      </p:sp>
    </p:spTree>
    <p:extLst>
      <p:ext uri="{BB962C8B-B14F-4D97-AF65-F5344CB8AC3E}">
        <p14:creationId xmlns:p14="http://schemas.microsoft.com/office/powerpoint/2010/main" val="4173888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a:ln>
            <a:solidFill>
              <a:schemeClr val="bg1"/>
            </a:solidFill>
          </a:ln>
        </p:spPr>
        <p:txBody>
          <a:bodyPr/>
          <a:lstStyle/>
          <a:p>
            <a:pPr marL="0" indent="0">
              <a:buNone/>
            </a:pPr>
            <a:r>
              <a:rPr lang="en-US" dirty="0"/>
              <a:t>7. Shall utilize Bluetooth 4.0 BLE to provide Velociraptor commands via RC controls given by Arxterra Application. </a:t>
            </a:r>
            <a:r>
              <a:rPr lang="en-US" b="1" dirty="0"/>
              <a:t>(Level 1-5,6)</a:t>
            </a:r>
            <a:endParaRPr lang="en-US" dirty="0"/>
          </a:p>
          <a:p>
            <a:pPr lvl="1"/>
            <a:r>
              <a:rPr lang="en-US" dirty="0"/>
              <a:t>Bluetooth Communications shall be maintained up to 50m. (1)</a:t>
            </a:r>
          </a:p>
          <a:p>
            <a:pPr lvl="1"/>
            <a:r>
              <a:rPr lang="en-US" dirty="0"/>
              <a:t>Shall be able to accept and perform a test command suite and report back telemetry including Motor Direction and Speed</a:t>
            </a:r>
          </a:p>
          <a:p>
            <a:pPr lvl="1"/>
            <a:r>
              <a:rPr lang="en-US" dirty="0"/>
              <a:t>Verification shall be done at 50m Bluetooth range and will be given a simple gauntlet of test commands. Test will be deemed successful if raptor performs command and telemetry is reported successfully.</a:t>
            </a:r>
          </a:p>
        </p:txBody>
      </p:sp>
      <p:sp>
        <p:nvSpPr>
          <p:cNvPr id="2" name="Footer Placeholder 1"/>
          <p:cNvSpPr>
            <a:spLocks noGrp="1"/>
          </p:cNvSpPr>
          <p:nvPr>
            <p:ph type="ftr" sz="quarter" idx="11"/>
          </p:nvPr>
        </p:nvSpPr>
        <p:spPr/>
        <p:txBody>
          <a:bodyPr/>
          <a:lstStyle/>
          <a:p>
            <a:r>
              <a:rPr lang="en-US" dirty="0"/>
              <a:t>(1)http://fab.cba.mit.edu/classes/863.15/doc/tutorials/programming/bluetooth/bluetooth40_en.pdf</a:t>
            </a:r>
          </a:p>
        </p:txBody>
      </p:sp>
    </p:spTree>
    <p:extLst>
      <p:ext uri="{BB962C8B-B14F-4D97-AF65-F5344CB8AC3E}">
        <p14:creationId xmlns:p14="http://schemas.microsoft.com/office/powerpoint/2010/main" val="2212770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Mission Profile	</a:t>
            </a:r>
          </a:p>
        </p:txBody>
      </p:sp>
      <p:sp>
        <p:nvSpPr>
          <p:cNvPr id="3" name="Content Placeholder 2"/>
          <p:cNvSpPr>
            <a:spLocks noGrp="1"/>
          </p:cNvSpPr>
          <p:nvPr>
            <p:ph idx="1"/>
          </p:nvPr>
        </p:nvSpPr>
        <p:spPr/>
        <p:txBody>
          <a:bodyPr/>
          <a:lstStyle/>
          <a:p>
            <a:r>
              <a:rPr lang="en-US" dirty="0"/>
              <a:t>3</a:t>
            </a:r>
            <a:r>
              <a:rPr lang="en-US" baseline="30000" dirty="0"/>
              <a:t>rd</a:t>
            </a:r>
            <a:r>
              <a:rPr lang="en-US" dirty="0"/>
              <a:t> Generation Velociraptor is a robot developed by the CSULB 2016 Fall Semester class that will expand on previous semester’s designs. The Velociraptor is to be a toy resembling </a:t>
            </a:r>
            <a:r>
              <a:rPr lang="en-US" dirty="0" err="1">
                <a:hlinkClick r:id="rId2"/>
              </a:rPr>
              <a:t>Theropoda</a:t>
            </a:r>
            <a:r>
              <a:rPr lang="en-US" dirty="0"/>
              <a:t> dinosaurs. Velociraptor shall compete in a Jurassic/Modern </a:t>
            </a:r>
            <a:r>
              <a:rPr lang="en-US" dirty="0">
                <a:hlinkClick r:id="rId3"/>
              </a:rPr>
              <a:t>Game: Save The Human </a:t>
            </a:r>
            <a:r>
              <a:rPr lang="en-US" dirty="0"/>
              <a:t>with other toys on the last day of class, </a:t>
            </a:r>
            <a:r>
              <a:rPr lang="en-US" dirty="0">
                <a:hlinkClick r:id="rId4"/>
              </a:rPr>
              <a:t>December 15, 2016</a:t>
            </a:r>
            <a:r>
              <a:rPr lang="en-US" dirty="0"/>
              <a:t>. The game will involve Velociraptor chasing another robot through various terrain by tele-robotic communication on the </a:t>
            </a:r>
            <a:r>
              <a:rPr lang="en-US" dirty="0">
                <a:hlinkClick r:id="rId5"/>
              </a:rPr>
              <a:t>Arxterra Control Panel</a:t>
            </a:r>
            <a:r>
              <a:rPr lang="en-US" dirty="0"/>
              <a:t>. The arena the Velociraptor must traverse is developed by the Game Committee and customer. The mission will display the robotic applications of the </a:t>
            </a:r>
            <a:r>
              <a:rPr lang="en-US" dirty="0">
                <a:hlinkClick r:id="rId6"/>
              </a:rPr>
              <a:t>3DoT Board </a:t>
            </a:r>
            <a:r>
              <a:rPr lang="en-US" dirty="0"/>
              <a:t>developed by Arxterra and Velociraptor’s movement capabilities. – PM Paul </a:t>
            </a:r>
            <a:r>
              <a:rPr lang="en-US" dirty="0" err="1"/>
              <a:t>Ahumada</a:t>
            </a:r>
            <a:endParaRPr lang="en-US" dirty="0"/>
          </a:p>
        </p:txBody>
      </p:sp>
      <p:sp>
        <p:nvSpPr>
          <p:cNvPr id="4" name="Footer Placeholder 3"/>
          <p:cNvSpPr>
            <a:spLocks noGrp="1"/>
          </p:cNvSpPr>
          <p:nvPr>
            <p:ph type="ftr" sz="quarter" idx="11"/>
          </p:nvPr>
        </p:nvSpPr>
        <p:spPr/>
        <p:txBody>
          <a:bodyPr/>
          <a:lstStyle/>
          <a:p>
            <a:r>
              <a:rPr lang="en-US" dirty="0">
                <a:hlinkClick r:id="rId7"/>
              </a:rPr>
              <a:t>http://www.arxterra.com/fall-2016-velociraptor-th-preliminary-design-document/</a:t>
            </a:r>
            <a:r>
              <a:rPr lang="en-US" dirty="0"/>
              <a:t> </a:t>
            </a:r>
          </a:p>
        </p:txBody>
      </p:sp>
    </p:spTree>
    <p:extLst>
      <p:ext uri="{BB962C8B-B14F-4D97-AF65-F5344CB8AC3E}">
        <p14:creationId xmlns:p14="http://schemas.microsoft.com/office/powerpoint/2010/main" val="3614784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a:ln>
            <a:solidFill>
              <a:schemeClr val="bg1"/>
            </a:solidFill>
          </a:ln>
        </p:spPr>
        <p:txBody>
          <a:bodyPr/>
          <a:lstStyle/>
          <a:p>
            <a:pPr marL="0" lvl="0" indent="0">
              <a:buNone/>
            </a:pPr>
            <a:r>
              <a:rPr lang="en-US" dirty="0"/>
              <a:t>8. Shall connect head and tail servo and platform via 3DoT Board interface </a:t>
            </a:r>
            <a:r>
              <a:rPr lang="en-US" b="1" dirty="0"/>
              <a:t>(Level 1-6)</a:t>
            </a:r>
            <a:endParaRPr lang="en-US" dirty="0"/>
          </a:p>
          <a:p>
            <a:pPr lvl="1"/>
            <a:r>
              <a:rPr lang="en-US" dirty="0"/>
              <a:t>Shall receive input voltage from [Directly from Battery or LDO]</a:t>
            </a:r>
          </a:p>
          <a:p>
            <a:pPr lvl="1"/>
            <a:r>
              <a:rPr lang="en-US" dirty="0"/>
              <a:t>Shall not exceed a [</a:t>
            </a:r>
            <a:r>
              <a:rPr lang="en-US" dirty="0" err="1"/>
              <a:t>Polyfuse</a:t>
            </a:r>
            <a:r>
              <a:rPr lang="en-US" dirty="0"/>
              <a:t> [TBD] and [TBD] margin, via LDO constraint]</a:t>
            </a:r>
          </a:p>
          <a:p>
            <a:pPr marL="0" indent="0">
              <a:buNone/>
            </a:pPr>
            <a:r>
              <a:rPr lang="en-US" dirty="0"/>
              <a:t>9. Inertial Measurement Unit (IMU) shall track acceleration, gyration, and magnetic force. </a:t>
            </a:r>
            <a:r>
              <a:rPr lang="en-US" b="1" dirty="0"/>
              <a:t>(Level 1-5,6)</a:t>
            </a:r>
            <a:endParaRPr lang="en-US" dirty="0"/>
          </a:p>
          <a:p>
            <a:pPr lvl="1"/>
            <a:r>
              <a:rPr lang="en-US" dirty="0"/>
              <a:t>Shall provide X, Y, and Z angles at [TBD] precision.</a:t>
            </a:r>
          </a:p>
          <a:p>
            <a:pPr lvl="1"/>
            <a:r>
              <a:rPr lang="en-US" dirty="0"/>
              <a:t>Unit will be asked to record data at and during a 0 and 180 degree rotation about each axis.</a:t>
            </a:r>
          </a:p>
          <a:p>
            <a:pPr lvl="1"/>
            <a:endParaRPr lang="en-US" dirty="0"/>
          </a:p>
        </p:txBody>
      </p:sp>
    </p:spTree>
    <p:extLst>
      <p:ext uri="{BB962C8B-B14F-4D97-AF65-F5344CB8AC3E}">
        <p14:creationId xmlns:p14="http://schemas.microsoft.com/office/powerpoint/2010/main" val="2357031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a:ln>
            <a:solidFill>
              <a:schemeClr val="bg1"/>
            </a:solidFill>
          </a:ln>
        </p:spPr>
        <p:txBody>
          <a:bodyPr/>
          <a:lstStyle/>
          <a:p>
            <a:pPr marL="0" indent="0">
              <a:buNone/>
            </a:pPr>
            <a:r>
              <a:rPr lang="en-US" dirty="0"/>
              <a:t>10. The robot shall have the ability to change direction to either the left or right. </a:t>
            </a:r>
            <a:r>
              <a:rPr lang="en-US" b="1" dirty="0"/>
              <a:t>(Level 1-2)</a:t>
            </a:r>
            <a:endParaRPr lang="en-US" dirty="0"/>
          </a:p>
          <a:p>
            <a:pPr lvl="1"/>
            <a:r>
              <a:rPr lang="en-US" dirty="0"/>
              <a:t>Shall be able to change direction in 360 degrees when stationary</a:t>
            </a:r>
          </a:p>
          <a:p>
            <a:pPr lvl="1"/>
            <a:r>
              <a:rPr lang="en-US" dirty="0"/>
              <a:t>Turn Test will be used to verify this on approved game surfaces.</a:t>
            </a:r>
          </a:p>
          <a:p>
            <a:pPr lvl="1"/>
            <a:endParaRPr lang="en-US" dirty="0"/>
          </a:p>
          <a:p>
            <a:pPr marL="0" indent="0">
              <a:buNone/>
            </a:pPr>
            <a:r>
              <a:rPr lang="en-US" dirty="0"/>
              <a:t>11. The robot shall be able to maintain stability by dynamic walking during course navigation and be able to traverse through terrain. </a:t>
            </a:r>
            <a:r>
              <a:rPr lang="en-US" b="1" dirty="0"/>
              <a:t>(Level 1-2,3)</a:t>
            </a:r>
            <a:endParaRPr lang="en-US" dirty="0"/>
          </a:p>
          <a:p>
            <a:pPr lvl="1"/>
            <a:r>
              <a:rPr lang="en-US" dirty="0"/>
              <a:t>IMU shall send data as inputs to control system for dynamic stability.</a:t>
            </a:r>
          </a:p>
          <a:p>
            <a:pPr lvl="1"/>
            <a:r>
              <a:rPr lang="en-US" dirty="0"/>
              <a:t>An increasing incline test(incremented by 1 degree/test) shall be used to verify this.</a:t>
            </a:r>
          </a:p>
          <a:p>
            <a:endParaRPr lang="en-US" dirty="0"/>
          </a:p>
          <a:p>
            <a:pPr lvl="1"/>
            <a:endParaRPr lang="en-US" dirty="0"/>
          </a:p>
          <a:p>
            <a:endParaRPr lang="en-US" dirty="0"/>
          </a:p>
        </p:txBody>
      </p:sp>
    </p:spTree>
    <p:extLst>
      <p:ext uri="{BB962C8B-B14F-4D97-AF65-F5344CB8AC3E}">
        <p14:creationId xmlns:p14="http://schemas.microsoft.com/office/powerpoint/2010/main" val="2185391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a:ln>
            <a:solidFill>
              <a:schemeClr val="bg1"/>
            </a:solidFill>
          </a:ln>
        </p:spPr>
        <p:txBody>
          <a:bodyPr>
            <a:normAutofit/>
          </a:bodyPr>
          <a:lstStyle/>
          <a:p>
            <a:pPr marL="0" indent="0">
              <a:buNone/>
            </a:pPr>
            <a:r>
              <a:rPr lang="en-US" dirty="0"/>
              <a:t>12. Shall use batteries for 3DoT board and custom PCB. </a:t>
            </a:r>
            <a:r>
              <a:rPr lang="en-US" b="1" dirty="0"/>
              <a:t>(Level 1-7)</a:t>
            </a:r>
            <a:endParaRPr lang="en-US" dirty="0"/>
          </a:p>
          <a:p>
            <a:r>
              <a:rPr lang="en-US" dirty="0"/>
              <a:t>The robot shall be able to continuously operate in game arena for a minimum of one hour</a:t>
            </a:r>
          </a:p>
          <a:p>
            <a:pPr lvl="1"/>
            <a:r>
              <a:rPr lang="en-US" dirty="0"/>
              <a:t>Verification for batteries and operation shall be done with a continuous movement test. Robot will be active with batteries at full charge and will run until robot ceases to walk normally.</a:t>
            </a:r>
          </a:p>
          <a:p>
            <a:endParaRPr lang="en-US" dirty="0"/>
          </a:p>
          <a:p>
            <a:pPr lvl="1"/>
            <a:endParaRPr lang="en-US" dirty="0"/>
          </a:p>
          <a:p>
            <a:endParaRPr lang="en-US" dirty="0"/>
          </a:p>
        </p:txBody>
      </p:sp>
    </p:spTree>
    <p:extLst>
      <p:ext uri="{BB962C8B-B14F-4D97-AF65-F5344CB8AC3E}">
        <p14:creationId xmlns:p14="http://schemas.microsoft.com/office/powerpoint/2010/main" val="3624230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PBS</a:t>
            </a:r>
          </a:p>
        </p:txBody>
      </p:sp>
      <p:sp>
        <p:nvSpPr>
          <p:cNvPr id="4" name="Footer Placeholder 3"/>
          <p:cNvSpPr>
            <a:spLocks noGrp="1"/>
          </p:cNvSpPr>
          <p:nvPr>
            <p:ph type="ftr" sz="quarter" idx="11"/>
          </p:nvPr>
        </p:nvSpPr>
        <p:spPr/>
        <p:txBody>
          <a:bodyPr/>
          <a:lstStyle/>
          <a:p>
            <a:endParaRPr lang="en-US"/>
          </a:p>
        </p:txBody>
      </p:sp>
      <p:sp>
        <p:nvSpPr>
          <p:cNvPr id="8" name="Content Placeholder 7"/>
          <p:cNvSpPr>
            <a:spLocks noGrp="1"/>
          </p:cNvSpPr>
          <p:nvPr>
            <p:ph idx="1"/>
          </p:nvPr>
        </p:nvSpPr>
        <p:spPr/>
        <p:txBody>
          <a:bodyPr/>
          <a:lstStyle/>
          <a:p>
            <a:endParaRPr lang="en-US"/>
          </a:p>
        </p:txBody>
      </p:sp>
      <p:pic>
        <p:nvPicPr>
          <p:cNvPr id="9" name="Picture 8"/>
          <p:cNvPicPr>
            <a:picLocks noChangeAspect="1"/>
          </p:cNvPicPr>
          <p:nvPr/>
        </p:nvPicPr>
        <p:blipFill rotWithShape="1">
          <a:blip r:embed="rId2"/>
          <a:srcRect l="23714" t="19671" r="15500" b="15852"/>
          <a:stretch/>
        </p:blipFill>
        <p:spPr>
          <a:xfrm>
            <a:off x="1915885" y="-1"/>
            <a:ext cx="10160642" cy="6721475"/>
          </a:xfrm>
          <a:prstGeom prst="rect">
            <a:avLst/>
          </a:prstGeom>
        </p:spPr>
      </p:pic>
    </p:spTree>
    <p:extLst>
      <p:ext uri="{BB962C8B-B14F-4D97-AF65-F5344CB8AC3E}">
        <p14:creationId xmlns:p14="http://schemas.microsoft.com/office/powerpoint/2010/main" val="2099446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Block Diagram</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296591"/>
            <a:ext cx="11353800" cy="5059759"/>
          </a:xfrm>
        </p:spPr>
      </p:pic>
      <p:sp>
        <p:nvSpPr>
          <p:cNvPr id="4" name="Footer Placeholder 3"/>
          <p:cNvSpPr>
            <a:spLocks noGrp="1"/>
          </p:cNvSpPr>
          <p:nvPr>
            <p:ph type="ftr" sz="quarter" idx="11"/>
          </p:nvPr>
        </p:nvSpPr>
        <p:spPr/>
        <p:txBody>
          <a:bodyPr/>
          <a:lstStyle/>
          <a:p>
            <a:r>
              <a:rPr lang="en-US" dirty="0"/>
              <a:t>By Paul </a:t>
            </a:r>
            <a:r>
              <a:rPr lang="en-US" dirty="0" err="1"/>
              <a:t>Ahumada</a:t>
            </a:r>
            <a:r>
              <a:rPr lang="en-US" dirty="0"/>
              <a:t> and Fabian </a:t>
            </a:r>
            <a:r>
              <a:rPr lang="en-US" dirty="0" err="1"/>
              <a:t>Suske</a:t>
            </a:r>
            <a:endParaRPr lang="en-US" dirty="0"/>
          </a:p>
        </p:txBody>
      </p:sp>
    </p:spTree>
    <p:extLst>
      <p:ext uri="{BB962C8B-B14F-4D97-AF65-F5344CB8AC3E}">
        <p14:creationId xmlns:p14="http://schemas.microsoft.com/office/powerpoint/2010/main" val="9015457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Interface Definitions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4764" y="1503680"/>
            <a:ext cx="10517889" cy="4673283"/>
          </a:xfrm>
        </p:spPr>
      </p:pic>
      <p:sp>
        <p:nvSpPr>
          <p:cNvPr id="4" name="Footer Placeholder 3"/>
          <p:cNvSpPr>
            <a:spLocks noGrp="1"/>
          </p:cNvSpPr>
          <p:nvPr>
            <p:ph type="ftr" sz="quarter" idx="11"/>
          </p:nvPr>
        </p:nvSpPr>
        <p:spPr/>
        <p:txBody>
          <a:bodyPr/>
          <a:lstStyle/>
          <a:p>
            <a:r>
              <a:rPr lang="en-US" dirty="0"/>
              <a:t>By Fabian </a:t>
            </a:r>
            <a:r>
              <a:rPr lang="en-US" dirty="0" err="1"/>
              <a:t>Suske</a:t>
            </a:r>
            <a:endParaRPr lang="en-US" dirty="0"/>
          </a:p>
        </p:txBody>
      </p:sp>
    </p:spTree>
    <p:extLst>
      <p:ext uri="{BB962C8B-B14F-4D97-AF65-F5344CB8AC3E}">
        <p14:creationId xmlns:p14="http://schemas.microsoft.com/office/powerpoint/2010/main" val="24276009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Block Diagram</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8321" y="1332080"/>
            <a:ext cx="7800706" cy="4844883"/>
          </a:xfrm>
        </p:spPr>
      </p:pic>
      <p:sp>
        <p:nvSpPr>
          <p:cNvPr id="4" name="Footer Placeholder 3"/>
          <p:cNvSpPr>
            <a:spLocks noGrp="1"/>
          </p:cNvSpPr>
          <p:nvPr>
            <p:ph type="ftr" sz="quarter" idx="11"/>
          </p:nvPr>
        </p:nvSpPr>
        <p:spPr/>
        <p:txBody>
          <a:bodyPr/>
          <a:lstStyle/>
          <a:p>
            <a:r>
              <a:rPr lang="en-US" dirty="0"/>
              <a:t>By Chris H</a:t>
            </a:r>
          </a:p>
        </p:txBody>
      </p:sp>
    </p:spTree>
    <p:extLst>
      <p:ext uri="{BB962C8B-B14F-4D97-AF65-F5344CB8AC3E}">
        <p14:creationId xmlns:p14="http://schemas.microsoft.com/office/powerpoint/2010/main" val="2199305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Electronics and Control Subsystems</a:t>
            </a:r>
          </a:p>
        </p:txBody>
      </p:sp>
      <p:sp>
        <p:nvSpPr>
          <p:cNvPr id="7" name="Subtitle 6"/>
          <p:cNvSpPr>
            <a:spLocks noGrp="1"/>
          </p:cNvSpPr>
          <p:nvPr>
            <p:ph type="subTitle" idx="1"/>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1969307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Subsystem</a:t>
            </a:r>
          </a:p>
        </p:txBody>
      </p:sp>
      <p:sp>
        <p:nvSpPr>
          <p:cNvPr id="4" name="Content Placeholder 3"/>
          <p:cNvSpPr>
            <a:spLocks noGrp="1"/>
          </p:cNvSpPr>
          <p:nvPr>
            <p:ph sz="half" idx="1"/>
          </p:nvPr>
        </p:nvSpPr>
        <p:spPr/>
        <p:txBody>
          <a:bodyPr>
            <a:normAutofit fontScale="85000" lnSpcReduction="10000"/>
          </a:bodyPr>
          <a:lstStyle/>
          <a:p>
            <a:r>
              <a:rPr lang="en-US" dirty="0"/>
              <a:t>Level II Requirements 1, 2, 5 and 8</a:t>
            </a:r>
          </a:p>
          <a:p>
            <a:r>
              <a:rPr lang="en-US" dirty="0"/>
              <a:t>In order to determine the amount of deviation of center of mass it was necessary to identify inertial moments of the Raptor. </a:t>
            </a:r>
          </a:p>
          <a:p>
            <a:r>
              <a:rPr lang="en-US" dirty="0"/>
              <a:t>Moments were calculated using the proposed mass for the head and tail units, roughly equivalent to two AA batteries to mirror previous raptor designs.</a:t>
            </a:r>
          </a:p>
          <a:p>
            <a:r>
              <a:rPr lang="en-US" dirty="0"/>
              <a:t>Radii of the head and tail were varied to illustrate the effect of changing the radius of the head and tail units.</a:t>
            </a: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1960844"/>
            <a:ext cx="4038600" cy="3804677"/>
          </a:xfr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3525" y="6082819"/>
            <a:ext cx="8667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6196" y="6187594"/>
            <a:ext cx="79057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4975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Subsystem</a:t>
            </a:r>
          </a:p>
        </p:txBody>
      </p:sp>
      <p:sp>
        <p:nvSpPr>
          <p:cNvPr id="3" name="Content Placeholder 2"/>
          <p:cNvSpPr>
            <a:spLocks noGrp="1"/>
          </p:cNvSpPr>
          <p:nvPr>
            <p:ph sz="half" idx="1"/>
          </p:nvPr>
        </p:nvSpPr>
        <p:spPr/>
        <p:txBody>
          <a:bodyPr>
            <a:normAutofit/>
          </a:bodyPr>
          <a:lstStyle/>
          <a:p>
            <a:r>
              <a:rPr lang="en-US" sz="2000" dirty="0"/>
              <a:t>Dynamic Walking Requirement </a:t>
            </a:r>
            <a:r>
              <a:rPr lang="en-US" sz="2000" b="1" dirty="0"/>
              <a:t>(Level 2-</a:t>
            </a:r>
            <a:endParaRPr lang="en-US" sz="2000" dirty="0"/>
          </a:p>
          <a:p>
            <a:r>
              <a:rPr lang="en-US" sz="2000" dirty="0"/>
              <a:t>Common servo speed varied between 80 and 130 RPM based off vendor specifications.</a:t>
            </a:r>
          </a:p>
          <a:p>
            <a:r>
              <a:rPr lang="en-US" sz="2000" dirty="0"/>
              <a:t>To illustrate the effect of torque on the body versus RPM, centripetal force calculations must be made:</a:t>
            </a:r>
          </a:p>
          <a:p>
            <a:endParaRPr lang="en-US" sz="2000" dirty="0"/>
          </a:p>
          <a:p>
            <a:endParaRPr lang="en-US" sz="2000" dirty="0"/>
          </a:p>
          <a:p>
            <a:r>
              <a:rPr lang="en-US" sz="2000" dirty="0"/>
              <a:t>Once centripetal force has been identified, centripetal torque is identified as:</a:t>
            </a:r>
          </a:p>
          <a:p>
            <a:pPr marL="0" indent="0">
              <a:buNone/>
            </a:pPr>
            <a:endParaRPr lang="en-US" dirty="0"/>
          </a:p>
          <a:p>
            <a:pPr marL="0"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1919878"/>
            <a:ext cx="4038600" cy="3886609"/>
          </a:xfr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677444"/>
            <a:ext cx="1752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2737" y="5882241"/>
            <a:ext cx="115252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43800" y="6028938"/>
            <a:ext cx="1981200" cy="276999"/>
          </a:xfrm>
          <a:prstGeom prst="rect">
            <a:avLst/>
          </a:prstGeom>
          <a:noFill/>
        </p:spPr>
        <p:txBody>
          <a:bodyPr wrap="square" rtlCol="0">
            <a:spAutoFit/>
          </a:bodyPr>
          <a:lstStyle/>
          <a:p>
            <a:r>
              <a:rPr lang="en-US" sz="1200" dirty="0"/>
              <a:t>Tip Over Torque = 162mN-m</a:t>
            </a:r>
          </a:p>
        </p:txBody>
      </p:sp>
    </p:spTree>
    <p:extLst>
      <p:ext uri="{BB962C8B-B14F-4D97-AF65-F5344CB8AC3E}">
        <p14:creationId xmlns:p14="http://schemas.microsoft.com/office/powerpoint/2010/main" val="247051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686" r="1670" b="-2"/>
          <a:stretch/>
        </p:blipFill>
        <p:spPr>
          <a:xfrm>
            <a:off x="4639056" y="10"/>
            <a:ext cx="7552944" cy="6857990"/>
          </a:xfrm>
          <a:prstGeom prst="rect">
            <a:avLst/>
          </a:prstGeom>
          <a:effectLst/>
        </p:spPr>
      </p:pic>
      <p:sp>
        <p:nvSpPr>
          <p:cNvPr id="2" name="Title 1"/>
          <p:cNvSpPr>
            <a:spLocks noGrp="1"/>
          </p:cNvSpPr>
          <p:nvPr>
            <p:ph type="title"/>
          </p:nvPr>
        </p:nvSpPr>
        <p:spPr>
          <a:xfrm>
            <a:off x="648929" y="629266"/>
            <a:ext cx="3651467" cy="1676603"/>
          </a:xfrm>
        </p:spPr>
        <p:txBody>
          <a:bodyPr>
            <a:normAutofit/>
          </a:bodyPr>
          <a:lstStyle/>
          <a:p>
            <a:r>
              <a:rPr lang="en-US" dirty="0"/>
              <a:t>Mission Profile</a:t>
            </a:r>
          </a:p>
        </p:txBody>
      </p:sp>
      <p:sp>
        <p:nvSpPr>
          <p:cNvPr id="3" name="Content Placeholder 2"/>
          <p:cNvSpPr>
            <a:spLocks noGrp="1"/>
          </p:cNvSpPr>
          <p:nvPr>
            <p:ph idx="1"/>
          </p:nvPr>
        </p:nvSpPr>
        <p:spPr>
          <a:xfrm>
            <a:off x="648931" y="2438400"/>
            <a:ext cx="3651466" cy="3785419"/>
          </a:xfrm>
        </p:spPr>
        <p:txBody>
          <a:bodyPr>
            <a:normAutofit/>
          </a:bodyPr>
          <a:lstStyle/>
          <a:p>
            <a:r>
              <a:rPr lang="en-US" dirty="0"/>
              <a:t>The mission statement as described by University of Connecticut (UCONN)</a:t>
            </a:r>
          </a:p>
          <a:p>
            <a:r>
              <a:rPr lang="en-US" dirty="0"/>
              <a:t>Velociraptor shall participate in a game by the end of Fall 2016 Semester</a:t>
            </a:r>
          </a:p>
        </p:txBody>
      </p:sp>
      <p:sp>
        <p:nvSpPr>
          <p:cNvPr id="4" name="Footer Placeholder 3"/>
          <p:cNvSpPr>
            <a:spLocks noGrp="1"/>
          </p:cNvSpPr>
          <p:nvPr>
            <p:ph type="ftr" sz="quarter" idx="11"/>
          </p:nvPr>
        </p:nvSpPr>
        <p:spPr>
          <a:xfrm>
            <a:off x="648929" y="6356350"/>
            <a:ext cx="3651466" cy="365125"/>
          </a:xfrm>
        </p:spPr>
        <p:txBody>
          <a:bodyPr>
            <a:normAutofit/>
          </a:bodyPr>
          <a:lstStyle/>
          <a:p>
            <a:pPr algn="l">
              <a:lnSpc>
                <a:spcPct val="80000"/>
              </a:lnSpc>
            </a:pPr>
            <a:r>
              <a:rPr lang="en-US" sz="1100" dirty="0">
                <a:hlinkClick r:id="rId3"/>
              </a:rPr>
              <a:t>http://arxterra.com/fall-2016-game-save-the-human/</a:t>
            </a:r>
            <a:r>
              <a:rPr lang="en-US" sz="1100" dirty="0"/>
              <a:t> </a:t>
            </a:r>
          </a:p>
          <a:p>
            <a:pPr algn="l">
              <a:lnSpc>
                <a:spcPct val="80000"/>
              </a:lnSpc>
            </a:pPr>
            <a:r>
              <a:rPr lang="en-US" sz="1100" dirty="0">
                <a:hlinkClick r:id="rId4"/>
              </a:rPr>
              <a:t>http://web2.uconn.edu/assessment/primer/goals1.html</a:t>
            </a:r>
            <a:r>
              <a:rPr lang="en-US" sz="1100" dirty="0"/>
              <a:t> </a:t>
            </a:r>
          </a:p>
        </p:txBody>
      </p:sp>
    </p:spTree>
    <p:extLst>
      <p:ext uri="{BB962C8B-B14F-4D97-AF65-F5344CB8AC3E}">
        <p14:creationId xmlns:p14="http://schemas.microsoft.com/office/powerpoint/2010/main" val="20376358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Subsystem</a:t>
            </a:r>
          </a:p>
        </p:txBody>
      </p:sp>
      <p:sp>
        <p:nvSpPr>
          <p:cNvPr id="3" name="Content Placeholder 2"/>
          <p:cNvSpPr>
            <a:spLocks noGrp="1"/>
          </p:cNvSpPr>
          <p:nvPr>
            <p:ph sz="half" idx="1"/>
          </p:nvPr>
        </p:nvSpPr>
        <p:spPr/>
        <p:txBody>
          <a:bodyPr>
            <a:normAutofit fontScale="55000" lnSpcReduction="20000"/>
          </a:bodyPr>
          <a:lstStyle/>
          <a:p>
            <a:r>
              <a:rPr lang="en-US" dirty="0"/>
              <a:t>Iterative Design Problems Identification</a:t>
            </a:r>
          </a:p>
          <a:p>
            <a:r>
              <a:rPr lang="en-US" dirty="0"/>
              <a:t>Problem 1:</a:t>
            </a:r>
          </a:p>
          <a:p>
            <a:pPr lvl="1"/>
            <a:r>
              <a:rPr lang="en-US" dirty="0"/>
              <a:t>DC Motors do not provide position indication, which would identify when to shift </a:t>
            </a:r>
            <a:r>
              <a:rPr lang="en-US" dirty="0" err="1"/>
              <a:t>CoG</a:t>
            </a:r>
            <a:r>
              <a:rPr lang="en-US" dirty="0"/>
              <a:t>.</a:t>
            </a:r>
          </a:p>
          <a:p>
            <a:r>
              <a:rPr lang="en-US" dirty="0"/>
              <a:t>Potential Solution 1a:</a:t>
            </a:r>
          </a:p>
          <a:p>
            <a:pPr lvl="1"/>
            <a:r>
              <a:rPr lang="en-US" dirty="0"/>
              <a:t>Use Hall Effect Sensors on the shaft of the DC motor with permanent magnets to identify when the feet are on the ground.</a:t>
            </a:r>
          </a:p>
          <a:p>
            <a:r>
              <a:rPr lang="en-US" dirty="0"/>
              <a:t>Potential Solution 1b:</a:t>
            </a:r>
          </a:p>
          <a:p>
            <a:pPr lvl="1"/>
            <a:r>
              <a:rPr lang="en-US" dirty="0"/>
              <a:t>Use a Rotary Encoder for precise measurement of shaft position.</a:t>
            </a:r>
          </a:p>
          <a:p>
            <a:r>
              <a:rPr lang="en-US" dirty="0"/>
              <a:t>Problem 2:</a:t>
            </a:r>
          </a:p>
          <a:p>
            <a:pPr lvl="1"/>
            <a:r>
              <a:rPr lang="en-US" dirty="0"/>
              <a:t>Both the Rotary encoder and the Hall Effect Sensor requires additional I/O ports for each DC motor. The 3DoT board has limited I/O slots, and only I2C slots are available</a:t>
            </a:r>
          </a:p>
          <a:p>
            <a:r>
              <a:rPr lang="en-US" dirty="0"/>
              <a:t>Solution 2:</a:t>
            </a:r>
          </a:p>
          <a:p>
            <a:pPr lvl="1"/>
            <a:r>
              <a:rPr lang="en-US" dirty="0"/>
              <a:t>Use an I2C I/O expander to allow for the use of additional digital inputs and outputs.</a:t>
            </a:r>
          </a:p>
          <a:p>
            <a:r>
              <a:rPr lang="en-US" dirty="0"/>
              <a:t>Trade-Off studies will need to be conducted to whether a Hall effect sensor or rotary encoder is desired for the project.</a:t>
            </a:r>
          </a:p>
          <a:p>
            <a:pPr lvl="1"/>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43750" y="3082131"/>
            <a:ext cx="2095500" cy="1562100"/>
          </a:xfrm>
        </p:spPr>
      </p:pic>
      <p:sp>
        <p:nvSpPr>
          <p:cNvPr id="6" name="TextBox 5"/>
          <p:cNvSpPr txBox="1"/>
          <p:nvPr/>
        </p:nvSpPr>
        <p:spPr>
          <a:xfrm>
            <a:off x="2431211" y="6235244"/>
            <a:ext cx="5029200" cy="215444"/>
          </a:xfrm>
          <a:prstGeom prst="rect">
            <a:avLst/>
          </a:prstGeom>
          <a:noFill/>
        </p:spPr>
        <p:txBody>
          <a:bodyPr wrap="square" rtlCol="0">
            <a:spAutoFit/>
          </a:bodyPr>
          <a:lstStyle/>
          <a:p>
            <a:r>
              <a:rPr lang="en-US" sz="800" dirty="0"/>
              <a:t>https://upload.wikimedia.org/wikipedia/commons/thumb/7/7e/Hall_sensor_tach.gif/220px-Hall_sensor_tach.gif</a:t>
            </a:r>
          </a:p>
        </p:txBody>
      </p:sp>
    </p:spTree>
    <p:extLst>
      <p:ext uri="{BB962C8B-B14F-4D97-AF65-F5344CB8AC3E}">
        <p14:creationId xmlns:p14="http://schemas.microsoft.com/office/powerpoint/2010/main" val="2909143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Control Subsystem</a:t>
            </a:r>
          </a:p>
        </p:txBody>
      </p:sp>
      <p:sp>
        <p:nvSpPr>
          <p:cNvPr id="5" name="Content Placeholder 4"/>
          <p:cNvSpPr>
            <a:spLocks noGrp="1"/>
          </p:cNvSpPr>
          <p:nvPr>
            <p:ph sz="half" idx="1"/>
          </p:nvPr>
        </p:nvSpPr>
        <p:spPr/>
        <p:txBody>
          <a:bodyPr>
            <a:normAutofit fontScale="85000" lnSpcReduction="10000"/>
          </a:bodyPr>
          <a:lstStyle/>
          <a:p>
            <a:r>
              <a:rPr lang="en-US" dirty="0"/>
              <a:t>Level II Requirements 6-8, 10 and 12</a:t>
            </a:r>
          </a:p>
          <a:p>
            <a:r>
              <a:rPr lang="en-US" dirty="0"/>
              <a:t>In order to adjust for the inclination of the raptor, the entire raptor must shift its alignment to adjust to the horizontal plane.</a:t>
            </a:r>
          </a:p>
          <a:p>
            <a:r>
              <a:rPr lang="en-US" dirty="0"/>
              <a:t>To accomplish this we need a servo to precisely control the horizontal plane position, and a sensor which will identify the inclination of the robot.</a:t>
            </a:r>
          </a:p>
          <a:p>
            <a:r>
              <a:rPr lang="en-US" dirty="0"/>
              <a:t>An IMU will be used to identify inclination and angular acceleration</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3204907"/>
            <a:ext cx="4038600" cy="1316548"/>
          </a:xfrm>
        </p:spPr>
      </p:pic>
    </p:spTree>
    <p:extLst>
      <p:ext uri="{BB962C8B-B14F-4D97-AF65-F5344CB8AC3E}">
        <p14:creationId xmlns:p14="http://schemas.microsoft.com/office/powerpoint/2010/main" val="37090194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Subsystems</a:t>
            </a:r>
          </a:p>
        </p:txBody>
      </p:sp>
      <p:sp>
        <p:nvSpPr>
          <p:cNvPr id="3" name="Content Placeholder 2"/>
          <p:cNvSpPr>
            <a:spLocks noGrp="1"/>
          </p:cNvSpPr>
          <p:nvPr>
            <p:ph sz="half" idx="1"/>
          </p:nvPr>
        </p:nvSpPr>
        <p:spPr/>
        <p:txBody>
          <a:bodyPr/>
          <a:lstStyle/>
          <a:p>
            <a:r>
              <a:rPr lang="en-US" dirty="0"/>
              <a:t>IMU Requirements </a:t>
            </a:r>
            <a:r>
              <a:rPr lang="en-US" b="1" dirty="0"/>
              <a:t>(Level 2-9)</a:t>
            </a:r>
            <a:r>
              <a:rPr lang="en-US" dirty="0"/>
              <a:t>:</a:t>
            </a:r>
          </a:p>
          <a:p>
            <a:pPr lvl="1"/>
            <a:r>
              <a:rPr lang="en-US" dirty="0"/>
              <a:t>Detect inclination angles of up to 6.5 degrees per the game’s rules</a:t>
            </a:r>
          </a:p>
          <a:p>
            <a:pPr lvl="1"/>
            <a:r>
              <a:rPr lang="en-US" dirty="0"/>
              <a:t>This corresponds to the head and tail positions on the chart to the right. The maximum expected movement is about 1.1 cm</a:t>
            </a:r>
          </a:p>
        </p:txBody>
      </p:sp>
      <p:pic>
        <p:nvPicPr>
          <p:cNvPr id="2052"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1933868"/>
            <a:ext cx="4038600" cy="3858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0867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Subsystem </a:t>
            </a:r>
            <a:r>
              <a:rPr lang="en-US" b="1" dirty="0"/>
              <a:t>(Level 1-7)</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a:t>System Engineering determined that the allocation of resources, in mA for the DC motors was an average current draw of 1500mA each, with 300mA average current for each servo. </a:t>
            </a:r>
          </a:p>
          <a:p>
            <a:r>
              <a:rPr lang="en-US" dirty="0"/>
              <a:t>Additionally, the game’s duration must be, at minimum, one hour long.</a:t>
            </a:r>
          </a:p>
          <a:p>
            <a:r>
              <a:rPr lang="en-US" dirty="0"/>
              <a:t>This requires batteries that have a combined rating at a minimum of 3700mA-h.</a:t>
            </a:r>
          </a:p>
          <a:p>
            <a:r>
              <a:rPr lang="en-US" dirty="0"/>
              <a:t>3DoT battery form factor limits on board battery selection, so any externally connected batteries must supply power via an external bus.</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974691"/>
            <a:ext cx="4038600" cy="1776983"/>
          </a:xfrm>
        </p:spPr>
      </p:pic>
      <p:sp>
        <p:nvSpPr>
          <p:cNvPr id="6" name="TextBox 5"/>
          <p:cNvSpPr txBox="1"/>
          <p:nvPr/>
        </p:nvSpPr>
        <p:spPr>
          <a:xfrm>
            <a:off x="6934200" y="5029201"/>
            <a:ext cx="2667000" cy="246221"/>
          </a:xfrm>
          <a:prstGeom prst="rect">
            <a:avLst/>
          </a:prstGeom>
          <a:noFill/>
        </p:spPr>
        <p:txBody>
          <a:bodyPr wrap="square" rtlCol="0">
            <a:spAutoFit/>
          </a:bodyPr>
          <a:lstStyle/>
          <a:p>
            <a:r>
              <a:rPr lang="en-US" sz="1000" dirty="0"/>
              <a:t>Systems Engineering Computed Allocation</a:t>
            </a:r>
          </a:p>
        </p:txBody>
      </p:sp>
    </p:spTree>
    <p:extLst>
      <p:ext uri="{BB962C8B-B14F-4D97-AF65-F5344CB8AC3E}">
        <p14:creationId xmlns:p14="http://schemas.microsoft.com/office/powerpoint/2010/main" val="982062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Subsystem</a:t>
            </a:r>
          </a:p>
        </p:txBody>
      </p:sp>
      <p:sp>
        <p:nvSpPr>
          <p:cNvPr id="5" name="Text Placeholder 4"/>
          <p:cNvSpPr>
            <a:spLocks noGrp="1"/>
          </p:cNvSpPr>
          <p:nvPr>
            <p:ph type="body" idx="1"/>
          </p:nvPr>
        </p:nvSpPr>
        <p:spPr/>
        <p:txBody>
          <a:bodyPr>
            <a:normAutofit/>
          </a:bodyPr>
          <a:lstStyle/>
          <a:p>
            <a:r>
              <a:rPr lang="en-US" dirty="0"/>
              <a:t>Boost Converter Bypass to External Power Rail</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981200" y="3061750"/>
            <a:ext cx="4040188" cy="2177538"/>
          </a:xfrm>
        </p:spPr>
      </p:pic>
      <p:sp>
        <p:nvSpPr>
          <p:cNvPr id="6" name="Text Placeholder 5"/>
          <p:cNvSpPr>
            <a:spLocks noGrp="1"/>
          </p:cNvSpPr>
          <p:nvPr>
            <p:ph type="body" sz="quarter" idx="3"/>
          </p:nvPr>
        </p:nvSpPr>
        <p:spPr/>
        <p:txBody>
          <a:bodyPr>
            <a:normAutofit/>
          </a:bodyPr>
          <a:lstStyle/>
          <a:p>
            <a:r>
              <a:rPr lang="en-US" dirty="0"/>
              <a:t>Grounding of External Power at 3DoT Common</a:t>
            </a:r>
          </a:p>
        </p:txBody>
      </p:sp>
      <p:pic>
        <p:nvPicPr>
          <p:cNvPr id="9" name="Content Placeholder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142293" y="3060043"/>
            <a:ext cx="2095238" cy="2180952"/>
          </a:xfrm>
        </p:spPr>
      </p:pic>
    </p:spTree>
    <p:extLst>
      <p:ext uri="{BB962C8B-B14F-4D97-AF65-F5344CB8AC3E}">
        <p14:creationId xmlns:p14="http://schemas.microsoft.com/office/powerpoint/2010/main" val="1370396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Power Subsystem</a:t>
            </a:r>
          </a:p>
        </p:txBody>
      </p:sp>
      <p:sp>
        <p:nvSpPr>
          <p:cNvPr id="8" name="Content Placeholder 7"/>
          <p:cNvSpPr>
            <a:spLocks noGrp="1"/>
          </p:cNvSpPr>
          <p:nvPr>
            <p:ph idx="1"/>
          </p:nvPr>
        </p:nvSpPr>
        <p:spPr/>
        <p:txBody>
          <a:bodyPr>
            <a:normAutofit/>
          </a:bodyPr>
          <a:lstStyle/>
          <a:p>
            <a:r>
              <a:rPr lang="en-US" dirty="0"/>
              <a:t>An externally fed motor driver allows for full current duty of the motor to be supplied by the external power source, leaving the entirety of the current allocation for the on board battery to the servos, the Leonardo, and the on-board Bluetooth.</a:t>
            </a:r>
          </a:p>
          <a:p>
            <a:r>
              <a:rPr lang="en-US" dirty="0"/>
              <a:t>All external I/O systems will be powered through the external power rail, including all I2C components. This leaves 710mA allocated to 3DoT components and servos.</a:t>
            </a:r>
          </a:p>
          <a:p>
            <a:endParaRPr lang="en-US" dirty="0"/>
          </a:p>
        </p:txBody>
      </p:sp>
    </p:spTree>
    <p:extLst>
      <p:ext uri="{BB962C8B-B14F-4D97-AF65-F5344CB8AC3E}">
        <p14:creationId xmlns:p14="http://schemas.microsoft.com/office/powerpoint/2010/main" val="4219004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Power Subsystem</a:t>
            </a:r>
          </a:p>
        </p:txBody>
      </p:sp>
      <p:sp>
        <p:nvSpPr>
          <p:cNvPr id="2" name="Content Placeholder 1"/>
          <p:cNvSpPr>
            <a:spLocks noGrp="1"/>
          </p:cNvSpPr>
          <p:nvPr>
            <p:ph idx="1"/>
          </p:nvPr>
        </p:nvSpPr>
        <p:spPr/>
        <p:txBody>
          <a:bodyPr>
            <a:normAutofit/>
          </a:bodyPr>
          <a:lstStyle/>
          <a:p>
            <a:r>
              <a:rPr lang="en-US" dirty="0"/>
              <a:t>DC Motor Power Consumption analysis</a:t>
            </a:r>
          </a:p>
          <a:p>
            <a:pPr lvl="1"/>
            <a:r>
              <a:rPr lang="en-US" dirty="0"/>
              <a:t>DC Motor Current Draw is entirely dependent on torque on the motor, and rated no and full load current values provided by the manufacturer.</a:t>
            </a:r>
          </a:p>
          <a:p>
            <a:pPr lvl="1"/>
            <a:r>
              <a:rPr lang="en-US" dirty="0"/>
              <a:t>Calculating torque on the motor is incredibly complicated due to the multiple lever arms acting on the motor.</a:t>
            </a:r>
          </a:p>
          <a:p>
            <a:pPr lvl="1"/>
            <a:r>
              <a:rPr lang="en-US" dirty="0"/>
              <a:t>Three primary lever arms are used for torque calculations.</a:t>
            </a:r>
          </a:p>
          <a:p>
            <a:pPr lvl="1"/>
            <a:r>
              <a:rPr lang="en-US" dirty="0"/>
              <a:t>These calculations are not definitive, but explanatory to the approximate value of motor torque.</a:t>
            </a:r>
          </a:p>
        </p:txBody>
      </p:sp>
    </p:spTree>
    <p:extLst>
      <p:ext uri="{BB962C8B-B14F-4D97-AF65-F5344CB8AC3E}">
        <p14:creationId xmlns:p14="http://schemas.microsoft.com/office/powerpoint/2010/main" val="4137046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Power Subsystem</a:t>
            </a:r>
          </a:p>
        </p:txBody>
      </p:sp>
      <p:sp>
        <p:nvSpPr>
          <p:cNvPr id="5" name="Content Placeholder 4"/>
          <p:cNvSpPr>
            <a:spLocks noGrp="1"/>
          </p:cNvSpPr>
          <p:nvPr>
            <p:ph sz="half" idx="1"/>
          </p:nvPr>
        </p:nvSpPr>
        <p:spPr/>
        <p:txBody>
          <a:bodyPr>
            <a:normAutofit fontScale="85000" lnSpcReduction="20000"/>
          </a:bodyPr>
          <a:lstStyle/>
          <a:p>
            <a:r>
              <a:rPr lang="en-US" dirty="0"/>
              <a:t>Initial Conditions:</a:t>
            </a:r>
          </a:p>
          <a:p>
            <a:pPr lvl="1"/>
            <a:r>
              <a:rPr lang="en-US" dirty="0"/>
              <a:t>The force due to gravity is constant due to the allocated mass of the robot being 657g. </a:t>
            </a:r>
          </a:p>
          <a:p>
            <a:pPr lvl="1"/>
            <a:r>
              <a:rPr lang="en-US" dirty="0"/>
              <a:t>One foot is planted while the other is moving, this reduces the effective mass distribution, and thus torque by half per leg.</a:t>
            </a:r>
          </a:p>
          <a:p>
            <a:pPr lvl="1"/>
            <a:r>
              <a:rPr lang="en-US" dirty="0"/>
              <a:t>The lever arms move at a varying pace, shifted by a small factor depending on starting lever arm position.</a:t>
            </a:r>
          </a:p>
          <a:p>
            <a:pPr lvl="1"/>
            <a:r>
              <a:rPr lang="en-US" dirty="0"/>
              <a:t>Centripetal force of the legs is negligible due to negligible leg mass.</a:t>
            </a:r>
          </a:p>
          <a:p>
            <a:pPr lvl="1"/>
            <a:r>
              <a:rPr lang="en-US" dirty="0"/>
              <a:t>The reference for the torque on the motor will be in relation to the first lever arm attached to the motor.</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107945"/>
            <a:ext cx="4038600" cy="3510475"/>
          </a:xfrm>
        </p:spPr>
      </p:pic>
    </p:spTree>
    <p:extLst>
      <p:ext uri="{BB962C8B-B14F-4D97-AF65-F5344CB8AC3E}">
        <p14:creationId xmlns:p14="http://schemas.microsoft.com/office/powerpoint/2010/main" val="3794875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Power Subsystem</a:t>
            </a:r>
          </a:p>
        </p:txBody>
      </p:sp>
      <p:sp>
        <p:nvSpPr>
          <p:cNvPr id="5" name="Content Placeholder 4"/>
          <p:cNvSpPr>
            <a:spLocks noGrp="1"/>
          </p:cNvSpPr>
          <p:nvPr>
            <p:ph sz="half" idx="1"/>
          </p:nvPr>
        </p:nvSpPr>
        <p:spPr/>
        <p:txBody>
          <a:bodyPr>
            <a:normAutofit/>
          </a:bodyPr>
          <a:lstStyle/>
          <a:p>
            <a:r>
              <a:rPr lang="en-US" dirty="0"/>
              <a:t>Maximum torque occurs when all lever arms are perpendicular to gravitational acceleration. </a:t>
            </a:r>
          </a:p>
          <a:p>
            <a:pPr lvl="1"/>
            <a:r>
              <a:rPr lang="en-US" dirty="0"/>
              <a:t>This value is: 213.8 </a:t>
            </a:r>
            <a:r>
              <a:rPr lang="en-US" dirty="0" err="1"/>
              <a:t>mN</a:t>
            </a:r>
            <a:r>
              <a:rPr lang="en-US" dirty="0"/>
              <a:t>-m.</a:t>
            </a:r>
          </a:p>
          <a:p>
            <a:r>
              <a:rPr lang="en-US" dirty="0"/>
              <a:t>During the rotation of the motor, the force of gravity assists the motor, producing negative (referential) torque</a:t>
            </a:r>
          </a:p>
        </p:txBody>
      </p:sp>
      <p:pic>
        <p:nvPicPr>
          <p:cNvPr id="4099"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1908327"/>
            <a:ext cx="4038600" cy="3909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1737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Subsystem</a:t>
            </a:r>
          </a:p>
        </p:txBody>
      </p:sp>
      <p:sp>
        <p:nvSpPr>
          <p:cNvPr id="3" name="Content Placeholder 2"/>
          <p:cNvSpPr>
            <a:spLocks noGrp="1"/>
          </p:cNvSpPr>
          <p:nvPr>
            <p:ph sz="half" idx="1"/>
          </p:nvPr>
        </p:nvSpPr>
        <p:spPr/>
        <p:txBody>
          <a:bodyPr>
            <a:normAutofit fontScale="47500" lnSpcReduction="20000"/>
          </a:bodyPr>
          <a:lstStyle/>
          <a:p>
            <a:r>
              <a:rPr lang="en-US" dirty="0"/>
              <a:t>From research, only two 3.3V gearbox motors able to achieve the maximum torque anticipated were the Tamiya 70168 with a 344:1 gear ratio and 72005 with a 197:1 gear ratio. </a:t>
            </a:r>
          </a:p>
          <a:p>
            <a:r>
              <a:rPr lang="en-US" dirty="0"/>
              <a:t>Tamiya 70168 no load current is 150mA, and full load current, at 221 </a:t>
            </a:r>
            <a:r>
              <a:rPr lang="en-US" dirty="0" err="1"/>
              <a:t>mN</a:t>
            </a:r>
            <a:r>
              <a:rPr lang="en-US" dirty="0"/>
              <a:t>-m is 2.1A.</a:t>
            </a:r>
          </a:p>
          <a:p>
            <a:r>
              <a:rPr lang="en-US" dirty="0"/>
              <a:t>Tamiya 72005 no load current is 150mA, and full load current, at 235mN-m is 2.7A.</a:t>
            </a:r>
          </a:p>
          <a:p>
            <a:r>
              <a:rPr lang="en-US" dirty="0"/>
              <a:t>For similar torque, the 72005 has more speed, but significantly more current draw. This provides a serious design consideration, as the dual motor drivers on the 3DoT board are rated at 1.2A continuous and 3A pulsed.</a:t>
            </a:r>
          </a:p>
          <a:p>
            <a:r>
              <a:rPr lang="en-US" dirty="0"/>
              <a:t>With the assumption that the region between stall torque and no load is linear, a current draw profile for each leg can be extrapolated.</a:t>
            </a:r>
          </a:p>
          <a:p>
            <a:pPr lvl="1"/>
            <a:r>
              <a:rPr lang="en-US" dirty="0"/>
              <a:t>70168 </a:t>
            </a:r>
          </a:p>
          <a:p>
            <a:pPr lvl="2"/>
            <a:r>
              <a:rPr lang="en-US" dirty="0"/>
              <a:t>Average Current: 862mA</a:t>
            </a:r>
          </a:p>
          <a:p>
            <a:pPr lvl="2"/>
            <a:r>
              <a:rPr lang="en-US" dirty="0"/>
              <a:t>Peak Current: 2.02A</a:t>
            </a:r>
          </a:p>
          <a:p>
            <a:pPr lvl="2"/>
            <a:r>
              <a:rPr lang="en-US" dirty="0"/>
              <a:t>Max Speed: 38 RPM</a:t>
            </a:r>
          </a:p>
          <a:p>
            <a:pPr lvl="1"/>
            <a:r>
              <a:rPr lang="en-US" dirty="0"/>
              <a:t>72005</a:t>
            </a:r>
          </a:p>
          <a:p>
            <a:pPr lvl="2"/>
            <a:r>
              <a:rPr lang="en-US" dirty="0"/>
              <a:t>Average Current: 1.03A</a:t>
            </a:r>
          </a:p>
          <a:p>
            <a:pPr lvl="2"/>
            <a:r>
              <a:rPr lang="en-US" dirty="0"/>
              <a:t>Peak Current: 2.47A</a:t>
            </a:r>
          </a:p>
          <a:p>
            <a:pPr lvl="2"/>
            <a:r>
              <a:rPr lang="en-US" dirty="0"/>
              <a:t>Max Speed: 54 RPM</a:t>
            </a:r>
          </a:p>
          <a:p>
            <a:r>
              <a:rPr lang="en-US" dirty="0"/>
              <a:t>Selection: Tamiya 70168 due to motor driver current limitations</a:t>
            </a:r>
          </a:p>
        </p:txBody>
      </p:sp>
      <p:pic>
        <p:nvPicPr>
          <p:cNvPr id="3075"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1947895"/>
            <a:ext cx="4038600" cy="3830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6020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3203" b="2"/>
          <a:stretch/>
        </p:blipFill>
        <p:spPr>
          <a:xfrm>
            <a:off x="6338316" y="1904281"/>
            <a:ext cx="5074070" cy="4272681"/>
          </a:xfrm>
          <a:prstGeom prst="rect">
            <a:avLst/>
          </a:prstGeom>
        </p:spPr>
      </p:pic>
      <p:sp>
        <p:nvSpPr>
          <p:cNvPr id="2" name="Title 1"/>
          <p:cNvSpPr>
            <a:spLocks noGrp="1"/>
          </p:cNvSpPr>
          <p:nvPr>
            <p:ph type="title"/>
          </p:nvPr>
        </p:nvSpPr>
        <p:spPr/>
        <p:txBody>
          <a:bodyPr>
            <a:normAutofit/>
          </a:bodyPr>
          <a:lstStyle/>
          <a:p>
            <a:r>
              <a:rPr lang="en-US" dirty="0"/>
              <a:t>Program Objectives </a:t>
            </a:r>
          </a:p>
        </p:txBody>
      </p:sp>
      <p:sp>
        <p:nvSpPr>
          <p:cNvPr id="3" name="Content Placeholder 2"/>
          <p:cNvSpPr>
            <a:spLocks noGrp="1"/>
          </p:cNvSpPr>
          <p:nvPr>
            <p:ph idx="1"/>
          </p:nvPr>
        </p:nvSpPr>
        <p:spPr>
          <a:xfrm>
            <a:off x="838200" y="1825625"/>
            <a:ext cx="5015484" cy="4351338"/>
          </a:xfrm>
        </p:spPr>
        <p:txBody>
          <a:bodyPr>
            <a:normAutofit/>
          </a:bodyPr>
          <a:lstStyle/>
          <a:p>
            <a:pPr>
              <a:lnSpc>
                <a:spcPct val="70000"/>
              </a:lnSpc>
            </a:pPr>
            <a:r>
              <a:rPr lang="en-US" sz="2600" dirty="0"/>
              <a:t>The Velociraptor is a dinosaur toy</a:t>
            </a:r>
          </a:p>
          <a:p>
            <a:pPr>
              <a:lnSpc>
                <a:spcPct val="70000"/>
              </a:lnSpc>
            </a:pPr>
            <a:r>
              <a:rPr lang="en-US" sz="2600" dirty="0"/>
              <a:t>The Velociraptor is on a deadline</a:t>
            </a:r>
          </a:p>
          <a:p>
            <a:pPr>
              <a:lnSpc>
                <a:spcPct val="70000"/>
              </a:lnSpc>
            </a:pPr>
            <a:r>
              <a:rPr lang="en-US" sz="2600" dirty="0"/>
              <a:t>The Velociraptor will use a 3DoT board</a:t>
            </a:r>
          </a:p>
          <a:p>
            <a:pPr>
              <a:lnSpc>
                <a:spcPct val="70000"/>
              </a:lnSpc>
            </a:pPr>
            <a:r>
              <a:rPr lang="en-US" sz="2600" dirty="0"/>
              <a:t>The Velociraptor will be controlled by an Arxterra Control Panel</a:t>
            </a:r>
          </a:p>
          <a:p>
            <a:pPr>
              <a:lnSpc>
                <a:spcPct val="70000"/>
              </a:lnSpc>
            </a:pPr>
            <a:r>
              <a:rPr lang="en-US" sz="2600" dirty="0"/>
              <a:t>The Velociraptor will play in a game</a:t>
            </a:r>
          </a:p>
          <a:p>
            <a:pPr>
              <a:lnSpc>
                <a:spcPct val="70000"/>
              </a:lnSpc>
            </a:pPr>
            <a:endParaRPr lang="en-US" sz="2600" dirty="0"/>
          </a:p>
          <a:p>
            <a:pPr>
              <a:lnSpc>
                <a:spcPct val="70000"/>
              </a:lnSpc>
            </a:pPr>
            <a:endParaRPr lang="en-US" sz="2600" dirty="0"/>
          </a:p>
          <a:p>
            <a:pPr>
              <a:lnSpc>
                <a:spcPct val="70000"/>
              </a:lnSpc>
            </a:pPr>
            <a:endParaRPr lang="en-US" sz="2600" dirty="0"/>
          </a:p>
        </p:txBody>
      </p:sp>
      <p:sp>
        <p:nvSpPr>
          <p:cNvPr id="4" name="Footer Placeholder 3"/>
          <p:cNvSpPr>
            <a:spLocks noGrp="1"/>
          </p:cNvSpPr>
          <p:nvPr>
            <p:ph type="ftr" sz="quarter" idx="11"/>
          </p:nvPr>
        </p:nvSpPr>
        <p:spPr/>
        <p:txBody>
          <a:bodyPr>
            <a:normAutofit fontScale="92500" lnSpcReduction="20000"/>
          </a:bodyPr>
          <a:lstStyle/>
          <a:p>
            <a:r>
              <a:rPr lang="en-US" dirty="0">
                <a:hlinkClick r:id="rId3"/>
              </a:rPr>
              <a:t>http://www.startwiththehouse.com/wordpress/wp-content/uploads/2013/01/Goal-Setting.jpg</a:t>
            </a:r>
            <a:r>
              <a:rPr lang="en-US" dirty="0"/>
              <a:t> </a:t>
            </a:r>
          </a:p>
        </p:txBody>
      </p:sp>
    </p:spTree>
    <p:extLst>
      <p:ext uri="{BB962C8B-B14F-4D97-AF65-F5344CB8AC3E}">
        <p14:creationId xmlns:p14="http://schemas.microsoft.com/office/powerpoint/2010/main" val="4661901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Subsystem</a:t>
            </a:r>
          </a:p>
        </p:txBody>
      </p:sp>
      <p:sp>
        <p:nvSpPr>
          <p:cNvPr id="3" name="Content Placeholder 2"/>
          <p:cNvSpPr>
            <a:spLocks noGrp="1"/>
          </p:cNvSpPr>
          <p:nvPr>
            <p:ph idx="1"/>
          </p:nvPr>
        </p:nvSpPr>
        <p:spPr/>
        <p:txBody>
          <a:bodyPr>
            <a:normAutofit/>
          </a:bodyPr>
          <a:lstStyle/>
          <a:p>
            <a:r>
              <a:rPr lang="en-US" dirty="0"/>
              <a:t>External battery sizing can be determined from this information. With both legs operating at 852mA average current, the average load current for the external source will be 1524mA. </a:t>
            </a:r>
          </a:p>
          <a:p>
            <a:r>
              <a:rPr lang="en-US" dirty="0"/>
              <a:t>For one hour of continuous use, the combined external battery capacity must be at least 1500mA-h.</a:t>
            </a:r>
          </a:p>
          <a:p>
            <a:r>
              <a:rPr lang="en-US" dirty="0"/>
              <a:t>This value is within our allocation of 3000mA for the DC motors under continuous operation.</a:t>
            </a:r>
          </a:p>
        </p:txBody>
      </p:sp>
    </p:spTree>
    <p:extLst>
      <p:ext uri="{BB962C8B-B14F-4D97-AF65-F5344CB8AC3E}">
        <p14:creationId xmlns:p14="http://schemas.microsoft.com/office/powerpoint/2010/main" val="1485069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Electronics Subsystem</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26863" y="1600201"/>
            <a:ext cx="573827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79453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9098" y="89813"/>
            <a:ext cx="9839460" cy="6701766"/>
          </a:xfrm>
          <a:prstGeom prst="rect">
            <a:avLst/>
          </a:prstGeom>
        </p:spPr>
      </p:pic>
      <p:graphicFrame>
        <p:nvGraphicFramePr>
          <p:cNvPr id="6" name="Diagram 5"/>
          <p:cNvGraphicFramePr/>
          <p:nvPr>
            <p:extLst/>
          </p:nvPr>
        </p:nvGraphicFramePr>
        <p:xfrm>
          <a:off x="838200" y="365126"/>
          <a:ext cx="10515600" cy="1038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346230633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8270213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nvPr>
        </p:nvGraphicFramePr>
        <p:xfrm>
          <a:off x="839788" y="365126"/>
          <a:ext cx="10515600" cy="1154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839788" y="1681163"/>
          <a:ext cx="5157787" cy="8239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Content Placeholder 6"/>
          <p:cNvGraphicFramePr>
            <a:graphicFrameLocks noGrp="1"/>
          </p:cNvGraphicFramePr>
          <p:nvPr>
            <p:ph sz="half" idx="2"/>
            <p:extLst/>
          </p:nvPr>
        </p:nvGraphicFramePr>
        <p:xfrm>
          <a:off x="839788" y="2505075"/>
          <a:ext cx="5157787" cy="368458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Diagram 8"/>
          <p:cNvGraphicFramePr/>
          <p:nvPr/>
        </p:nvGraphicFramePr>
        <p:xfrm>
          <a:off x="6172200" y="1681163"/>
          <a:ext cx="5183188" cy="82391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0" name="Content Placeholder 9"/>
          <p:cNvGraphicFramePr>
            <a:graphicFrameLocks noGrp="1"/>
          </p:cNvGraphicFramePr>
          <p:nvPr>
            <p:ph sz="quarter" idx="4"/>
            <p:extLst/>
          </p:nvPr>
        </p:nvGraphicFramePr>
        <p:xfrm>
          <a:off x="6172200" y="2505075"/>
          <a:ext cx="5183188" cy="3684588"/>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Tree>
    <p:extLst>
      <p:ext uri="{BB962C8B-B14F-4D97-AF65-F5344CB8AC3E}">
        <p14:creationId xmlns:p14="http://schemas.microsoft.com/office/powerpoint/2010/main" val="1525139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nvGraphicFramePr>
        <p:xfrm>
          <a:off x="839788"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idx="1"/>
          </p:nvPr>
        </p:nvSpPr>
        <p:spPr/>
        <p:txBody>
          <a:bodyPr/>
          <a:lstStyle/>
          <a:p>
            <a:r>
              <a:rPr lang="en-US" dirty="0"/>
              <a:t>Needed Simulations</a:t>
            </a:r>
          </a:p>
        </p:txBody>
      </p:sp>
      <p:graphicFrame>
        <p:nvGraphicFramePr>
          <p:cNvPr id="10" name="Content Placeholder 9"/>
          <p:cNvGraphicFramePr>
            <a:graphicFrameLocks noGrp="1"/>
          </p:cNvGraphicFramePr>
          <p:nvPr>
            <p:ph sz="half" idx="2"/>
            <p:extLst/>
          </p:nvPr>
        </p:nvGraphicFramePr>
        <p:xfrm>
          <a:off x="839788" y="2505075"/>
          <a:ext cx="5157787" cy="19123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 Placeholder 4"/>
          <p:cNvSpPr>
            <a:spLocks noGrp="1"/>
          </p:cNvSpPr>
          <p:nvPr>
            <p:ph type="body" sz="quarter" idx="3"/>
          </p:nvPr>
        </p:nvSpPr>
        <p:spPr/>
        <p:txBody>
          <a:bodyPr/>
          <a:lstStyle/>
          <a:p>
            <a:r>
              <a:rPr lang="en-US" dirty="0"/>
              <a:t>Trade-Off Studies</a:t>
            </a:r>
          </a:p>
        </p:txBody>
      </p:sp>
      <p:graphicFrame>
        <p:nvGraphicFramePr>
          <p:cNvPr id="11" name="Content Placeholder 10"/>
          <p:cNvGraphicFramePr>
            <a:graphicFrameLocks noGrp="1"/>
          </p:cNvGraphicFramePr>
          <p:nvPr>
            <p:ph sz="quarter" idx="4"/>
            <p:extLst>
              <p:ext uri="{D42A27DB-BD31-4B8C-83A1-F6EECF244321}">
                <p14:modId xmlns:p14="http://schemas.microsoft.com/office/powerpoint/2010/main" val="1733787596"/>
              </p:ext>
            </p:extLst>
          </p:nvPr>
        </p:nvGraphicFramePr>
        <p:xfrm>
          <a:off x="6172200" y="2505075"/>
          <a:ext cx="5183188" cy="368458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13" name="Picture 12"/>
          <p:cNvPicPr>
            <a:picLocks noChangeAspect="1"/>
          </p:cNvPicPr>
          <p:nvPr/>
        </p:nvPicPr>
        <p:blipFill>
          <a:blip r:embed="rId17"/>
          <a:stretch>
            <a:fillRect/>
          </a:stretch>
        </p:blipFill>
        <p:spPr>
          <a:xfrm rot="5400000">
            <a:off x="2219177" y="4218452"/>
            <a:ext cx="2311804" cy="2709809"/>
          </a:xfrm>
          <a:prstGeom prst="rect">
            <a:avLst/>
          </a:prstGeom>
        </p:spPr>
      </p:pic>
      <p:sp>
        <p:nvSpPr>
          <p:cNvPr id="14" name="Rectangle 13"/>
          <p:cNvSpPr/>
          <p:nvPr/>
        </p:nvSpPr>
        <p:spPr>
          <a:xfrm>
            <a:off x="5715794" y="6467649"/>
            <a:ext cx="6096000" cy="261610"/>
          </a:xfrm>
          <a:prstGeom prst="rect">
            <a:avLst/>
          </a:prstGeom>
        </p:spPr>
        <p:txBody>
          <a:bodyPr>
            <a:spAutoFit/>
          </a:bodyPr>
          <a:lstStyle/>
          <a:p>
            <a:r>
              <a:rPr lang="en-US" sz="1100" dirty="0"/>
              <a:t>http://arxterra.com/spring-2016-velociraptor-material-trade-off-study-update/</a:t>
            </a:r>
          </a:p>
        </p:txBody>
      </p:sp>
    </p:spTree>
    <p:extLst>
      <p:ext uri="{BB962C8B-B14F-4D97-AF65-F5344CB8AC3E}">
        <p14:creationId xmlns:p14="http://schemas.microsoft.com/office/powerpoint/2010/main" val="23239362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83" y="12879"/>
            <a:ext cx="11900079" cy="6858000"/>
          </a:xfrm>
          <a:prstGeom prst="rect">
            <a:avLst/>
          </a:prstGeom>
        </p:spPr>
      </p:pic>
      <p:graphicFrame>
        <p:nvGraphicFramePr>
          <p:cNvPr id="10" name="Diagram 9"/>
          <p:cNvGraphicFramePr/>
          <p:nvPr>
            <p:extLst/>
          </p:nvPr>
        </p:nvGraphicFramePr>
        <p:xfrm>
          <a:off x="838200" y="365125"/>
          <a:ext cx="10515600" cy="961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Content Placeholder 8"/>
          <p:cNvGraphicFramePr>
            <a:graphicFrameLocks noGrp="1"/>
          </p:cNvGraphicFramePr>
          <p:nvPr>
            <p:ph sz="half" idx="1"/>
            <p:extLst>
              <p:ext uri="{D42A27DB-BD31-4B8C-83A1-F6EECF244321}">
                <p14:modId xmlns:p14="http://schemas.microsoft.com/office/powerpoint/2010/main" val="461596468"/>
              </p:ext>
            </p:extLst>
          </p:nvPr>
        </p:nvGraphicFramePr>
        <p:xfrm>
          <a:off x="838200" y="1825625"/>
          <a:ext cx="5181600" cy="4351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5" name="Content Placeholder 3">
            <a:hlinkClick r:id="rId13"/>
          </p:cNvPr>
          <p:cNvPicPr>
            <a:picLocks noGrp="1" noChangeAspect="1"/>
          </p:cNvPicPr>
          <p:nvPr>
            <p:ph sz="half" idx="2"/>
          </p:nvPr>
        </p:nvPicPr>
        <p:blipFill>
          <a:blip r:embed="rId14"/>
          <a:stretch>
            <a:fillRect/>
          </a:stretch>
        </p:blipFill>
        <p:spPr>
          <a:xfrm>
            <a:off x="6500823" y="1825625"/>
            <a:ext cx="4524353" cy="4351338"/>
          </a:xfrm>
          <a:prstGeom prst="rect">
            <a:avLst/>
          </a:prstGeom>
        </p:spPr>
      </p:pic>
      <p:sp>
        <p:nvSpPr>
          <p:cNvPr id="6" name="Rectangle 5"/>
          <p:cNvSpPr/>
          <p:nvPr/>
        </p:nvSpPr>
        <p:spPr>
          <a:xfrm>
            <a:off x="712763" y="6262311"/>
            <a:ext cx="6096000" cy="261610"/>
          </a:xfrm>
          <a:prstGeom prst="rect">
            <a:avLst/>
          </a:prstGeom>
        </p:spPr>
        <p:txBody>
          <a:bodyPr>
            <a:spAutoFit/>
          </a:bodyPr>
          <a:lstStyle/>
          <a:p>
            <a:r>
              <a:rPr lang="en-US" sz="1100" dirty="0">
                <a:hlinkClick r:id="rId15"/>
              </a:rPr>
              <a:t>http://www.arxterra.com/spring-2016-velociraptor-project-summary/</a:t>
            </a:r>
            <a:endParaRPr lang="en-US" sz="1100" dirty="0"/>
          </a:p>
        </p:txBody>
      </p:sp>
      <p:sp>
        <p:nvSpPr>
          <p:cNvPr id="7" name="Rectangle 6"/>
          <p:cNvSpPr/>
          <p:nvPr/>
        </p:nvSpPr>
        <p:spPr>
          <a:xfrm>
            <a:off x="712763" y="6470688"/>
            <a:ext cx="6096000" cy="276999"/>
          </a:xfrm>
          <a:prstGeom prst="rect">
            <a:avLst/>
          </a:prstGeom>
        </p:spPr>
        <p:txBody>
          <a:bodyPr>
            <a:spAutoFit/>
          </a:bodyPr>
          <a:lstStyle/>
          <a:p>
            <a:r>
              <a:rPr lang="en-US" sz="1200" dirty="0"/>
              <a:t>http://sites.uci.edu/markplecnik/projects/leg_mechanisms/leg_designs/</a:t>
            </a:r>
          </a:p>
        </p:txBody>
      </p:sp>
    </p:spTree>
    <p:extLst>
      <p:ext uri="{BB962C8B-B14F-4D97-AF65-F5344CB8AC3E}">
        <p14:creationId xmlns:p14="http://schemas.microsoft.com/office/powerpoint/2010/main" val="3724615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nvPr>
        </p:nvGraphicFramePr>
        <p:xfrm>
          <a:off x="248529" y="300325"/>
          <a:ext cx="10028812" cy="10773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Content Placeholder 5">
            <a:hlinkClick r:id="rId7"/>
          </p:cNvPr>
          <p:cNvPicPr>
            <a:picLocks noGrp="1" noChangeAspect="1"/>
          </p:cNvPicPr>
          <p:nvPr>
            <p:ph idx="1"/>
          </p:nvPr>
        </p:nvPicPr>
        <p:blipFill>
          <a:blip r:embed="rId8"/>
          <a:stretch>
            <a:fillRect/>
          </a:stretch>
        </p:blipFill>
        <p:spPr>
          <a:xfrm>
            <a:off x="665871" y="1617972"/>
            <a:ext cx="4958501" cy="4351338"/>
          </a:xfrm>
          <a:prstGeom prst="rect">
            <a:avLst/>
          </a:prstGeom>
        </p:spPr>
      </p:pic>
      <p:sp>
        <p:nvSpPr>
          <p:cNvPr id="7" name="Rectangle 6"/>
          <p:cNvSpPr/>
          <p:nvPr/>
        </p:nvSpPr>
        <p:spPr>
          <a:xfrm>
            <a:off x="248529" y="6449989"/>
            <a:ext cx="6096000" cy="261610"/>
          </a:xfrm>
          <a:prstGeom prst="rect">
            <a:avLst/>
          </a:prstGeom>
        </p:spPr>
        <p:txBody>
          <a:bodyPr>
            <a:spAutoFit/>
          </a:bodyPr>
          <a:lstStyle/>
          <a:p>
            <a:r>
              <a:rPr lang="en-US" sz="1100" dirty="0"/>
              <a:t>http://sites.uci.edu/markplecnik/projects/leg_mechanisms/leg_designs/</a:t>
            </a:r>
          </a:p>
        </p:txBody>
      </p:sp>
      <p:pic>
        <p:nvPicPr>
          <p:cNvPr id="8" name="Picture 7">
            <a:hlinkClick r:id="rId9"/>
          </p:cNvPr>
          <p:cNvPicPr>
            <a:picLocks noChangeAspect="1"/>
          </p:cNvPicPr>
          <p:nvPr/>
        </p:nvPicPr>
        <p:blipFill>
          <a:blip r:embed="rId10"/>
          <a:stretch>
            <a:fillRect/>
          </a:stretch>
        </p:blipFill>
        <p:spPr>
          <a:xfrm>
            <a:off x="6115738" y="1800665"/>
            <a:ext cx="5656998" cy="3671667"/>
          </a:xfrm>
          <a:prstGeom prst="rect">
            <a:avLst/>
          </a:prstGeom>
        </p:spPr>
      </p:pic>
      <p:sp>
        <p:nvSpPr>
          <p:cNvPr id="9" name="Rectangle 8"/>
          <p:cNvSpPr/>
          <p:nvPr/>
        </p:nvSpPr>
        <p:spPr>
          <a:xfrm>
            <a:off x="6115738" y="6449989"/>
            <a:ext cx="6096000" cy="261610"/>
          </a:xfrm>
          <a:prstGeom prst="rect">
            <a:avLst/>
          </a:prstGeom>
        </p:spPr>
        <p:txBody>
          <a:bodyPr>
            <a:spAutoFit/>
          </a:bodyPr>
          <a:lstStyle/>
          <a:p>
            <a:r>
              <a:rPr lang="en-US" sz="1100" dirty="0"/>
              <a:t>http://mechanicaldesign101.com/linkage-designs/linkage-animations/</a:t>
            </a:r>
          </a:p>
        </p:txBody>
      </p:sp>
      <p:pic>
        <p:nvPicPr>
          <p:cNvPr id="11" name="Picture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19935" y="169915"/>
            <a:ext cx="1467729" cy="1467729"/>
          </a:xfrm>
          <a:prstGeom prst="rect">
            <a:avLst/>
          </a:prstGeom>
        </p:spPr>
      </p:pic>
    </p:spTree>
    <p:extLst>
      <p:ext uri="{BB962C8B-B14F-4D97-AF65-F5344CB8AC3E}">
        <p14:creationId xmlns:p14="http://schemas.microsoft.com/office/powerpoint/2010/main" val="133951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44700" y="12878"/>
            <a:ext cx="11771290" cy="6832243"/>
          </a:xfrm>
          <a:prstGeom prst="rect">
            <a:avLst/>
          </a:prstGeom>
        </p:spPr>
      </p:pic>
      <p:graphicFrame>
        <p:nvGraphicFramePr>
          <p:cNvPr id="8" name="Diagram 7"/>
          <p:cNvGraphicFramePr/>
          <p:nvPr>
            <p:extLst/>
          </p:nvPr>
        </p:nvGraphicFramePr>
        <p:xfrm>
          <a:off x="838200" y="244700"/>
          <a:ext cx="10515600" cy="1043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838200" y="1825624"/>
            <a:ext cx="10515600" cy="4758056"/>
          </a:xfrm>
        </p:spPr>
        <p:txBody>
          <a:bodyPr>
            <a:normAutofit/>
          </a:bodyPr>
          <a:lstStyle/>
          <a:p>
            <a:endParaRPr lang="en-US" sz="12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pPr marL="0" indent="0">
              <a:buNone/>
            </a:pPr>
            <a:endParaRPr lang="en-US" sz="1000" dirty="0"/>
          </a:p>
          <a:p>
            <a:pPr marL="0" indent="0">
              <a:buNone/>
            </a:pPr>
            <a:endParaRPr lang="en-US" sz="1000" dirty="0"/>
          </a:p>
        </p:txBody>
      </p:sp>
      <p:pic>
        <p:nvPicPr>
          <p:cNvPr id="4" name="Picture 3"/>
          <p:cNvPicPr>
            <a:picLocks noChangeAspect="1"/>
          </p:cNvPicPr>
          <p:nvPr/>
        </p:nvPicPr>
        <p:blipFill>
          <a:blip r:embed="rId8"/>
          <a:stretch>
            <a:fillRect/>
          </a:stretch>
        </p:blipFill>
        <p:spPr>
          <a:xfrm>
            <a:off x="3400791" y="1406544"/>
            <a:ext cx="2604168" cy="2798108"/>
          </a:xfrm>
          <a:prstGeom prst="rect">
            <a:avLst/>
          </a:prstGeom>
        </p:spPr>
      </p:pic>
      <p:pic>
        <p:nvPicPr>
          <p:cNvPr id="5" name="Picture 4"/>
          <p:cNvPicPr>
            <a:picLocks noChangeAspect="1"/>
          </p:cNvPicPr>
          <p:nvPr/>
        </p:nvPicPr>
        <p:blipFill>
          <a:blip r:embed="rId9"/>
          <a:stretch>
            <a:fillRect/>
          </a:stretch>
        </p:blipFill>
        <p:spPr>
          <a:xfrm rot="16200000">
            <a:off x="9123100" y="1624547"/>
            <a:ext cx="2732232" cy="2864515"/>
          </a:xfrm>
          <a:prstGeom prst="rect">
            <a:avLst/>
          </a:prstGeom>
        </p:spPr>
      </p:pic>
      <p:pic>
        <p:nvPicPr>
          <p:cNvPr id="6" name="Picture 5"/>
          <p:cNvPicPr>
            <a:picLocks noChangeAspect="1"/>
          </p:cNvPicPr>
          <p:nvPr/>
        </p:nvPicPr>
        <p:blipFill>
          <a:blip r:embed="rId10"/>
          <a:stretch>
            <a:fillRect/>
          </a:stretch>
        </p:blipFill>
        <p:spPr>
          <a:xfrm>
            <a:off x="6110181" y="3986383"/>
            <a:ext cx="2736333" cy="2846232"/>
          </a:xfrm>
          <a:prstGeom prst="rect">
            <a:avLst/>
          </a:prstGeom>
        </p:spPr>
      </p:pic>
      <p:pic>
        <p:nvPicPr>
          <p:cNvPr id="9" name="Picture 8"/>
          <p:cNvPicPr>
            <a:picLocks noChangeAspect="1"/>
          </p:cNvPicPr>
          <p:nvPr/>
        </p:nvPicPr>
        <p:blipFill>
          <a:blip r:embed="rId11"/>
          <a:stretch>
            <a:fillRect/>
          </a:stretch>
        </p:blipFill>
        <p:spPr>
          <a:xfrm>
            <a:off x="550792" y="3826812"/>
            <a:ext cx="2756443" cy="2881336"/>
          </a:xfrm>
          <a:prstGeom prst="rect">
            <a:avLst/>
          </a:prstGeom>
        </p:spPr>
      </p:pic>
    </p:spTree>
    <p:extLst>
      <p:ext uri="{BB962C8B-B14F-4D97-AF65-F5344CB8AC3E}">
        <p14:creationId xmlns:p14="http://schemas.microsoft.com/office/powerpoint/2010/main" val="22207425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1999" cy="2511380"/>
          </a:xfrm>
          <a:prstGeom prst="rect">
            <a:avLst/>
          </a:prstGeom>
        </p:spPr>
      </p:pic>
      <p:graphicFrame>
        <p:nvGraphicFramePr>
          <p:cNvPr id="6" name="Diagram 5"/>
          <p:cNvGraphicFramePr/>
          <p:nvPr>
            <p:extLst/>
          </p:nvPr>
        </p:nvGraphicFramePr>
        <p:xfrm>
          <a:off x="838200" y="365126"/>
          <a:ext cx="11353800" cy="11803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 name="Raptor Leg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10"/>
          <a:stretch>
            <a:fillRect/>
          </a:stretch>
        </p:blipFill>
        <p:spPr>
          <a:xfrm>
            <a:off x="999722" y="2606050"/>
            <a:ext cx="10515600" cy="3254375"/>
          </a:xfrm>
        </p:spPr>
      </p:pic>
    </p:spTree>
    <p:extLst>
      <p:ext uri="{BB962C8B-B14F-4D97-AF65-F5344CB8AC3E}">
        <p14:creationId xmlns:p14="http://schemas.microsoft.com/office/powerpoint/2010/main" val="12224409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16635"/>
          </a:xfrm>
        </p:spPr>
        <p:txBody>
          <a:bodyPr>
            <a:normAutofit fontScale="90000"/>
          </a:bodyPr>
          <a:lstStyle/>
          <a:p>
            <a:r>
              <a:rPr lang="en-US" dirty="0"/>
              <a:t>Project Status</a:t>
            </a:r>
            <a:br>
              <a:rPr lang="en-US" dirty="0"/>
            </a:br>
            <a:r>
              <a:rPr lang="en-US" dirty="0"/>
              <a:t>Work Breakdown Structure (WBS)</a:t>
            </a:r>
          </a:p>
        </p:txBody>
      </p:sp>
      <p:sp>
        <p:nvSpPr>
          <p:cNvPr id="4" name="Footer Placeholder 3"/>
          <p:cNvSpPr>
            <a:spLocks noGrp="1"/>
          </p:cNvSpPr>
          <p:nvPr>
            <p:ph type="ftr" sz="quarter" idx="11"/>
          </p:nvPr>
        </p:nvSpPr>
        <p:spPr>
          <a:xfrm>
            <a:off x="3601720" y="6386613"/>
            <a:ext cx="5593080" cy="422275"/>
          </a:xfrm>
        </p:spPr>
        <p:txBody>
          <a:bodyPr/>
          <a:lstStyle/>
          <a:p>
            <a:r>
              <a:rPr lang="en-US" dirty="0">
                <a:hlinkClick r:id="rId2"/>
              </a:rPr>
              <a:t>http://arxterra.com/2016-fall-velociraptor-preliminary-project-plan/</a:t>
            </a:r>
            <a:r>
              <a:rPr lang="en-US" dirty="0"/>
              <a:t> </a:t>
            </a:r>
          </a:p>
        </p:txBody>
      </p:sp>
      <p:pic>
        <p:nvPicPr>
          <p:cNvPr id="5122" name="Picture 2" descr="http://arxterra.com/wp-content/uploads/2016/09/WBS-min.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42721" y="1381760"/>
            <a:ext cx="9911079" cy="5091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382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p:cNvPicPr>
            <a:picLocks noChangeAspect="1"/>
          </p:cNvPicPr>
          <p:nvPr/>
        </p:nvPicPr>
        <p:blipFill rotWithShape="1">
          <a:blip r:embed="rId2"/>
          <a:srcRect t="1705" r="3" b="3"/>
          <a:stretch/>
        </p:blipFill>
        <p:spPr>
          <a:xfrm>
            <a:off x="828772" y="1904281"/>
            <a:ext cx="5074070" cy="4272681"/>
          </a:xfrm>
          <a:prstGeom prst="rect">
            <a:avLst/>
          </a:prstGeom>
        </p:spPr>
      </p:pic>
      <p:sp>
        <p:nvSpPr>
          <p:cNvPr id="2" name="Title 1"/>
          <p:cNvSpPr>
            <a:spLocks noGrp="1"/>
          </p:cNvSpPr>
          <p:nvPr>
            <p:ph type="title"/>
          </p:nvPr>
        </p:nvSpPr>
        <p:spPr/>
        <p:txBody>
          <a:bodyPr>
            <a:normAutofit/>
          </a:bodyPr>
          <a:lstStyle/>
          <a:p>
            <a:r>
              <a:rPr lang="en-US" dirty="0"/>
              <a:t>Dinosaur Toy</a:t>
            </a:r>
          </a:p>
        </p:txBody>
      </p:sp>
      <p:sp>
        <p:nvSpPr>
          <p:cNvPr id="4" name="Footer Placeholder 3"/>
          <p:cNvSpPr>
            <a:spLocks noGrp="1"/>
          </p:cNvSpPr>
          <p:nvPr>
            <p:ph type="ftr" sz="quarter" idx="11"/>
          </p:nvPr>
        </p:nvSpPr>
        <p:spPr>
          <a:xfrm>
            <a:off x="3115056" y="6311900"/>
            <a:ext cx="6446520" cy="546100"/>
          </a:xfrm>
        </p:spPr>
        <p:txBody>
          <a:bodyPr>
            <a:normAutofit/>
          </a:bodyPr>
          <a:lstStyle/>
          <a:p>
            <a:r>
              <a:rPr lang="en-US" dirty="0">
                <a:hlinkClick r:id="rId3"/>
              </a:rPr>
              <a:t>http://i.ebayimg.com/00/s/MjU3WDMwMA==/z/AH0AAOSwEK9UA8uy/$_35.JPG?set_id=2</a:t>
            </a:r>
            <a:r>
              <a:rPr lang="en-US" dirty="0"/>
              <a:t> </a:t>
            </a:r>
          </a:p>
          <a:p>
            <a:r>
              <a:rPr lang="en-US" dirty="0">
                <a:hlinkClick r:id="rId4"/>
              </a:rPr>
              <a:t>https://en.wikipedia.org/wiki/Theropoda</a:t>
            </a:r>
            <a:r>
              <a:rPr lang="en-US" dirty="0"/>
              <a:t> </a:t>
            </a:r>
          </a:p>
        </p:txBody>
      </p:sp>
      <p:sp>
        <p:nvSpPr>
          <p:cNvPr id="9" name="Content Placeholder 8"/>
          <p:cNvSpPr>
            <a:spLocks noGrp="1"/>
          </p:cNvSpPr>
          <p:nvPr>
            <p:ph idx="1"/>
          </p:nvPr>
        </p:nvSpPr>
        <p:spPr>
          <a:xfrm>
            <a:off x="6338316" y="1825625"/>
            <a:ext cx="5015484" cy="4351338"/>
          </a:xfrm>
        </p:spPr>
        <p:txBody>
          <a:bodyPr>
            <a:normAutofit/>
          </a:bodyPr>
          <a:lstStyle/>
          <a:p>
            <a:r>
              <a:rPr lang="en-US" dirty="0"/>
              <a:t>Represents a dinosaur of the Theropodous Suborder classification</a:t>
            </a:r>
          </a:p>
          <a:p>
            <a:r>
              <a:rPr lang="en-US" dirty="0"/>
              <a:t>Little arms, big legs</a:t>
            </a:r>
          </a:p>
          <a:p>
            <a:r>
              <a:rPr lang="en-US" dirty="0"/>
              <a:t>Should be portable</a:t>
            </a:r>
          </a:p>
        </p:txBody>
      </p:sp>
    </p:spTree>
    <p:extLst>
      <p:ext uri="{BB962C8B-B14F-4D97-AF65-F5344CB8AC3E}">
        <p14:creationId xmlns:p14="http://schemas.microsoft.com/office/powerpoint/2010/main" val="32521005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2" descr="http://arxterra.com/wp-content/uploads/2016/09/Schedule.png"/>
          <p:cNvPicPr>
            <a:picLocks noChangeAspect="1"/>
          </p:cNvPicPr>
          <p:nvPr/>
        </p:nvPicPr>
        <p:blipFill rotWithShape="1">
          <a:blip r:embed="rId2"/>
          <a:srcRect r="1" b="7833"/>
          <a:stretch/>
        </p:blipFill>
        <p:spPr>
          <a:xfrm>
            <a:off x="6090612" y="10"/>
            <a:ext cx="6101387" cy="6857990"/>
          </a:xfrm>
          <a:prstGeom prst="rect">
            <a:avLst/>
          </a:prstGeom>
          <a:effectLst/>
        </p:spPr>
      </p:pic>
      <p:sp>
        <p:nvSpPr>
          <p:cNvPr id="2" name="Title 1"/>
          <p:cNvSpPr>
            <a:spLocks noGrp="1"/>
          </p:cNvSpPr>
          <p:nvPr>
            <p:ph type="title"/>
          </p:nvPr>
        </p:nvSpPr>
        <p:spPr>
          <a:xfrm>
            <a:off x="648929" y="629266"/>
            <a:ext cx="5127031" cy="1676603"/>
          </a:xfrm>
        </p:spPr>
        <p:txBody>
          <a:bodyPr>
            <a:normAutofit/>
          </a:bodyPr>
          <a:lstStyle/>
          <a:p>
            <a:r>
              <a:rPr lang="en-US" dirty="0"/>
              <a:t>Project Status</a:t>
            </a:r>
            <a:br>
              <a:rPr lang="en-US" dirty="0"/>
            </a:br>
            <a:r>
              <a:rPr lang="en-US" dirty="0"/>
              <a:t>Top Level Schedule</a:t>
            </a:r>
          </a:p>
        </p:txBody>
      </p:sp>
      <p:sp>
        <p:nvSpPr>
          <p:cNvPr id="4" name="Footer Placeholder 3"/>
          <p:cNvSpPr>
            <a:spLocks noGrp="1"/>
          </p:cNvSpPr>
          <p:nvPr>
            <p:ph type="ftr" sz="quarter" idx="11"/>
          </p:nvPr>
        </p:nvSpPr>
        <p:spPr>
          <a:xfrm>
            <a:off x="648929" y="6356350"/>
            <a:ext cx="5127030" cy="365125"/>
          </a:xfrm>
        </p:spPr>
        <p:txBody>
          <a:bodyPr>
            <a:normAutofit/>
          </a:bodyPr>
          <a:lstStyle/>
          <a:p>
            <a:pPr algn="l"/>
            <a:r>
              <a:rPr lang="en-US" dirty="0">
                <a:hlinkClick r:id="rId3"/>
              </a:rPr>
              <a:t>http://arxterra.com/2016-fall-velociraptor-preliminary-project-plan/</a:t>
            </a:r>
            <a:r>
              <a:rPr lang="en-US" dirty="0"/>
              <a:t> </a:t>
            </a:r>
          </a:p>
        </p:txBody>
      </p:sp>
      <p:sp>
        <p:nvSpPr>
          <p:cNvPr id="6150" name="Content Placeholder 6149"/>
          <p:cNvSpPr>
            <a:spLocks noGrp="1"/>
          </p:cNvSpPr>
          <p:nvPr>
            <p:ph idx="1"/>
          </p:nvPr>
        </p:nvSpPr>
        <p:spPr>
          <a:xfrm>
            <a:off x="648930" y="2438400"/>
            <a:ext cx="5127029" cy="3785419"/>
          </a:xfrm>
        </p:spPr>
        <p:txBody>
          <a:bodyPr>
            <a:normAutofit/>
          </a:bodyPr>
          <a:lstStyle/>
          <a:p>
            <a:r>
              <a:rPr lang="en-US" dirty="0"/>
              <a:t>Challenges October</a:t>
            </a:r>
          </a:p>
          <a:p>
            <a:pPr lvl="1"/>
            <a:r>
              <a:rPr lang="en-US" dirty="0"/>
              <a:t>Tests/Experiments</a:t>
            </a:r>
          </a:p>
          <a:p>
            <a:pPr lvl="1"/>
            <a:r>
              <a:rPr lang="en-US" dirty="0"/>
              <a:t>Trade-off studies</a:t>
            </a:r>
          </a:p>
          <a:p>
            <a:pPr lvl="1"/>
            <a:r>
              <a:rPr lang="en-US" dirty="0"/>
              <a:t>3D-Modeling</a:t>
            </a:r>
          </a:p>
          <a:p>
            <a:pPr lvl="1"/>
            <a:r>
              <a:rPr lang="en-US" dirty="0"/>
              <a:t>Simulations</a:t>
            </a:r>
          </a:p>
          <a:p>
            <a:pPr lvl="1"/>
            <a:r>
              <a:rPr lang="en-US" dirty="0"/>
              <a:t>CDR Presentation</a:t>
            </a:r>
          </a:p>
          <a:p>
            <a:r>
              <a:rPr lang="en-US" dirty="0"/>
              <a:t>Reduce build time and errors associated with it</a:t>
            </a:r>
          </a:p>
        </p:txBody>
      </p:sp>
    </p:spTree>
    <p:extLst>
      <p:ext uri="{BB962C8B-B14F-4D97-AF65-F5344CB8AC3E}">
        <p14:creationId xmlns:p14="http://schemas.microsoft.com/office/powerpoint/2010/main" val="22099604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p:cNvPicPr>
            <a:picLocks noChangeAspect="1"/>
          </p:cNvPicPr>
          <p:nvPr/>
        </p:nvPicPr>
        <p:blipFill rotWithShape="1">
          <a:blip r:embed="rId2"/>
          <a:srcRect r="30251" b="7284"/>
          <a:stretch/>
        </p:blipFill>
        <p:spPr>
          <a:xfrm>
            <a:off x="4636008" y="640083"/>
            <a:ext cx="7467740" cy="5583736"/>
          </a:xfrm>
          <a:prstGeom prst="rect">
            <a:avLst/>
          </a:prstGeom>
          <a:effectLst/>
        </p:spPr>
      </p:pic>
      <p:sp>
        <p:nvSpPr>
          <p:cNvPr id="2" name="Title 1"/>
          <p:cNvSpPr>
            <a:spLocks noGrp="1"/>
          </p:cNvSpPr>
          <p:nvPr>
            <p:ph type="title"/>
          </p:nvPr>
        </p:nvSpPr>
        <p:spPr>
          <a:xfrm>
            <a:off x="456690" y="629266"/>
            <a:ext cx="4083411" cy="1676603"/>
          </a:xfrm>
        </p:spPr>
        <p:txBody>
          <a:bodyPr>
            <a:normAutofit/>
          </a:bodyPr>
          <a:lstStyle/>
          <a:p>
            <a:pPr>
              <a:lnSpc>
                <a:spcPct val="80000"/>
              </a:lnSpc>
            </a:pPr>
            <a:r>
              <a:rPr lang="en-US" sz="4100" dirty="0"/>
              <a:t>Project Status</a:t>
            </a:r>
            <a:br>
              <a:rPr lang="en-US" sz="4100" dirty="0"/>
            </a:br>
            <a:r>
              <a:rPr lang="en-US" sz="4100" dirty="0"/>
              <a:t>System/Subsystem Level Tasks</a:t>
            </a:r>
          </a:p>
        </p:txBody>
      </p:sp>
      <p:sp>
        <p:nvSpPr>
          <p:cNvPr id="4" name="Footer Placeholder 3"/>
          <p:cNvSpPr>
            <a:spLocks noGrp="1"/>
          </p:cNvSpPr>
          <p:nvPr>
            <p:ph type="ftr" sz="quarter" idx="11"/>
          </p:nvPr>
        </p:nvSpPr>
        <p:spPr/>
        <p:txBody>
          <a:bodyPr>
            <a:normAutofit/>
          </a:bodyPr>
          <a:lstStyle/>
          <a:p>
            <a:endParaRPr lang="en-US"/>
          </a:p>
        </p:txBody>
      </p:sp>
      <p:sp>
        <p:nvSpPr>
          <p:cNvPr id="6" name="Content Placeholder 5"/>
          <p:cNvSpPr>
            <a:spLocks noGrp="1"/>
          </p:cNvSpPr>
          <p:nvPr>
            <p:ph idx="1"/>
          </p:nvPr>
        </p:nvSpPr>
        <p:spPr>
          <a:xfrm>
            <a:off x="648930" y="2438400"/>
            <a:ext cx="3667037" cy="3785419"/>
          </a:xfrm>
        </p:spPr>
        <p:txBody>
          <a:bodyPr>
            <a:normAutofit/>
          </a:bodyPr>
          <a:lstStyle/>
          <a:p>
            <a:r>
              <a:rPr lang="en-US" dirty="0"/>
              <a:t>Allocation of resources</a:t>
            </a:r>
          </a:p>
          <a:p>
            <a:r>
              <a:rPr lang="en-US" dirty="0"/>
              <a:t>3D-Modeling</a:t>
            </a:r>
          </a:p>
          <a:p>
            <a:r>
              <a:rPr lang="en-US" dirty="0"/>
              <a:t>PCB production</a:t>
            </a:r>
          </a:p>
          <a:p>
            <a:endParaRPr lang="en-US" dirty="0"/>
          </a:p>
        </p:txBody>
      </p:sp>
    </p:spTree>
    <p:extLst>
      <p:ext uri="{BB962C8B-B14F-4D97-AF65-F5344CB8AC3E}">
        <p14:creationId xmlns:p14="http://schemas.microsoft.com/office/powerpoint/2010/main" val="20495511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Status</a:t>
            </a:r>
            <a:br>
              <a:rPr lang="en-US" dirty="0"/>
            </a:br>
            <a:r>
              <a:rPr lang="en-US" dirty="0"/>
              <a:t>Burn Down and Project Completion</a:t>
            </a:r>
          </a:p>
        </p:txBody>
      </p:sp>
      <p:sp>
        <p:nvSpPr>
          <p:cNvPr id="4" name="Footer Placeholder 3"/>
          <p:cNvSpPr>
            <a:spLocks noGrp="1"/>
          </p:cNvSpPr>
          <p:nvPr>
            <p:ph type="ftr" sz="quarter" idx="11"/>
          </p:nvPr>
        </p:nvSpPr>
        <p:spPr/>
        <p:txBody>
          <a:bodyPr/>
          <a:lstStyle/>
          <a:p>
            <a:r>
              <a:rPr lang="en-US" dirty="0">
                <a:hlinkClick r:id="rId2"/>
              </a:rPr>
              <a:t>http://arxterra.com/2016-fall-velociraptor-preliminary-project-plan/</a:t>
            </a:r>
            <a:r>
              <a:rPr lang="en-US" dirty="0"/>
              <a:t>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4604743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716700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Mass Report</a:t>
            </a:r>
          </a:p>
        </p:txBody>
      </p:sp>
      <p:sp>
        <p:nvSpPr>
          <p:cNvPr id="4" name="Footer Placeholder 3"/>
          <p:cNvSpPr>
            <a:spLocks noGrp="1"/>
          </p:cNvSpPr>
          <p:nvPr>
            <p:ph type="ftr" sz="quarter" idx="11"/>
          </p:nvPr>
        </p:nvSpPr>
        <p:spPr/>
        <p:txBody>
          <a:bodyPr/>
          <a:lstStyle/>
          <a:p>
            <a:endParaRPr lang="en-US"/>
          </a:p>
        </p:txBody>
      </p:sp>
      <p:pic>
        <p:nvPicPr>
          <p:cNvPr id="1026" name="Picture 2" descr="http://arxterra.com/wp-content/uploads/2016/09/Power-Report.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483360"/>
            <a:ext cx="9414030" cy="4142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8081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Report</a:t>
            </a:r>
          </a:p>
        </p:txBody>
      </p:sp>
      <p:sp>
        <p:nvSpPr>
          <p:cNvPr id="4" name="Footer Placeholder 3"/>
          <p:cNvSpPr>
            <a:spLocks noGrp="1"/>
          </p:cNvSpPr>
          <p:nvPr>
            <p:ph type="ftr" sz="quarter" idx="11"/>
          </p:nvPr>
        </p:nvSpPr>
        <p:spPr/>
        <p:txBody>
          <a:bodyPr/>
          <a:lstStyle/>
          <a:p>
            <a:endParaRPr lang="en-US"/>
          </a:p>
        </p:txBody>
      </p:sp>
      <p:pic>
        <p:nvPicPr>
          <p:cNvPr id="2050" name="Picture 2" descr="http://arxterra.com/wp-content/uploads/2016/09/Mass-Report.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840" y="1214242"/>
            <a:ext cx="8730827" cy="4962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8424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8" y="202565"/>
            <a:ext cx="10515600" cy="1325563"/>
          </a:xfrm>
        </p:spPr>
        <p:txBody>
          <a:bodyPr/>
          <a:lstStyle/>
          <a:p>
            <a:r>
              <a:rPr lang="en-US" dirty="0"/>
              <a:t>Project Budget:$400.00 ($388.05 Worst Case)</a:t>
            </a:r>
          </a:p>
        </p:txBody>
      </p:sp>
      <p:sp>
        <p:nvSpPr>
          <p:cNvPr id="4" name="Footer Placeholder 3"/>
          <p:cNvSpPr>
            <a:spLocks noGrp="1"/>
          </p:cNvSpPr>
          <p:nvPr>
            <p:ph type="ftr" sz="quarter" idx="11"/>
          </p:nvPr>
        </p:nvSpPr>
        <p:spPr>
          <a:xfrm>
            <a:off x="3421378" y="6269314"/>
            <a:ext cx="5349240" cy="416898"/>
          </a:xfrm>
        </p:spPr>
        <p:txBody>
          <a:bodyPr/>
          <a:lstStyle/>
          <a:p>
            <a:r>
              <a:rPr lang="en-US" dirty="0">
                <a:hlinkClick r:id="rId2"/>
              </a:rPr>
              <a:t>http://arxterra.com/2016-fall-velociraptor-preliminary-project-plan/</a:t>
            </a:r>
            <a:r>
              <a:rPr lang="en-US" dirty="0"/>
              <a:t> </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90965889"/>
              </p:ext>
            </p:extLst>
          </p:nvPr>
        </p:nvGraphicFramePr>
        <p:xfrm>
          <a:off x="1583306" y="1212110"/>
          <a:ext cx="9770491" cy="4957185"/>
        </p:xfrm>
        <a:graphic>
          <a:graphicData uri="http://schemas.openxmlformats.org/drawingml/2006/table">
            <a:tbl>
              <a:tblPr>
                <a:tableStyleId>{5C22544A-7EE6-4342-B048-85BDC9FD1C3A}</a:tableStyleId>
              </a:tblPr>
              <a:tblGrid>
                <a:gridCol w="2403978">
                  <a:extLst>
                    <a:ext uri="{9D8B030D-6E8A-4147-A177-3AD203B41FA5}">
                      <a16:colId xmlns:a16="http://schemas.microsoft.com/office/drawing/2014/main" val="718470182"/>
                    </a:ext>
                  </a:extLst>
                </a:gridCol>
                <a:gridCol w="1925840">
                  <a:extLst>
                    <a:ext uri="{9D8B030D-6E8A-4147-A177-3AD203B41FA5}">
                      <a16:colId xmlns:a16="http://schemas.microsoft.com/office/drawing/2014/main" val="1603793532"/>
                    </a:ext>
                  </a:extLst>
                </a:gridCol>
                <a:gridCol w="1832868">
                  <a:extLst>
                    <a:ext uri="{9D8B030D-6E8A-4147-A177-3AD203B41FA5}">
                      <a16:colId xmlns:a16="http://schemas.microsoft.com/office/drawing/2014/main" val="3900469109"/>
                    </a:ext>
                  </a:extLst>
                </a:gridCol>
                <a:gridCol w="1912557">
                  <a:extLst>
                    <a:ext uri="{9D8B030D-6E8A-4147-A177-3AD203B41FA5}">
                      <a16:colId xmlns:a16="http://schemas.microsoft.com/office/drawing/2014/main" val="3608349103"/>
                    </a:ext>
                  </a:extLst>
                </a:gridCol>
                <a:gridCol w="963202">
                  <a:extLst>
                    <a:ext uri="{9D8B030D-6E8A-4147-A177-3AD203B41FA5}">
                      <a16:colId xmlns:a16="http://schemas.microsoft.com/office/drawing/2014/main" val="3028417210"/>
                    </a:ext>
                  </a:extLst>
                </a:gridCol>
                <a:gridCol w="732046">
                  <a:extLst>
                    <a:ext uri="{9D8B030D-6E8A-4147-A177-3AD203B41FA5}">
                      <a16:colId xmlns:a16="http://schemas.microsoft.com/office/drawing/2014/main" val="1342514732"/>
                    </a:ext>
                  </a:extLst>
                </a:gridCol>
              </a:tblGrid>
              <a:tr h="443714">
                <a:tc gridSpan="6">
                  <a:txBody>
                    <a:bodyPr/>
                    <a:lstStyle/>
                    <a:p>
                      <a:pPr algn="ctr" fontAlgn="ctr"/>
                      <a:r>
                        <a:rPr lang="en-US" sz="2500" u="none" strike="noStrike" dirty="0">
                          <a:effectLst/>
                        </a:rPr>
                        <a:t>Cost Report</a:t>
                      </a:r>
                      <a:endParaRPr lang="en-US" sz="2500" b="1" i="0" u="none" strike="noStrike" dirty="0">
                        <a:solidFill>
                          <a:srgbClr val="44546A"/>
                        </a:solidFill>
                        <a:effectLst/>
                        <a:latin typeface="Cambria" panose="02040503050406030204" pitchFamily="18" charset="0"/>
                      </a:endParaRPr>
                    </a:p>
                  </a:txBody>
                  <a:tcPr marL="9016" marR="9016" marT="9016"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10735898"/>
                  </a:ext>
                </a:extLst>
              </a:tr>
              <a:tr h="205157">
                <a:tc gridSpan="6">
                  <a:txBody>
                    <a:bodyPr/>
                    <a:lstStyle/>
                    <a:p>
                      <a:pPr algn="ctr"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5484399"/>
                  </a:ext>
                </a:extLst>
              </a:tr>
              <a:tr h="194900">
                <a:tc>
                  <a:txBody>
                    <a:bodyPr/>
                    <a:lstStyle/>
                    <a:p>
                      <a:pPr algn="l" fontAlgn="b"/>
                      <a:r>
                        <a:rPr lang="en-US" sz="900" u="none" strike="noStrike">
                          <a:effectLst/>
                        </a:rPr>
                        <a:t>Resource</a:t>
                      </a:r>
                      <a:endParaRPr lang="en-US" sz="9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900" u="none" strike="noStrike">
                          <a:effectLst/>
                        </a:rPr>
                        <a:t>Quantity</a:t>
                      </a:r>
                      <a:endParaRPr lang="en-US" sz="9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900" u="none" strike="noStrike" dirty="0">
                          <a:effectLst/>
                        </a:rPr>
                        <a:t>Expected Cost ($)</a:t>
                      </a:r>
                      <a:endParaRPr lang="en-US" sz="900" b="1" i="0" u="none" strike="noStrike" dirty="0">
                        <a:solidFill>
                          <a:srgbClr val="000000"/>
                        </a:solidFill>
                        <a:effectLst/>
                        <a:latin typeface="Cambria" panose="02040503050406030204" pitchFamily="18" charset="0"/>
                      </a:endParaRPr>
                    </a:p>
                  </a:txBody>
                  <a:tcPr marL="9016" marR="9016" marT="9016" marB="0" anchor="b"/>
                </a:tc>
                <a:tc>
                  <a:txBody>
                    <a:bodyPr/>
                    <a:lstStyle/>
                    <a:p>
                      <a:pPr algn="l" fontAlgn="b"/>
                      <a:r>
                        <a:rPr lang="en-US" sz="900" u="none" strike="noStrike">
                          <a:effectLst/>
                        </a:rPr>
                        <a:t>Actual Cost ($)</a:t>
                      </a:r>
                      <a:endParaRPr lang="en-US" sz="9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900" u="none" strike="noStrike">
                          <a:effectLst/>
                        </a:rPr>
                        <a:t>Uncertainty (%)</a:t>
                      </a:r>
                      <a:endParaRPr lang="en-US" sz="9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900" u="none" strike="noStrike">
                          <a:effectLst/>
                        </a:rPr>
                        <a:t>Margin (±g)</a:t>
                      </a:r>
                      <a:endParaRPr lang="en-US" sz="900" b="1"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2072563698"/>
                  </a:ext>
                </a:extLst>
              </a:tr>
              <a:tr h="194900">
                <a:tc>
                  <a:txBody>
                    <a:bodyPr/>
                    <a:lstStyle/>
                    <a:p>
                      <a:pPr algn="l" fontAlgn="b"/>
                      <a:r>
                        <a:rPr lang="en-US" sz="1000" u="none" strike="noStrike">
                          <a:effectLst/>
                        </a:rPr>
                        <a:t> </a:t>
                      </a:r>
                      <a:endParaRPr lang="en-US" sz="10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1"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1"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908486322"/>
                  </a:ext>
                </a:extLst>
              </a:tr>
              <a:tr h="194900">
                <a:tc>
                  <a:txBody>
                    <a:bodyPr/>
                    <a:lstStyle/>
                    <a:p>
                      <a:pPr algn="l" fontAlgn="b"/>
                      <a:r>
                        <a:rPr lang="en-US" sz="1000" u="none" strike="noStrike">
                          <a:effectLst/>
                        </a:rPr>
                        <a:t>Servo Head/Tail</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1053104328"/>
                  </a:ext>
                </a:extLst>
              </a:tr>
              <a:tr h="194900">
                <a:tc>
                  <a:txBody>
                    <a:bodyPr/>
                    <a:lstStyle/>
                    <a:p>
                      <a:pPr algn="l" fontAlgn="b"/>
                      <a:r>
                        <a:rPr lang="en-US" sz="1000" u="none" strike="noStrike">
                          <a:effectLst/>
                        </a:rPr>
                        <a:t>Servo Body</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4053886501"/>
                  </a:ext>
                </a:extLst>
              </a:tr>
              <a:tr h="194900">
                <a:tc>
                  <a:txBody>
                    <a:bodyPr/>
                    <a:lstStyle/>
                    <a:p>
                      <a:pPr algn="l" fontAlgn="b"/>
                      <a:r>
                        <a:rPr lang="en-US" sz="1000" u="none" strike="noStrike">
                          <a:effectLst/>
                        </a:rPr>
                        <a:t>DC Motors</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25.00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2978577489"/>
                  </a:ext>
                </a:extLst>
              </a:tr>
              <a:tr h="194900">
                <a:tc>
                  <a:txBody>
                    <a:bodyPr/>
                    <a:lstStyle/>
                    <a:p>
                      <a:pPr algn="l" fontAlgn="b"/>
                      <a:r>
                        <a:rPr lang="en-US" sz="1000" u="none" strike="noStrike">
                          <a:effectLst/>
                        </a:rPr>
                        <a:t>3DoT Board</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3125593503"/>
                  </a:ext>
                </a:extLst>
              </a:tr>
              <a:tr h="194900">
                <a:tc>
                  <a:txBody>
                    <a:bodyPr/>
                    <a:lstStyle/>
                    <a:p>
                      <a:pPr algn="l" fontAlgn="b"/>
                      <a:r>
                        <a:rPr lang="en-US" sz="1000" u="none" strike="noStrike">
                          <a:effectLst/>
                        </a:rPr>
                        <a:t>Battery/3DoT</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3.55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dirty="0">
                          <a:effectLst/>
                        </a:rPr>
                        <a:t>1.00</a:t>
                      </a:r>
                      <a:endParaRPr lang="en-US" sz="1000" b="0" i="0" u="none" strike="noStrike" dirty="0">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3735634735"/>
                  </a:ext>
                </a:extLst>
              </a:tr>
              <a:tr h="194900">
                <a:tc>
                  <a:txBody>
                    <a:bodyPr/>
                    <a:lstStyle/>
                    <a:p>
                      <a:pPr algn="l" fontAlgn="b"/>
                      <a:r>
                        <a:rPr lang="en-US" sz="1000" u="none" strike="noStrike">
                          <a:effectLst/>
                        </a:rPr>
                        <a:t>Battery External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4</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50.00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30%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448744797"/>
                  </a:ext>
                </a:extLst>
              </a:tr>
              <a:tr h="194900">
                <a:tc>
                  <a:txBody>
                    <a:bodyPr/>
                    <a:lstStyle/>
                    <a:p>
                      <a:pPr algn="l" fontAlgn="b"/>
                      <a:r>
                        <a:rPr lang="en-US" sz="1000" u="none" strike="noStrike">
                          <a:effectLst/>
                        </a:rPr>
                        <a:t>Battery Charger</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35%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3393150160"/>
                  </a:ext>
                </a:extLst>
              </a:tr>
              <a:tr h="194900">
                <a:tc>
                  <a:txBody>
                    <a:bodyPr/>
                    <a:lstStyle/>
                    <a:p>
                      <a:pPr algn="l" fontAlgn="b"/>
                      <a:r>
                        <a:rPr lang="en-US" sz="1000" u="none" strike="noStrike">
                          <a:effectLst/>
                        </a:rPr>
                        <a:t>PCB Printing Cost</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30.00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1468391559"/>
                  </a:ext>
                </a:extLst>
              </a:tr>
              <a:tr h="194900">
                <a:tc>
                  <a:txBody>
                    <a:bodyPr/>
                    <a:lstStyle/>
                    <a:p>
                      <a:pPr algn="l" fontAlgn="b"/>
                      <a:r>
                        <a:rPr lang="en-US" sz="1000" u="none" strike="noStrike">
                          <a:effectLst/>
                        </a:rPr>
                        <a:t>Frame (PLA Material)</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40.00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1968783097"/>
                  </a:ext>
                </a:extLst>
              </a:tr>
              <a:tr h="194900">
                <a:tc>
                  <a:txBody>
                    <a:bodyPr/>
                    <a:lstStyle/>
                    <a:p>
                      <a:pPr algn="l" fontAlgn="b"/>
                      <a:r>
                        <a:rPr lang="en-US" sz="1000" u="none" strike="noStrike">
                          <a:effectLst/>
                        </a:rPr>
                        <a:t>IMU</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9.00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dirty="0">
                          <a:effectLst/>
                        </a:rPr>
                        <a:t>5%</a:t>
                      </a:r>
                      <a:endParaRPr lang="en-US" sz="1000" b="0" i="0" u="none" strike="noStrike" dirty="0">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3.00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3756217085"/>
                  </a:ext>
                </a:extLst>
              </a:tr>
              <a:tr h="194900">
                <a:tc>
                  <a:txBody>
                    <a:bodyPr/>
                    <a:lstStyle/>
                    <a:p>
                      <a:pPr algn="l" fontAlgn="b"/>
                      <a:r>
                        <a:rPr lang="en-US" sz="1000" u="none" strike="noStrike">
                          <a:effectLst/>
                        </a:rPr>
                        <a:t>Hardware (screws/bolts)</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dirty="0">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dirty="0">
                          <a:effectLst/>
                        </a:rPr>
                        <a:t>25%</a:t>
                      </a:r>
                      <a:endParaRPr lang="en-US" sz="1000" b="0" i="0" u="none" strike="noStrike" dirty="0">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1802743442"/>
                  </a:ext>
                </a:extLst>
              </a:tr>
              <a:tr h="194900">
                <a:tc>
                  <a:txBody>
                    <a:bodyPr/>
                    <a:lstStyle/>
                    <a:p>
                      <a:pPr algn="l" fontAlgn="b"/>
                      <a:r>
                        <a:rPr lang="en-US" sz="1000" u="none" strike="noStrike">
                          <a:effectLst/>
                        </a:rPr>
                        <a:t>Aluminum Chassis</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17.00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dirty="0">
                          <a:effectLst/>
                        </a:rPr>
                        <a:t>5%</a:t>
                      </a:r>
                      <a:endParaRPr lang="en-US" sz="1000" b="0" i="0" u="none" strike="noStrike" dirty="0">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3354115356"/>
                  </a:ext>
                </a:extLst>
              </a:tr>
              <a:tr h="194900">
                <a:tc>
                  <a:txBody>
                    <a:bodyPr/>
                    <a:lstStyle/>
                    <a:p>
                      <a:pPr algn="l" fontAlgn="b"/>
                      <a:r>
                        <a:rPr lang="en-US" sz="1000" u="none" strike="noStrike">
                          <a:effectLst/>
                        </a:rPr>
                        <a:t>Motor Drive</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4.00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823263360"/>
                  </a:ext>
                </a:extLst>
              </a:tr>
              <a:tr h="194900">
                <a:tc>
                  <a:txBody>
                    <a:bodyPr/>
                    <a:lstStyle/>
                    <a:p>
                      <a:pPr algn="l" fontAlgn="b"/>
                      <a:r>
                        <a:rPr lang="en-US" sz="1000" u="none" strike="noStrike">
                          <a:effectLst/>
                        </a:rPr>
                        <a:t>Hall Effect Sensor</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4.00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15%</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1466801443"/>
                  </a:ext>
                </a:extLst>
              </a:tr>
              <a:tr h="194900">
                <a:tc>
                  <a:txBody>
                    <a:bodyPr/>
                    <a:lstStyle/>
                    <a:p>
                      <a:pPr algn="l" fontAlgn="b"/>
                      <a:r>
                        <a:rPr lang="en-US" sz="1000" u="none" strike="noStrike">
                          <a:effectLst/>
                        </a:rPr>
                        <a:t>Shipping</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30.00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50%</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10.00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2004999311"/>
                  </a:ext>
                </a:extLst>
              </a:tr>
              <a:tr h="205157">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1593097989"/>
                  </a:ext>
                </a:extLst>
              </a:tr>
              <a:tr h="194900">
                <a:tc>
                  <a:txBody>
                    <a:bodyPr/>
                    <a:lstStyle/>
                    <a:p>
                      <a:pPr algn="l" fontAlgn="b"/>
                      <a:r>
                        <a:rPr lang="en-US" sz="1000" u="none" strike="noStrike">
                          <a:effectLst/>
                        </a:rPr>
                        <a:t>Project Allocation</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400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3551030602"/>
                  </a:ext>
                </a:extLst>
              </a:tr>
              <a:tr h="194900">
                <a:tc>
                  <a:txBody>
                    <a:bodyPr/>
                    <a:lstStyle/>
                    <a:p>
                      <a:pPr algn="l" fontAlgn="b"/>
                      <a:r>
                        <a:rPr lang="en-US" sz="1000" u="none" strike="noStrike">
                          <a:effectLst/>
                        </a:rPr>
                        <a:t>Total Margin</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115.50</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2968212194"/>
                  </a:ext>
                </a:extLst>
              </a:tr>
              <a:tr h="194900">
                <a:tc>
                  <a:txBody>
                    <a:bodyPr/>
                    <a:lstStyle/>
                    <a:p>
                      <a:pPr algn="l" fontAlgn="b"/>
                      <a:r>
                        <a:rPr lang="en-US" sz="1000" u="none" strike="noStrike">
                          <a:effectLst/>
                        </a:rPr>
                        <a:t>Total Expected Cost</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a:effectLst/>
                        </a:rPr>
                        <a:t>272.55</a:t>
                      </a:r>
                      <a:endParaRPr lang="en-US" sz="1000" b="0" i="0" u="none" strike="noStrike">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2976791879"/>
                  </a:ext>
                </a:extLst>
              </a:tr>
              <a:tr h="205157">
                <a:tc>
                  <a:txBody>
                    <a:bodyPr/>
                    <a:lstStyle/>
                    <a:p>
                      <a:pPr algn="l" fontAlgn="b"/>
                      <a:r>
                        <a:rPr lang="en-US" sz="1000" u="none" strike="noStrike">
                          <a:effectLst/>
                        </a:rPr>
                        <a:t>Contingency</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l" fontAlgn="b"/>
                      <a:r>
                        <a:rPr lang="en-US" sz="1000" u="none" strike="noStrike">
                          <a:effectLst/>
                        </a:rPr>
                        <a:t> </a:t>
                      </a:r>
                      <a:endParaRPr lang="en-US" sz="1000" b="0" i="0" u="none" strike="noStrike">
                        <a:solidFill>
                          <a:srgbClr val="000000"/>
                        </a:solidFill>
                        <a:effectLst/>
                        <a:latin typeface="Cambria" panose="02040503050406030204" pitchFamily="18" charset="0"/>
                      </a:endParaRPr>
                    </a:p>
                  </a:txBody>
                  <a:tcPr marL="9016" marR="9016" marT="9016" marB="0" anchor="b"/>
                </a:tc>
                <a:tc>
                  <a:txBody>
                    <a:bodyPr/>
                    <a:lstStyle/>
                    <a:p>
                      <a:pPr algn="r" fontAlgn="b"/>
                      <a:r>
                        <a:rPr lang="en-US" sz="1000" u="none" strike="noStrike" dirty="0">
                          <a:effectLst/>
                        </a:rPr>
                        <a:t>242.95</a:t>
                      </a:r>
                      <a:endParaRPr lang="en-US" sz="1000" b="0" i="0" u="none" strike="noStrike" dirty="0">
                        <a:solidFill>
                          <a:srgbClr val="000000"/>
                        </a:solidFill>
                        <a:effectLst/>
                        <a:latin typeface="Cambria" panose="02040503050406030204" pitchFamily="18" charset="0"/>
                      </a:endParaRPr>
                    </a:p>
                  </a:txBody>
                  <a:tcPr marL="9016" marR="9016" marT="9016" marB="0" anchor="b"/>
                </a:tc>
                <a:extLst>
                  <a:ext uri="{0D108BD9-81ED-4DB2-BD59-A6C34878D82A}">
                    <a16:rowId xmlns:a16="http://schemas.microsoft.com/office/drawing/2014/main" val="2767559271"/>
                  </a:ext>
                </a:extLst>
              </a:tr>
            </a:tbl>
          </a:graphicData>
        </a:graphic>
      </p:graphicFrame>
    </p:spTree>
    <p:extLst>
      <p:ext uri="{BB962C8B-B14F-4D97-AF65-F5344CB8AC3E}">
        <p14:creationId xmlns:p14="http://schemas.microsoft.com/office/powerpoint/2010/main" val="628233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1" b="7246"/>
          <a:stretch/>
        </p:blipFill>
        <p:spPr>
          <a:xfrm>
            <a:off x="4639056" y="10"/>
            <a:ext cx="7552944" cy="6857990"/>
          </a:xfrm>
          <a:prstGeom prst="rect">
            <a:avLst/>
          </a:prstGeom>
          <a:effectLst/>
        </p:spPr>
      </p:pic>
      <p:sp>
        <p:nvSpPr>
          <p:cNvPr id="2" name="Title 1"/>
          <p:cNvSpPr>
            <a:spLocks noGrp="1"/>
          </p:cNvSpPr>
          <p:nvPr>
            <p:ph type="title"/>
          </p:nvPr>
        </p:nvSpPr>
        <p:spPr>
          <a:xfrm>
            <a:off x="648929" y="629266"/>
            <a:ext cx="3651467" cy="1676603"/>
          </a:xfrm>
        </p:spPr>
        <p:txBody>
          <a:bodyPr>
            <a:normAutofit/>
          </a:bodyPr>
          <a:lstStyle/>
          <a:p>
            <a:r>
              <a:rPr lang="en-US" dirty="0"/>
              <a:t>Time Limit</a:t>
            </a:r>
          </a:p>
        </p:txBody>
      </p:sp>
      <p:sp>
        <p:nvSpPr>
          <p:cNvPr id="3" name="Content Placeholder 2"/>
          <p:cNvSpPr>
            <a:spLocks noGrp="1"/>
          </p:cNvSpPr>
          <p:nvPr>
            <p:ph idx="1"/>
          </p:nvPr>
        </p:nvSpPr>
        <p:spPr>
          <a:xfrm>
            <a:off x="648931" y="2438400"/>
            <a:ext cx="3651466" cy="3785419"/>
          </a:xfrm>
        </p:spPr>
        <p:txBody>
          <a:bodyPr>
            <a:normAutofit/>
          </a:bodyPr>
          <a:lstStyle/>
          <a:p>
            <a:r>
              <a:rPr lang="en-US" dirty="0"/>
              <a:t>Last Day of Class is December 15, 2016</a:t>
            </a:r>
          </a:p>
        </p:txBody>
      </p:sp>
      <p:sp>
        <p:nvSpPr>
          <p:cNvPr id="4" name="Footer Placeholder 3"/>
          <p:cNvSpPr>
            <a:spLocks noGrp="1"/>
          </p:cNvSpPr>
          <p:nvPr>
            <p:ph type="ftr" sz="quarter" idx="11"/>
          </p:nvPr>
        </p:nvSpPr>
        <p:spPr>
          <a:xfrm>
            <a:off x="648928" y="6223820"/>
            <a:ext cx="6442751" cy="497656"/>
          </a:xfrm>
        </p:spPr>
        <p:txBody>
          <a:bodyPr>
            <a:normAutofit/>
          </a:bodyPr>
          <a:lstStyle/>
          <a:p>
            <a:pPr algn="l"/>
            <a:r>
              <a:rPr lang="en-US" sz="1100" dirty="0">
                <a:hlinkClick r:id="rId3"/>
              </a:rPr>
              <a:t>http://productivity-monitoring.com/images/time-limits.jpg</a:t>
            </a:r>
            <a:r>
              <a:rPr lang="en-US" sz="1100" dirty="0"/>
              <a:t> </a:t>
            </a:r>
          </a:p>
          <a:p>
            <a:pPr algn="l"/>
            <a:r>
              <a:rPr lang="en-US" sz="1100" dirty="0">
                <a:hlinkClick r:id="rId4"/>
              </a:rPr>
              <a:t>https://web.csulb.edu/divisions/aa/calendars/documents/2016-2017AcademicCalendar.pdf</a:t>
            </a:r>
            <a:r>
              <a:rPr lang="en-US" sz="1100" dirty="0"/>
              <a:t> </a:t>
            </a:r>
          </a:p>
        </p:txBody>
      </p:sp>
    </p:spTree>
    <p:extLst>
      <p:ext uri="{BB962C8B-B14F-4D97-AF65-F5344CB8AC3E}">
        <p14:creationId xmlns:p14="http://schemas.microsoft.com/office/powerpoint/2010/main" val="2289673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410" y="0"/>
            <a:ext cx="4636008" cy="6858000"/>
          </a:xfrm>
          <a:prstGeom prst="rect">
            <a:avLst/>
          </a:prstGeom>
          <a:solidFill>
            <a:srgbClr val="562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1042" y="484632"/>
            <a:ext cx="3666744" cy="5739187"/>
          </a:xfrm>
          <a:prstGeom prst="roundRect">
            <a:avLst>
              <a:gd name="adj" fmla="val 0"/>
            </a:avLst>
          </a:prstGeom>
          <a:solidFill>
            <a:srgbClr val="FFFFFF"/>
          </a:solidFill>
          <a:ln w="9525">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http://www.arxterra.com/wp-content/uploads/2016/02/3DoT.jpg"/>
          <p:cNvPicPr>
            <a:picLocks noChangeAspect="1" noChangeArrowheads="1"/>
          </p:cNvPicPr>
          <p:nvPr/>
        </p:nvPicPr>
        <p:blipFill rotWithShape="1">
          <a:blip r:embed="rId2">
            <a:extLst>
              <a:ext uri="{28A0092B-C50C-407E-A947-70E740481C1C}">
                <a14:useLocalDpi xmlns:a14="http://schemas.microsoft.com/office/drawing/2010/main" val="0"/>
              </a:ext>
            </a:extLst>
          </a:blip>
          <a:srcRect r="2" b="14447"/>
          <a:stretch/>
        </p:blipFill>
        <p:spPr bwMode="auto">
          <a:xfrm>
            <a:off x="8361082" y="803049"/>
            <a:ext cx="3026664" cy="5102352"/>
          </a:xfrm>
          <a:prstGeom prst="rect">
            <a:avLst/>
          </a:prstGeom>
          <a:noFill/>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48929" y="629266"/>
            <a:ext cx="6422849" cy="1676603"/>
          </a:xfrm>
        </p:spPr>
        <p:txBody>
          <a:bodyPr>
            <a:normAutofit/>
          </a:bodyPr>
          <a:lstStyle/>
          <a:p>
            <a:r>
              <a:rPr lang="en-US" dirty="0"/>
              <a:t>3DoT Board</a:t>
            </a:r>
          </a:p>
        </p:txBody>
      </p:sp>
      <p:sp>
        <p:nvSpPr>
          <p:cNvPr id="3" name="Content Placeholder 2"/>
          <p:cNvSpPr>
            <a:spLocks noGrp="1"/>
          </p:cNvSpPr>
          <p:nvPr>
            <p:ph idx="1"/>
          </p:nvPr>
        </p:nvSpPr>
        <p:spPr>
          <a:xfrm>
            <a:off x="648931" y="2438400"/>
            <a:ext cx="6422848" cy="3785419"/>
          </a:xfrm>
        </p:spPr>
        <p:txBody>
          <a:bodyPr>
            <a:normAutofit/>
          </a:bodyPr>
          <a:lstStyle/>
          <a:p>
            <a:r>
              <a:rPr lang="en-US" sz="2000" dirty="0"/>
              <a:t>Show capabilities in any robot</a:t>
            </a:r>
          </a:p>
          <a:p>
            <a:r>
              <a:rPr lang="en-US" sz="2000" dirty="0"/>
              <a:t>Provide actuators to robot</a:t>
            </a:r>
          </a:p>
        </p:txBody>
      </p:sp>
      <p:sp>
        <p:nvSpPr>
          <p:cNvPr id="4" name="Footer Placeholder 3"/>
          <p:cNvSpPr>
            <a:spLocks noGrp="1"/>
          </p:cNvSpPr>
          <p:nvPr>
            <p:ph type="ftr" sz="quarter" idx="11"/>
          </p:nvPr>
        </p:nvSpPr>
        <p:spPr>
          <a:xfrm>
            <a:off x="648929" y="6356350"/>
            <a:ext cx="6586491" cy="365125"/>
          </a:xfrm>
        </p:spPr>
        <p:txBody>
          <a:bodyPr>
            <a:normAutofit/>
          </a:bodyPr>
          <a:lstStyle/>
          <a:p>
            <a:pPr algn="l"/>
            <a:r>
              <a:rPr lang="en-US" dirty="0">
                <a:hlinkClick r:id="rId3"/>
              </a:rPr>
              <a:t>http://www.arxterra.com/3dot/</a:t>
            </a:r>
            <a:r>
              <a:rPr lang="en-US" dirty="0"/>
              <a:t> </a:t>
            </a:r>
          </a:p>
        </p:txBody>
      </p:sp>
    </p:spTree>
    <p:extLst>
      <p:ext uri="{BB962C8B-B14F-4D97-AF65-F5344CB8AC3E}">
        <p14:creationId xmlns:p14="http://schemas.microsoft.com/office/powerpoint/2010/main" val="2610800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2" descr="NatashaConsole"/>
          <p:cNvPicPr>
            <a:picLocks noChangeAspect="1"/>
          </p:cNvPicPr>
          <p:nvPr/>
        </p:nvPicPr>
        <p:blipFill rotWithShape="1">
          <a:blip r:embed="rId2"/>
          <a:srcRect r="2989" b="2"/>
          <a:stretch/>
        </p:blipFill>
        <p:spPr>
          <a:xfrm>
            <a:off x="838200" y="1904281"/>
            <a:ext cx="6233160" cy="4272681"/>
          </a:xfrm>
          <a:prstGeom prst="rect">
            <a:avLst/>
          </a:prstGeom>
        </p:spPr>
      </p:pic>
      <p:sp>
        <p:nvSpPr>
          <p:cNvPr id="2" name="Title 1"/>
          <p:cNvSpPr>
            <a:spLocks noGrp="1"/>
          </p:cNvSpPr>
          <p:nvPr>
            <p:ph type="title"/>
          </p:nvPr>
        </p:nvSpPr>
        <p:spPr/>
        <p:txBody>
          <a:bodyPr>
            <a:normAutofit/>
          </a:bodyPr>
          <a:lstStyle/>
          <a:p>
            <a:r>
              <a:rPr lang="en-US" dirty="0"/>
              <a:t>Arxterra Control Panel</a:t>
            </a:r>
          </a:p>
        </p:txBody>
      </p:sp>
      <p:sp>
        <p:nvSpPr>
          <p:cNvPr id="4" name="Footer Placeholder 3"/>
          <p:cNvSpPr>
            <a:spLocks noGrp="1"/>
          </p:cNvSpPr>
          <p:nvPr>
            <p:ph type="ftr" sz="quarter" idx="11"/>
          </p:nvPr>
        </p:nvSpPr>
        <p:spPr/>
        <p:txBody>
          <a:bodyPr>
            <a:normAutofit/>
          </a:bodyPr>
          <a:lstStyle/>
          <a:p>
            <a:r>
              <a:rPr lang="en-US" dirty="0">
                <a:hlinkClick r:id="rId3"/>
              </a:rPr>
              <a:t>http://www.arxterra.com/control-panel/</a:t>
            </a:r>
            <a:r>
              <a:rPr lang="en-US" dirty="0"/>
              <a:t> </a:t>
            </a:r>
          </a:p>
        </p:txBody>
      </p:sp>
      <p:sp>
        <p:nvSpPr>
          <p:cNvPr id="4102" name="Content Placeholder 4101"/>
          <p:cNvSpPr>
            <a:spLocks noGrp="1"/>
          </p:cNvSpPr>
          <p:nvPr>
            <p:ph idx="1"/>
          </p:nvPr>
        </p:nvSpPr>
        <p:spPr>
          <a:xfrm>
            <a:off x="7552944" y="1825625"/>
            <a:ext cx="3800856" cy="4351338"/>
          </a:xfrm>
        </p:spPr>
        <p:txBody>
          <a:bodyPr>
            <a:normAutofit/>
          </a:bodyPr>
          <a:lstStyle/>
          <a:p>
            <a:r>
              <a:rPr lang="en-US" dirty="0"/>
              <a:t>Send commands to 3DoT board via Bluetooth</a:t>
            </a:r>
          </a:p>
          <a:p>
            <a:r>
              <a:rPr lang="en-US" dirty="0"/>
              <a:t>Telemetry</a:t>
            </a:r>
          </a:p>
        </p:txBody>
      </p:sp>
    </p:spTree>
    <p:extLst>
      <p:ext uri="{BB962C8B-B14F-4D97-AF65-F5344CB8AC3E}">
        <p14:creationId xmlns:p14="http://schemas.microsoft.com/office/powerpoint/2010/main" val="3579414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em.org/writable/events/image/original/gametime_vacationweek_copy4.jpg"/>
          <p:cNvPicPr>
            <a:picLocks noChangeAspect="1" noChangeArrowheads="1"/>
          </p:cNvPicPr>
          <p:nvPr/>
        </p:nvPicPr>
        <p:blipFill rotWithShape="1">
          <a:blip r:embed="rId2">
            <a:extLst>
              <a:ext uri="{28A0092B-C50C-407E-A947-70E740481C1C}">
                <a14:useLocalDpi xmlns:a14="http://schemas.microsoft.com/office/drawing/2010/main" val="0"/>
              </a:ext>
            </a:extLst>
          </a:blip>
          <a:srcRect r="5333"/>
          <a:stretch/>
        </p:blipFill>
        <p:spPr bwMode="auto">
          <a:xfrm>
            <a:off x="20" y="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4332307"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94805" y="640263"/>
            <a:ext cx="3759240" cy="1344975"/>
          </a:xfrm>
        </p:spPr>
        <p:txBody>
          <a:bodyPr>
            <a:normAutofit/>
          </a:bodyPr>
          <a:lstStyle/>
          <a:p>
            <a:r>
              <a:rPr lang="en-US" sz="4000" dirty="0"/>
              <a:t>Participate in a Game</a:t>
            </a:r>
          </a:p>
        </p:txBody>
      </p:sp>
      <p:sp>
        <p:nvSpPr>
          <p:cNvPr id="3" name="Content Placeholder 2"/>
          <p:cNvSpPr>
            <a:spLocks noGrp="1"/>
          </p:cNvSpPr>
          <p:nvPr>
            <p:ph idx="1"/>
          </p:nvPr>
        </p:nvSpPr>
        <p:spPr>
          <a:xfrm>
            <a:off x="594110" y="2121763"/>
            <a:ext cx="3764826" cy="3773010"/>
          </a:xfrm>
        </p:spPr>
        <p:txBody>
          <a:bodyPr>
            <a:normAutofit/>
          </a:bodyPr>
          <a:lstStyle/>
          <a:p>
            <a:r>
              <a:rPr lang="en-US" sz="2400" dirty="0">
                <a:hlinkClick r:id="rId3"/>
              </a:rPr>
              <a:t>Game: Save The Human</a:t>
            </a:r>
            <a:endParaRPr lang="en-US" sz="2400" dirty="0"/>
          </a:p>
          <a:p>
            <a:r>
              <a:rPr lang="en-US" sz="2400" dirty="0"/>
              <a:t>Projects participating</a:t>
            </a:r>
          </a:p>
          <a:p>
            <a:r>
              <a:rPr lang="en-US" sz="2400" dirty="0"/>
              <a:t>Goliath</a:t>
            </a:r>
          </a:p>
          <a:p>
            <a:r>
              <a:rPr lang="en-US" sz="2400" dirty="0"/>
              <a:t>Velociraptors</a:t>
            </a:r>
          </a:p>
          <a:p>
            <a:r>
              <a:rPr lang="en-US" sz="2400" dirty="0"/>
              <a:t>Biped</a:t>
            </a:r>
          </a:p>
        </p:txBody>
      </p:sp>
      <p:sp>
        <p:nvSpPr>
          <p:cNvPr id="4" name="Footer Placeholder 3"/>
          <p:cNvSpPr>
            <a:spLocks noGrp="1"/>
          </p:cNvSpPr>
          <p:nvPr>
            <p:ph type="ftr" sz="quarter" idx="11"/>
          </p:nvPr>
        </p:nvSpPr>
        <p:spPr>
          <a:xfrm>
            <a:off x="2265690" y="6285228"/>
            <a:ext cx="7660640" cy="503556"/>
          </a:xfrm>
        </p:spPr>
        <p:txBody>
          <a:bodyPr>
            <a:normAutofit/>
          </a:bodyPr>
          <a:lstStyle/>
          <a:p>
            <a:pPr>
              <a:lnSpc>
                <a:spcPct val="80000"/>
              </a:lnSpc>
            </a:pPr>
            <a:r>
              <a:rPr lang="en-US" sz="1100" dirty="0">
                <a:solidFill>
                  <a:srgbClr val="FFFFFF"/>
                </a:solidFill>
                <a:hlinkClick r:id="rId4"/>
              </a:rPr>
              <a:t>http://www.pem.org/writable/events/image/original/gametime_vacationweek_copy4.jpg</a:t>
            </a:r>
            <a:r>
              <a:rPr lang="en-US" sz="1100" dirty="0">
                <a:solidFill>
                  <a:srgbClr val="FFFFFF"/>
                </a:solidFill>
              </a:rPr>
              <a:t> </a:t>
            </a:r>
          </a:p>
          <a:p>
            <a:pPr>
              <a:lnSpc>
                <a:spcPct val="80000"/>
              </a:lnSpc>
            </a:pPr>
            <a:r>
              <a:rPr lang="en-US" sz="1100" dirty="0">
                <a:hlinkClick r:id="rId3"/>
              </a:rPr>
              <a:t>http://arxterra.com/fall-2016-game-save-the-human/</a:t>
            </a:r>
            <a:endParaRPr lang="en-US" sz="1100" dirty="0">
              <a:solidFill>
                <a:srgbClr val="FFFFFF"/>
              </a:solidFill>
            </a:endParaRPr>
          </a:p>
        </p:txBody>
      </p:sp>
    </p:spTree>
    <p:extLst>
      <p:ext uri="{BB962C8B-B14F-4D97-AF65-F5344CB8AC3E}">
        <p14:creationId xmlns:p14="http://schemas.microsoft.com/office/powerpoint/2010/main" val="116747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5007</TotalTime>
  <Words>2920</Words>
  <Application>Microsoft Office PowerPoint</Application>
  <PresentationFormat>Widescreen</PresentationFormat>
  <Paragraphs>420</Paragraphs>
  <Slides>55</Slides>
  <Notes>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Arial</vt:lpstr>
      <vt:lpstr>Calibri</vt:lpstr>
      <vt:lpstr>Calibri Light</vt:lpstr>
      <vt:lpstr>Cambria</vt:lpstr>
      <vt:lpstr>Office Theme</vt:lpstr>
      <vt:lpstr>Velociraptor Fall 2016 </vt:lpstr>
      <vt:lpstr>Mission Profile </vt:lpstr>
      <vt:lpstr>Mission Profile</vt:lpstr>
      <vt:lpstr>Program Objectives </vt:lpstr>
      <vt:lpstr>Dinosaur Toy</vt:lpstr>
      <vt:lpstr>Time Limit</vt:lpstr>
      <vt:lpstr>3DoT Board</vt:lpstr>
      <vt:lpstr>Arxterra Control Panel</vt:lpstr>
      <vt:lpstr>Participate in a Game</vt:lpstr>
      <vt:lpstr>Challenges of the Game</vt:lpstr>
      <vt:lpstr>Arena Layout</vt:lpstr>
      <vt:lpstr>Level 1 Program Requirements</vt:lpstr>
      <vt:lpstr>Level 1 Project Requirements</vt:lpstr>
      <vt:lpstr>Design Creativity and/or Innovation</vt:lpstr>
      <vt:lpstr>Level 2 Requirements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PBS</vt:lpstr>
      <vt:lpstr>System Block Diagram</vt:lpstr>
      <vt:lpstr>Interface Definitions</vt:lpstr>
      <vt:lpstr>Software Block Diagram</vt:lpstr>
      <vt:lpstr>Electronics and Control Subsystems</vt:lpstr>
      <vt:lpstr>Control Subsystem</vt:lpstr>
      <vt:lpstr>Control Subsystem</vt:lpstr>
      <vt:lpstr>Control Subsystem</vt:lpstr>
      <vt:lpstr>Control Subsystem</vt:lpstr>
      <vt:lpstr>Control Subsystems</vt:lpstr>
      <vt:lpstr>Power Subsystem (Level 1-7)</vt:lpstr>
      <vt:lpstr>Power Subsystem</vt:lpstr>
      <vt:lpstr>Power Subsystem</vt:lpstr>
      <vt:lpstr>Power Subsystem</vt:lpstr>
      <vt:lpstr>Power Subsystem</vt:lpstr>
      <vt:lpstr>Power Subsystem</vt:lpstr>
      <vt:lpstr>Power Subsystem</vt:lpstr>
      <vt:lpstr>Power Subsystem</vt:lpstr>
      <vt:lpstr>Electronics Subsystem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Project Status Work Breakdown Structure (WBS)</vt:lpstr>
      <vt:lpstr>Project Status Top Level Schedule</vt:lpstr>
      <vt:lpstr>Project Status System/Subsystem Level Tasks</vt:lpstr>
      <vt:lpstr>Project Status Burn Down and Project Completion</vt:lpstr>
      <vt:lpstr>Mass Report</vt:lpstr>
      <vt:lpstr>Power Report</vt:lpstr>
      <vt:lpstr>Project Budget:$400.00 ($388.05 Worst Case)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dc:creator>
  <cp:lastModifiedBy>Paul</cp:lastModifiedBy>
  <cp:revision>37</cp:revision>
  <dcterms:created xsi:type="dcterms:W3CDTF">2016-10-01T07:05:04Z</dcterms:created>
  <dcterms:modified xsi:type="dcterms:W3CDTF">2016-10-06T21:16:19Z</dcterms:modified>
</cp:coreProperties>
</file>