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43"/>
  </p:notesMasterIdLst>
  <p:sldIdLst>
    <p:sldId id="256" r:id="rId2"/>
    <p:sldId id="257" r:id="rId3"/>
    <p:sldId id="285" r:id="rId4"/>
    <p:sldId id="287" r:id="rId5"/>
    <p:sldId id="290" r:id="rId6"/>
    <p:sldId id="307" r:id="rId7"/>
    <p:sldId id="303" r:id="rId8"/>
    <p:sldId id="288" r:id="rId9"/>
    <p:sldId id="289" r:id="rId10"/>
    <p:sldId id="302" r:id="rId11"/>
    <p:sldId id="334" r:id="rId12"/>
    <p:sldId id="335" r:id="rId13"/>
    <p:sldId id="336" r:id="rId14"/>
    <p:sldId id="300" r:id="rId15"/>
    <p:sldId id="297" r:id="rId16"/>
    <p:sldId id="301" r:id="rId17"/>
    <p:sldId id="258" r:id="rId18"/>
    <p:sldId id="296" r:id="rId19"/>
    <p:sldId id="308" r:id="rId20"/>
    <p:sldId id="309" r:id="rId21"/>
    <p:sldId id="330" r:id="rId22"/>
    <p:sldId id="317" r:id="rId23"/>
    <p:sldId id="316" r:id="rId24"/>
    <p:sldId id="329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291" r:id="rId33"/>
    <p:sldId id="292" r:id="rId34"/>
    <p:sldId id="293" r:id="rId35"/>
    <p:sldId id="294" r:id="rId36"/>
    <p:sldId id="306" r:id="rId37"/>
    <p:sldId id="295" r:id="rId38"/>
    <p:sldId id="325" r:id="rId39"/>
    <p:sldId id="326" r:id="rId40"/>
    <p:sldId id="327" r:id="rId41"/>
    <p:sldId id="331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2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F9461-188E-4B00-9B41-BB5D67A81859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AFBBC-77E9-49BE-8252-241C9CE3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2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http://arxterra.com/fall-2016-game-save-the-human/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BBC-77E9-49BE-8252-241C9CE317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8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http://arxterra.com/fall-2016-game-save-the-human/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BBC-77E9-49BE-8252-241C9CE317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85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8F22B-9BD9-40DD-83F3-E38AF25659C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5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9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2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37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4534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5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63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193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418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8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4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1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0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3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8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7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13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Robotics/Types_of_Robots/Walkers" TargetMode="External"/><Relationship Id="rId2" Type="http://schemas.openxmlformats.org/officeDocument/2006/relationships/hyperlink" Target="https://www.google.com/search?q=Theropod+dinosaurs&amp;biw=871&amp;bih=832&amp;source=lnms&amp;tbm=isch&amp;sa=X&amp;ved=0ahUKEwjY6OSk-qbPAhUM3WMKHabUCRYQ_AUIBigB#tbm=isch&amp;q=T-rex+dinosaurs&amp;imgrc=r1vg8Xhu_l3ImM%3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xterra.com/fall-2016-game-save-the-human/" TargetMode="External"/><Relationship Id="rId4" Type="http://schemas.openxmlformats.org/officeDocument/2006/relationships/hyperlink" Target="http://www.arxterra.com/3dot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otshop.com/en/solarbotics-gm9-gear-motor-9.html" TargetMode="External"/><Relationship Id="rId2" Type="http://schemas.openxmlformats.org/officeDocument/2006/relationships/hyperlink" Target="http://www.robotshop.com/en/solarbotics-gm8-gear-motor-8-offset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otshop.com/en/hitec-hs645mg-servo-motor.html" TargetMode="External"/><Relationship Id="rId2" Type="http://schemas.openxmlformats.org/officeDocument/2006/relationships/hyperlink" Target="http://www.robotshop.com/en/hitec-hs422-servo-moto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botshop.com/en/hitec-hs-485hb-servo-motor.htm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ainger.com/category/threaded-rods/bolts/fasteners/ecatalog/N-8k5" TargetMode="External"/><Relationship Id="rId3" Type="http://schemas.openxmlformats.org/officeDocument/2006/relationships/hyperlink" Target="https://www.cdiweb.com/datasheets/invensense/PS-MPU-6000A.pdf" TargetMode="External"/><Relationship Id="rId7" Type="http://schemas.openxmlformats.org/officeDocument/2006/relationships/hyperlink" Target="http://www.arxterra.com/spring-2016-velociraptor-project-summary/#Size_Weight" TargetMode="External"/><Relationship Id="rId12" Type="http://schemas.openxmlformats.org/officeDocument/2006/relationships/hyperlink" Target="https://www.arduino.cc/en/Hacking/PinMapping32u4" TargetMode="External"/><Relationship Id="rId2" Type="http://schemas.openxmlformats.org/officeDocument/2006/relationships/hyperlink" Target="https://www.pololu.com/product/182/spe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hphotovideo.com/bnh/controller/home?O=&amp;sku=1018868&amp;gclid=Cj0KEQjw1K2_BRC0s6jtgJzB-aMBEiQA-WzDMZ4G93fpLNmiUX-CGjONHm0czidWkbbSiUMk3B_luoAaAqM68P8HAQ&amp;Q=&amp;ap=y&amp;m=Y&amp;c3api=1876,92051678402,&amp;is=REG&amp;A=details" TargetMode="External"/><Relationship Id="rId11" Type="http://schemas.openxmlformats.org/officeDocument/2006/relationships/hyperlink" Target="http://web.csulb.edu/~hill/ee400d/Technical%20Training%20Series/3DoT%20Datasheets/3DoT_Schematic.pdf" TargetMode="External"/><Relationship Id="rId5" Type="http://schemas.openxmlformats.org/officeDocument/2006/relationships/hyperlink" Target="http://www.arxterra.com/spring-2016-3dot-spider-bot-preliminary-design-document/" TargetMode="External"/><Relationship Id="rId10" Type="http://schemas.openxmlformats.org/officeDocument/2006/relationships/hyperlink" Target="http://www.robotshop.com/media/files/pdf/hs645mg.pdf" TargetMode="External"/><Relationship Id="rId4" Type="http://schemas.openxmlformats.org/officeDocument/2006/relationships/hyperlink" Target="https://cdn-shop.adafruit.com/datasheets/PCA9685.pdf" TargetMode="External"/><Relationship Id="rId9" Type="http://schemas.openxmlformats.org/officeDocument/2006/relationships/hyperlink" Target="http://www.ebay.com/itm/2x-2000mAh-16340-Rechargeable-Li-ion-Battery-For-LED-Flashlight-CR123A-Charger-/152231509443?_trksid=p2141725.m3641.l636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xterra.com/fall-2015-microbiped-preliminary-project-plan/" TargetMode="External"/><Relationship Id="rId2" Type="http://schemas.openxmlformats.org/officeDocument/2006/relationships/hyperlink" Target="http://www.arxterra.com/spring-2016-velociraptor-preliminary-project-pla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eb.csulb.edu/depts/enrollment/registration/final_exam/fall_chart.html" TargetMode="External"/><Relationship Id="rId4" Type="http://schemas.openxmlformats.org/officeDocument/2006/relationships/hyperlink" Target="http://arxterra.com/fall-2016-game-save-the-human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030" y="190501"/>
            <a:ext cx="8825658" cy="2169160"/>
          </a:xfrm>
        </p:spPr>
        <p:txBody>
          <a:bodyPr/>
          <a:lstStyle/>
          <a:p>
            <a:r>
              <a:rPr lang="en-US" sz="6600" dirty="0">
                <a:solidFill>
                  <a:schemeClr val="bg1"/>
                </a:solidFill>
              </a:rPr>
              <a:t>Preliminary Design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6342" y="4489450"/>
            <a:ext cx="8825658" cy="1625600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By Lam Nguyen (Project Manager)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Hal </a:t>
            </a:r>
            <a:r>
              <a:rPr lang="en-US" dirty="0" err="1">
                <a:solidFill>
                  <a:schemeClr val="tx1"/>
                </a:solidFill>
              </a:rPr>
              <a:t>Vongsahom</a:t>
            </a:r>
            <a:r>
              <a:rPr lang="en-US" dirty="0">
                <a:solidFill>
                  <a:schemeClr val="tx1"/>
                </a:solidFill>
              </a:rPr>
              <a:t> (System Engineer)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Taylor Farr (Electronics and Controls Engineer)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Aaron Choi (Manufacture Engineer)</a:t>
            </a:r>
          </a:p>
          <a:p>
            <a:pPr algn="r"/>
            <a:endParaRPr lang="en-US" dirty="0">
              <a:solidFill>
                <a:schemeClr val="tx1"/>
              </a:solidFill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2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 References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[1] </a:t>
            </a:r>
            <a:r>
              <a:rPr lang="en-US" dirty="0" err="1"/>
              <a:t>Theropod</a:t>
            </a:r>
            <a:r>
              <a:rPr lang="en-US" dirty="0"/>
              <a:t> dinosaurs - Google Search. (</a:t>
            </a:r>
            <a:r>
              <a:rPr lang="en-US" dirty="0" err="1"/>
              <a:t>n.d.</a:t>
            </a:r>
            <a:r>
              <a:rPr lang="en-US" dirty="0"/>
              <a:t>). Retrieved September 23, 2016, from </a:t>
            </a:r>
            <a:r>
              <a:rPr lang="en-US" dirty="0">
                <a:hlinkClick r:id="rId2"/>
              </a:rPr>
              <a:t>https://www.google.com/search?q=Theropod dinosaurs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[2] Robotics/Types of Robots/Walkers. Retrieved October 05, 2016, from </a:t>
            </a:r>
            <a:r>
              <a:rPr lang="en-US" dirty="0">
                <a:hlinkClick r:id="rId3"/>
              </a:rPr>
              <a:t>https://en.wikibooks.org/wiki/Robotics/Types_of_Robots/Walkers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[3]</a:t>
            </a:r>
            <a:r>
              <a:rPr lang="en-US" b="1" dirty="0"/>
              <a:t> </a:t>
            </a:r>
            <a:r>
              <a:rPr lang="en-US" dirty="0"/>
              <a:t>3DoT. (</a:t>
            </a:r>
            <a:r>
              <a:rPr lang="en-US" dirty="0" err="1"/>
              <a:t>n.d.</a:t>
            </a:r>
            <a:r>
              <a:rPr lang="en-US" dirty="0"/>
              <a:t>). Retrieved October 05, 2016, from </a:t>
            </a:r>
            <a:r>
              <a:rPr lang="en-US" dirty="0">
                <a:hlinkClick r:id="rId4"/>
              </a:rPr>
              <a:t>http://www.arxterra.com/3dot/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[4] Paul </a:t>
            </a:r>
            <a:r>
              <a:rPr lang="en-US" dirty="0" err="1"/>
              <a:t>Ahumada</a:t>
            </a:r>
            <a:r>
              <a:rPr lang="en-US" dirty="0"/>
              <a:t>. (2016). Retrieved October 05, 2016, from  </a:t>
            </a:r>
            <a:r>
              <a:rPr lang="en-US" dirty="0">
                <a:hlinkClick r:id="rId5"/>
              </a:rPr>
              <a:t>http://arxterra.com/fall-2016-game-save-the-human/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86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63" y="0"/>
            <a:ext cx="9419463" cy="777368"/>
          </a:xfrm>
        </p:spPr>
        <p:txBody>
          <a:bodyPr/>
          <a:lstStyle/>
          <a:p>
            <a:r>
              <a:rPr lang="en-US" dirty="0"/>
              <a:t>Level 2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5" y="777369"/>
            <a:ext cx="11526981" cy="5942086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1800" dirty="0"/>
              <a:t>1.	The velociraptor shall have two feet to support a mass of the robot which shall not exceed 900 	grams.</a:t>
            </a:r>
          </a:p>
          <a:p>
            <a:pPr fontAlgn="base">
              <a:buAutoNum type="arabicPeriod" startAt="2"/>
            </a:pPr>
            <a:r>
              <a:rPr lang="en-US" sz="1800" dirty="0"/>
              <a:t>  The velociraptor shall implement a control system [PID] that should shift the center of gravity along 	the axis of the legs (left and right). The center of gravity shall be controlled by two servo that c	</a:t>
            </a:r>
            <a:r>
              <a:rPr lang="en-US" sz="1800" dirty="0" err="1"/>
              <a:t>ontrols</a:t>
            </a:r>
            <a:r>
              <a:rPr lang="en-US" sz="1800" dirty="0"/>
              <a:t> both head and tail. </a:t>
            </a:r>
          </a:p>
          <a:p>
            <a:pPr marL="457200" indent="-457200" fontAlgn="base">
              <a:buAutoNum type="arabicPeriod" startAt="2"/>
            </a:pPr>
            <a:r>
              <a:rPr lang="en-US" dirty="0"/>
              <a:t>The acceleration of the Velociraptor head and tail movement shall not exceed [to be calculated in m/s^2] to avoid the velociraptor tipping point, and falling down.</a:t>
            </a:r>
          </a:p>
          <a:p>
            <a:pPr marL="457200" indent="-457200" fontAlgn="base">
              <a:buAutoNum type="arabicPeriod" startAt="2"/>
            </a:pPr>
            <a:r>
              <a:rPr lang="en-US" dirty="0"/>
              <a:t>The velociraptor shall have a threaded rod be placed horizontally with respect to head and tail. The length of the threaded rod [to be determine cm], and thickness [to be determine mm] to ensure it fits in the body. The threaded rod shall move along the axis of the head, tail, and body to shift the center of gravity.</a:t>
            </a:r>
          </a:p>
          <a:p>
            <a:pPr marL="457200" indent="-457200" fontAlgn="base">
              <a:buAutoNum type="arabicPeriod" startAt="2"/>
            </a:pPr>
            <a:r>
              <a:rPr lang="en-US" dirty="0"/>
              <a:t>The velociraptor shall utilize DC motors [to be determine] for continuous static and dynamic movement.</a:t>
            </a:r>
          </a:p>
          <a:p>
            <a:pPr marL="457200" indent="-457200" fontAlgn="base">
              <a:buAutoNum type="arabicPeriod" startAt="2"/>
            </a:pPr>
            <a:r>
              <a:rPr lang="en-US" dirty="0"/>
              <a:t>The velociraptor shall shift the center of gravity over the leg while statically walking. The center of gravity shall be within a region of stability of [to be calculated] mm from the center of the foot.</a:t>
            </a:r>
          </a:p>
          <a:p>
            <a:pPr marL="457200" indent="-457200" fontAlgn="base">
              <a:buFont typeface="+mj-lt"/>
              <a:buAutoNum type="arabicPeriod"/>
            </a:pPr>
            <a:endParaRPr lang="en-US" sz="1050" dirty="0"/>
          </a:p>
          <a:p>
            <a:pPr marL="457200" indent="-457200" fontAlgn="base">
              <a:buFont typeface="+mj-lt"/>
              <a:buAutoNum type="arabicPeriod"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27869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0"/>
            <a:ext cx="9065924" cy="942109"/>
          </a:xfrm>
        </p:spPr>
        <p:txBody>
          <a:bodyPr/>
          <a:lstStyle/>
          <a:p>
            <a:r>
              <a:rPr lang="en-US" dirty="0"/>
              <a:t>Level 2 Requirement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19" y="942109"/>
            <a:ext cx="11139054" cy="562494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The velociraptor shall use a gyroscope which tracks X, Y, and Z angles and transmit input data to the MCU.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velociraptor shall implement an accelerometer which tracks acceleration in the X, Y, and Z planes.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The Velociraptor shall implement an IMU MPU-6050 to communicate with the I2C at a frequency rate of [to be determined] Hz. The MPU-6050 will collect input data and implement that into the control system.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velociraptor shall utilize HC-06 Bluetooth to communicate with the </a:t>
            </a:r>
            <a:r>
              <a:rPr lang="en-US" dirty="0" err="1"/>
              <a:t>Arxterra</a:t>
            </a:r>
            <a:r>
              <a:rPr lang="en-US" dirty="0"/>
              <a:t> control panel at a maximum range of 12 feet.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Velociraptor shall implement a motor controller [to be determined what kind] on the motor shield that communicates to the I2C at the frequency rate [to be calculated] Hz.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velociraptor shall utilize the two servos for the head and tail through the 3DoT board.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velociraptor shall use 2 batteries to power the 3DoT Board and motor shield.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64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019" y="134064"/>
            <a:ext cx="9288834" cy="835755"/>
          </a:xfrm>
        </p:spPr>
        <p:txBody>
          <a:bodyPr/>
          <a:lstStyle/>
          <a:p>
            <a:r>
              <a:rPr lang="en-US" dirty="0"/>
              <a:t>Level 2 requirement continue..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019" y="1122218"/>
            <a:ext cx="10045525" cy="527858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The Velociraptor shall be able to continuously operate in game arena for minimum one hour.</a:t>
            </a:r>
          </a:p>
          <a:p>
            <a:pPr marL="457200" indent="-457200">
              <a:buAutoNum type="arabicPeriod"/>
            </a:pPr>
            <a:r>
              <a:rPr lang="en-US" dirty="0"/>
              <a:t>The IMU shall send input data to the control system when encountering uneven surfaces, inclines, and declines.</a:t>
            </a:r>
          </a:p>
          <a:p>
            <a:pPr marL="457200" indent="-457200">
              <a:buAutoNum type="arabicPeriod"/>
            </a:pPr>
            <a:r>
              <a:rPr lang="en-US" dirty="0"/>
              <a:t>The model of the foot [to be decided] design shall have a surface area of [ to be calculated] in order to provide stability and not put stress on movement. </a:t>
            </a:r>
          </a:p>
          <a:p>
            <a:pPr marL="457200" indent="-457200">
              <a:buAutoNum type="arabicPeriod"/>
            </a:pPr>
            <a:r>
              <a:rPr lang="en-US" dirty="0"/>
              <a:t>The material for the traction of foot [to be determined] shall provide enough friction on all surfaces [study to be shown] of game terrain to prevent raptor from falling over.</a:t>
            </a:r>
          </a:p>
          <a:p>
            <a:pPr marL="457200" indent="-457200">
              <a:buAutoNum type="arabicPeriod"/>
            </a:pPr>
            <a:r>
              <a:rPr lang="en-US" dirty="0"/>
              <a:t>The Velociraptor shall be able to turn left or right from 0 – 360 degrees, standing on foot while not walking.</a:t>
            </a:r>
          </a:p>
        </p:txBody>
      </p:sp>
    </p:spTree>
    <p:extLst>
      <p:ext uri="{BB962C8B-B14F-4D97-AF65-F5344CB8AC3E}">
        <p14:creationId xmlns:p14="http://schemas.microsoft.com/office/powerpoint/2010/main" val="1835532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2727"/>
          </a:xfrm>
        </p:spPr>
        <p:txBody>
          <a:bodyPr/>
          <a:lstStyle/>
          <a:p>
            <a:r>
              <a:rPr lang="en-US" dirty="0"/>
              <a:t>Product Breakdown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68583"/>
            <a:ext cx="9103975" cy="581890"/>
          </a:xfrm>
        </p:spPr>
        <p:txBody>
          <a:bodyPr/>
          <a:lstStyle/>
          <a:p>
            <a:r>
              <a:rPr lang="en-US" dirty="0"/>
              <a:t>The structural of the project.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02" y="2216729"/>
            <a:ext cx="10058400" cy="42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27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8045"/>
            <a:ext cx="8495069" cy="677333"/>
          </a:xfrm>
        </p:spPr>
        <p:txBody>
          <a:bodyPr/>
          <a:lstStyle/>
          <a:p>
            <a:r>
              <a:rPr lang="en-US" dirty="0"/>
              <a:t>Software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24700"/>
            <a:ext cx="8195733" cy="83096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Software Block Diagram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95558"/>
            <a:ext cx="10417386" cy="48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94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3564"/>
            <a:ext cx="9421706" cy="1187236"/>
          </a:xfrm>
        </p:spPr>
        <p:txBody>
          <a:bodyPr>
            <a:normAutofit/>
          </a:bodyPr>
          <a:lstStyle/>
          <a:p>
            <a:r>
              <a:rPr lang="en-US" dirty="0"/>
              <a:t>Electronic System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6398"/>
            <a:ext cx="4572000" cy="248042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System Block Diagram</a:t>
            </a:r>
          </a:p>
          <a:p>
            <a:pPr>
              <a:buFontTx/>
              <a:buChar char="-"/>
            </a:pPr>
            <a:r>
              <a:rPr lang="en-US" dirty="0"/>
              <a:t>The 3</a:t>
            </a:r>
            <a:r>
              <a:rPr lang="en-US" baseline="30000" dirty="0"/>
              <a:t>rd</a:t>
            </a:r>
            <a:r>
              <a:rPr lang="en-US" dirty="0"/>
              <a:t> servo will added through the I2C bus. 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48" y="1615439"/>
            <a:ext cx="5622308" cy="488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85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Definitions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09893" y="1702874"/>
            <a:ext cx="5692507" cy="41957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Complete interface matrix</a:t>
            </a:r>
          </a:p>
          <a:p>
            <a:r>
              <a:rPr lang="en-US" dirty="0"/>
              <a:t>The pin mapping data was collected directly from the Arduino website.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0" y="1314572"/>
            <a:ext cx="4526093" cy="512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56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93511"/>
            <a:ext cx="8410221" cy="699910"/>
          </a:xfrm>
        </p:spPr>
        <p:txBody>
          <a:bodyPr>
            <a:normAutofit fontScale="90000"/>
          </a:bodyPr>
          <a:lstStyle/>
          <a:p>
            <a:r>
              <a:rPr lang="en-US" dirty="0"/>
              <a:t>Interface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1921"/>
            <a:ext cx="10092266" cy="1109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Simplify Interface Matrix, “3Dot Board”</a:t>
            </a:r>
          </a:p>
          <a:p>
            <a:r>
              <a:rPr lang="en-US" dirty="0"/>
              <a:t>This interface matrix is map to the 3 Dot board.</a:t>
            </a:r>
          </a:p>
          <a:p>
            <a:r>
              <a:rPr lang="en-US" dirty="0"/>
              <a:t>The third servo is to be map to an I2C pin.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608776"/>
            <a:ext cx="10549466" cy="356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57002"/>
            <a:ext cx="4301809" cy="5107638"/>
          </a:xfrm>
        </p:spPr>
        <p:txBody>
          <a:bodyPr/>
          <a:lstStyle/>
          <a:p>
            <a:pPr marL="0" indent="0">
              <a:buNone/>
            </a:pPr>
            <a:r>
              <a:rPr lang="en-US" sz="2500" b="1" dirty="0"/>
              <a:t>Complete 3D Model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990" y="1312535"/>
            <a:ext cx="5978210" cy="515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Program Objectives/Mission Profile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6111" y="1637983"/>
            <a:ext cx="5775009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Fall 2016 Velociraptor is inspired by the biped </a:t>
            </a:r>
            <a:r>
              <a:rPr lang="en-US" dirty="0" err="1"/>
              <a:t>Titrus</a:t>
            </a:r>
            <a:r>
              <a:rPr lang="en-US" dirty="0"/>
              <a:t>-III robot developed by the Tokyo Institute of Technology. The Fall 2016 Velociraptor is the third generation biped robot and we’re expanding from previous semester’s design.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19" y="1637983"/>
            <a:ext cx="5120641" cy="361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27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740852"/>
            <a:ext cx="7309541" cy="4436427"/>
          </a:xfrm>
        </p:spPr>
      </p:pic>
    </p:spTree>
    <p:extLst>
      <p:ext uri="{BB962C8B-B14F-4D97-AF65-F5344CB8AC3E}">
        <p14:creationId xmlns:p14="http://schemas.microsoft.com/office/powerpoint/2010/main" val="3326712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 Design: Theo Jansen’s Linkage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95099"/>
            <a:ext cx="4524632" cy="4351338"/>
          </a:xfrm>
        </p:spPr>
        <p:txBody>
          <a:bodyPr/>
          <a:lstStyle/>
          <a:p>
            <a:r>
              <a:rPr lang="en-US" dirty="0"/>
              <a:t>Eight-Bar Mechanism</a:t>
            </a:r>
          </a:p>
          <a:p>
            <a:endParaRPr lang="en-US" dirty="0"/>
          </a:p>
          <a:p>
            <a:r>
              <a:rPr lang="en-US" dirty="0"/>
              <a:t>Single rotation crank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Smooth walking motion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092" y="1660491"/>
            <a:ext cx="5923228" cy="333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41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81598"/>
            <a:ext cx="9404723" cy="1400530"/>
          </a:xfrm>
        </p:spPr>
        <p:txBody>
          <a:bodyPr/>
          <a:lstStyle/>
          <a:p>
            <a:r>
              <a:rPr lang="en-US" dirty="0"/>
              <a:t>Design and Unique Tasks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39" y="2194560"/>
            <a:ext cx="2596632" cy="39060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194560"/>
            <a:ext cx="2365976" cy="39060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6111" y="1483916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Leg Design: Initial Idea</a:t>
            </a:r>
          </a:p>
        </p:txBody>
      </p:sp>
    </p:spTree>
    <p:extLst>
      <p:ext uri="{BB962C8B-B14F-4D97-AF65-F5344CB8AC3E}">
        <p14:creationId xmlns:p14="http://schemas.microsoft.com/office/powerpoint/2010/main" val="500496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 Design: Current Design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9" y="2054541"/>
            <a:ext cx="2365958" cy="27816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9449" y="5474018"/>
            <a:ext cx="1674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Jansen’s Linkage</a:t>
            </a:r>
          </a:p>
          <a:p>
            <a:endParaRPr lang="en-US" dirty="0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19" y="2054541"/>
            <a:ext cx="2199562" cy="27788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83966" y="5474172"/>
            <a:ext cx="1872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Leg Design v1.0</a:t>
            </a:r>
          </a:p>
          <a:p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27538" y="1278255"/>
            <a:ext cx="4396339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dirty="0"/>
          </a:p>
        </p:txBody>
      </p:sp>
      <p:pic>
        <p:nvPicPr>
          <p:cNvPr id="17" name="Content Placeholder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57" y="2062856"/>
            <a:ext cx="2132259" cy="2770493"/>
          </a:xfrm>
          <a:prstGeom prst="rect">
            <a:avLst/>
          </a:prstGeom>
        </p:spPr>
      </p:pic>
      <p:pic>
        <p:nvPicPr>
          <p:cNvPr id="18" name="Content Placeholder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890" y="2038938"/>
            <a:ext cx="2244341" cy="279441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114890" y="5474018"/>
            <a:ext cx="164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Leg Design v1.6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93401" y="5474018"/>
            <a:ext cx="2302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Leg Design v1.3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39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Model Simulation</a:t>
            </a:r>
          </a:p>
        </p:txBody>
      </p:sp>
      <p:pic>
        <p:nvPicPr>
          <p:cNvPr id="4" name="Leg Design 1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2216150"/>
            <a:ext cx="10515600" cy="3568700"/>
          </a:xfrm>
        </p:spPr>
      </p:pic>
    </p:spTree>
    <p:extLst>
      <p:ext uri="{BB962C8B-B14F-4D97-AF65-F5344CB8AC3E}">
        <p14:creationId xmlns:p14="http://schemas.microsoft.com/office/powerpoint/2010/main" val="129107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Torque Calculations for DC Motors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27798"/>
            <a:ext cx="8946541" cy="4195481"/>
          </a:xfrm>
        </p:spPr>
        <p:txBody>
          <a:bodyPr/>
          <a:lstStyle/>
          <a:p>
            <a:r>
              <a:rPr lang="en-US" dirty="0"/>
              <a:t>Mass of the robot ~ 1kg</a:t>
            </a:r>
          </a:p>
          <a:p>
            <a:r>
              <a:rPr lang="en-US" dirty="0"/>
              <a:t>Force(gravity) = Mass*g = 1kg*9.8m/s^2 = 9.8 N</a:t>
            </a:r>
          </a:p>
          <a:p>
            <a:r>
              <a:rPr lang="en-US" dirty="0"/>
              <a:t>Radius of turn shaft for legs = 7mm</a:t>
            </a:r>
          </a:p>
          <a:p>
            <a:r>
              <a:rPr lang="en-US" dirty="0"/>
              <a:t>Force of friction = µ*Force(gravity) = 0.5*9.8N = 4.9N</a:t>
            </a:r>
          </a:p>
          <a:p>
            <a:r>
              <a:rPr lang="en-US" dirty="0"/>
              <a:t>Force(Total) = 9.8N + 4.9N = 14.7N</a:t>
            </a:r>
          </a:p>
          <a:p>
            <a:r>
              <a:rPr lang="en-US" dirty="0">
                <a:solidFill>
                  <a:srgbClr val="C00000"/>
                </a:solidFill>
              </a:rPr>
              <a:t>Torque = 0.007m*14.7N = 0.1029 Nm = 14.6 </a:t>
            </a:r>
            <a:r>
              <a:rPr lang="en-US" dirty="0" err="1">
                <a:solidFill>
                  <a:srgbClr val="C00000"/>
                </a:solidFill>
              </a:rPr>
              <a:t>oz</a:t>
            </a:r>
            <a:r>
              <a:rPr lang="en-US" dirty="0">
                <a:solidFill>
                  <a:srgbClr val="C00000"/>
                </a:solidFill>
              </a:rPr>
              <a:t>-in</a:t>
            </a:r>
          </a:p>
        </p:txBody>
      </p:sp>
    </p:spTree>
    <p:extLst>
      <p:ext uri="{BB962C8B-B14F-4D97-AF65-F5344CB8AC3E}">
        <p14:creationId xmlns:p14="http://schemas.microsoft.com/office/powerpoint/2010/main" val="2250787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Motor Trade off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73798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Requirement: The velociraptor shall have two feet to support the full mass of the robot of 900 grams.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693430"/>
              </p:ext>
            </p:extLst>
          </p:nvPr>
        </p:nvGraphicFramePr>
        <p:xfrm>
          <a:off x="646111" y="2651759"/>
          <a:ext cx="853702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8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76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r>
                        <a:rPr lang="en-US" dirty="0"/>
                        <a:t>Motor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Voltage (Volts)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Speed</a:t>
                      </a:r>
                      <a:r>
                        <a:rPr lang="en-US" baseline="0" dirty="0"/>
                        <a:t> (RPM)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Torque (Oz-in)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  <a:r>
                        <a:rPr lang="en-US" baseline="0" dirty="0"/>
                        <a:t> (mA)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Weight (grams)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Gear Motor 8 by </a:t>
                      </a:r>
                      <a:r>
                        <a:rPr lang="en-US" dirty="0" err="1"/>
                        <a:t>Solarbotics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57.6 (670 stall)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Gear</a:t>
                      </a:r>
                      <a:r>
                        <a:rPr lang="en-US" baseline="0" dirty="0"/>
                        <a:t> Motor 9 by </a:t>
                      </a:r>
                      <a:r>
                        <a:rPr lang="en-US" baseline="0" dirty="0" err="1"/>
                        <a:t>Solarbotics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73.2 (670 stall)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357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36358"/>
            <a:ext cx="8946541" cy="4195481"/>
          </a:xfrm>
        </p:spPr>
        <p:txBody>
          <a:bodyPr/>
          <a:lstStyle/>
          <a:p>
            <a:r>
              <a:rPr lang="en-US" dirty="0"/>
              <a:t>[1] </a:t>
            </a:r>
            <a:r>
              <a:rPr lang="en-US" dirty="0">
                <a:hlinkClick r:id="rId2"/>
              </a:rPr>
              <a:t>http://www.robotshop.com/en/solarbotics-gm8-gear-motor-8-offset.html</a:t>
            </a:r>
            <a:endParaRPr lang="en-US" dirty="0"/>
          </a:p>
          <a:p>
            <a:r>
              <a:rPr lang="en-US" dirty="0"/>
              <a:t>[2] </a:t>
            </a:r>
            <a:r>
              <a:rPr lang="en-US" dirty="0">
                <a:hlinkClick r:id="rId3"/>
              </a:rPr>
              <a:t>http://www.robotshop.com/en/solarbotics-gm9-gear-motor-9.html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73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Servo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8946541" cy="4195481"/>
          </a:xfrm>
        </p:spPr>
        <p:txBody>
          <a:bodyPr/>
          <a:lstStyle/>
          <a:p>
            <a:r>
              <a:rPr lang="en-US" dirty="0"/>
              <a:t>Mass of head = Mass of Tail = 150g</a:t>
            </a:r>
          </a:p>
          <a:p>
            <a:r>
              <a:rPr lang="en-US" dirty="0"/>
              <a:t>Force (gravity) = (0.150 kg)*(9.8 m/s^2) = 0.0153 N</a:t>
            </a:r>
          </a:p>
          <a:p>
            <a:r>
              <a:rPr lang="en-US" dirty="0"/>
              <a:t>Radius = 6 cm</a:t>
            </a:r>
          </a:p>
          <a:p>
            <a:r>
              <a:rPr lang="en-US" dirty="0"/>
              <a:t>Torque = (0.0153N)*(0.06m) = 0.000918 Nm = 0.13 </a:t>
            </a:r>
            <a:r>
              <a:rPr lang="en-US" dirty="0" err="1"/>
              <a:t>oz</a:t>
            </a:r>
            <a:r>
              <a:rPr lang="en-US" dirty="0"/>
              <a:t>-in</a:t>
            </a:r>
          </a:p>
        </p:txBody>
      </p:sp>
    </p:spTree>
    <p:extLst>
      <p:ext uri="{BB962C8B-B14F-4D97-AF65-F5344CB8AC3E}">
        <p14:creationId xmlns:p14="http://schemas.microsoft.com/office/powerpoint/2010/main" val="4206681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032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Servo Motors </a:t>
            </a:r>
            <a:br>
              <a:rPr lang="en-US" dirty="0"/>
            </a:br>
            <a:r>
              <a:rPr lang="en-US" dirty="0"/>
              <a:t>Requirement: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358716"/>
              </p:ext>
            </p:extLst>
          </p:nvPr>
        </p:nvGraphicFramePr>
        <p:xfrm>
          <a:off x="812800" y="1960880"/>
          <a:ext cx="10515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49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06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r>
                        <a:rPr lang="en-US" dirty="0"/>
                        <a:t>Servo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Torque (</a:t>
                      </a:r>
                      <a:r>
                        <a:rPr lang="en-US" dirty="0" err="1"/>
                        <a:t>oz</a:t>
                      </a:r>
                      <a:r>
                        <a:rPr lang="en-US" dirty="0"/>
                        <a:t>-in)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Weight (grams)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Speed (sec/60</a:t>
                      </a:r>
                      <a:r>
                        <a:rPr lang="en-US" baseline="0" dirty="0"/>
                        <a:t>°)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HS-422 Servo Motor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HS-645MG</a:t>
                      </a:r>
                      <a:r>
                        <a:rPr lang="en-US" baseline="0" dirty="0"/>
                        <a:t> Servo 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$28.59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HS-485HB Servo Motor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$14.99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2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30656"/>
            <a:ext cx="5165408" cy="4704079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The Fall 2016 Velociraptor is the 3</a:t>
            </a:r>
            <a:r>
              <a:rPr lang="en-US" baseline="30000" dirty="0"/>
              <a:t>rd</a:t>
            </a:r>
            <a:r>
              <a:rPr lang="en-US" dirty="0"/>
              <a:t> Generation biped robot</a:t>
            </a:r>
          </a:p>
          <a:p>
            <a:pPr>
              <a:buFontTx/>
              <a:buChar char="-"/>
            </a:pPr>
            <a:r>
              <a:rPr lang="en-US" dirty="0"/>
              <a:t>Inspired by the </a:t>
            </a:r>
            <a:r>
              <a:rPr lang="en-US" dirty="0" err="1"/>
              <a:t>Titrus</a:t>
            </a:r>
            <a:r>
              <a:rPr lang="en-US" dirty="0"/>
              <a:t> III by the Tokyo Institute of Technology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759" y="1430656"/>
            <a:ext cx="5102862" cy="382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70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Servo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44918"/>
            <a:ext cx="8946541" cy="4195481"/>
          </a:xfrm>
        </p:spPr>
        <p:txBody>
          <a:bodyPr/>
          <a:lstStyle/>
          <a:p>
            <a:r>
              <a:rPr lang="en-US" dirty="0"/>
              <a:t>[1] </a:t>
            </a:r>
            <a:r>
              <a:rPr lang="en-US" u="sng" dirty="0">
                <a:hlinkClick r:id="rId2"/>
              </a:rPr>
              <a:t>http://www.robotshop.com/en/hitec-hs422-servo-motor.html</a:t>
            </a:r>
            <a:r>
              <a:rPr lang="en-US" dirty="0"/>
              <a:t> </a:t>
            </a:r>
          </a:p>
          <a:p>
            <a:r>
              <a:rPr lang="en-US" dirty="0"/>
              <a:t>[2] </a:t>
            </a:r>
            <a:r>
              <a:rPr lang="en-US" u="sng" dirty="0">
                <a:hlinkClick r:id="rId3"/>
              </a:rPr>
              <a:t>http://www.robotshop.com/en/hitec-hs645mg-servo-motor.html</a:t>
            </a:r>
            <a:endParaRPr lang="en-US" u="sng" dirty="0"/>
          </a:p>
          <a:p>
            <a:r>
              <a:rPr lang="en-US" dirty="0"/>
              <a:t>[3] </a:t>
            </a:r>
            <a:r>
              <a:rPr lang="en-US" u="sng" dirty="0">
                <a:hlinkClick r:id="rId4"/>
              </a:rPr>
              <a:t>http://www.robotshop.com/en/hitec-hs-485hb-servo-motor.html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74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Fritzing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7636" y="1853248"/>
            <a:ext cx="5601671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20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Breakdown Structure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1520" y="1467452"/>
            <a:ext cx="10404539" cy="4893026"/>
          </a:xfrm>
        </p:spPr>
      </p:pic>
    </p:spTree>
    <p:extLst>
      <p:ext uri="{BB962C8B-B14F-4D97-AF65-F5344CB8AC3E}">
        <p14:creationId xmlns:p14="http://schemas.microsoft.com/office/powerpoint/2010/main" val="3163502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Schedule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1" y="1644015"/>
            <a:ext cx="4396339" cy="4195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Project Status</a:t>
            </a:r>
          </a:p>
          <a:p>
            <a:pPr marL="0" indent="0">
              <a:buNone/>
            </a:pPr>
            <a:r>
              <a:rPr lang="en-US" dirty="0"/>
              <a:t>Challenges:</a:t>
            </a:r>
          </a:p>
          <a:p>
            <a:pPr>
              <a:buFontTx/>
              <a:buChar char="-"/>
            </a:pPr>
            <a:r>
              <a:rPr lang="en-US" dirty="0"/>
              <a:t>Tests/Experiment</a:t>
            </a:r>
          </a:p>
          <a:p>
            <a:pPr>
              <a:buFontTx/>
              <a:buChar char="-"/>
            </a:pPr>
            <a:r>
              <a:rPr lang="en-US" dirty="0"/>
              <a:t>3D Modeling</a:t>
            </a:r>
          </a:p>
          <a:p>
            <a:pPr>
              <a:buFontTx/>
              <a:buChar char="-"/>
            </a:pPr>
            <a:r>
              <a:rPr lang="en-US" dirty="0"/>
              <a:t>Simulation</a:t>
            </a:r>
          </a:p>
          <a:p>
            <a:pPr>
              <a:buFontTx/>
              <a:buChar char="-"/>
            </a:pPr>
            <a:r>
              <a:rPr lang="en-US" dirty="0"/>
              <a:t>Trade Off Studies</a:t>
            </a:r>
          </a:p>
          <a:p>
            <a:pPr>
              <a:buFontTx/>
              <a:buChar char="-"/>
            </a:pPr>
            <a:r>
              <a:rPr lang="en-US" dirty="0"/>
              <a:t>CDR Presentation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8471" y="1644015"/>
            <a:ext cx="4396341" cy="4200245"/>
          </a:xfrm>
        </p:spPr>
        <p:txBody>
          <a:bodyPr/>
          <a:lstStyle/>
          <a:p>
            <a:pPr>
              <a:buAutoNum type="arabicPeriod"/>
            </a:pPr>
            <a:r>
              <a:rPr lang="en-US" dirty="0"/>
              <a:t>Top Level Schedule</a:t>
            </a:r>
          </a:p>
          <a:p>
            <a:pPr>
              <a:buAutoNum type="arabicPeriod"/>
            </a:pPr>
            <a:r>
              <a:rPr lang="en-US" dirty="0"/>
              <a:t>System and Subsystem Level Tasks</a:t>
            </a:r>
          </a:p>
          <a:p>
            <a:pPr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Creative Think: See the Big Picture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471" y="2823808"/>
            <a:ext cx="4245610" cy="3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92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Level Schedule</a:t>
            </a:r>
            <a:br>
              <a:rPr lang="en-US" dirty="0"/>
            </a:b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6111" y="1347825"/>
            <a:ext cx="6059420" cy="3569742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6111" y="5024949"/>
            <a:ext cx="6059420" cy="1575449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46111" y="1644015"/>
            <a:ext cx="4396339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59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and Subsystem Level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12240"/>
            <a:ext cx="9287853" cy="4825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System Engineer (Hal </a:t>
            </a:r>
            <a:r>
              <a:rPr lang="en-US" dirty="0" err="1"/>
              <a:t>Vongsahom</a:t>
            </a:r>
            <a:r>
              <a:rPr lang="en-US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Learn C++ programming language for the 3DoT board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Generate system resource report (Mass, Power, Cost)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Continue refining level 2 system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Verification and Validation test plan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Electronic &amp; Controls (Taylor Farr)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Research servo, motor specification and conduct a trade off study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Research power subsystem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Generate Fritzing diagram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Circuit schematic in Eagle CAD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467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and Subsystem Level Tasks (continued)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32598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Manufacturing &amp; Design Engineer (Aaron Choi)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Complete the 3D Model of the Velociraptor on Solidworks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Simulate the walking movement on Solidworks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Coordinate with E&amp;C for PCB design</a:t>
            </a:r>
          </a:p>
        </p:txBody>
      </p:sp>
    </p:spTree>
    <p:extLst>
      <p:ext uri="{BB962C8B-B14F-4D97-AF65-F5344CB8AC3E}">
        <p14:creationId xmlns:p14="http://schemas.microsoft.com/office/powerpoint/2010/main" val="3247615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Burn Down and Project Percent Completion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6111" y="1956266"/>
            <a:ext cx="10648698" cy="4200694"/>
          </a:xfrm>
        </p:spPr>
      </p:pic>
    </p:spTree>
    <p:extLst>
      <p:ext uri="{BB962C8B-B14F-4D97-AF65-F5344CB8AC3E}">
        <p14:creationId xmlns:p14="http://schemas.microsoft.com/office/powerpoint/2010/main" val="1033088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477955" cy="666044"/>
          </a:xfrm>
        </p:spPr>
        <p:txBody>
          <a:bodyPr/>
          <a:lstStyle/>
          <a:p>
            <a:r>
              <a:rPr lang="en-US" dirty="0"/>
              <a:t>Power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35289"/>
            <a:ext cx="8974667" cy="115146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All the data was collected from the manufacture website except for the 3Dot board. Data for 3Dot was collected from measurement of last semester.</a:t>
            </a:r>
          </a:p>
          <a:p>
            <a:r>
              <a:rPr lang="en-US" dirty="0"/>
              <a:t>The servo and DC motor will consume the most Amps.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3092647"/>
            <a:ext cx="10366587" cy="220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331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00533" cy="711200"/>
          </a:xfrm>
        </p:spPr>
        <p:txBody>
          <a:bodyPr/>
          <a:lstStyle/>
          <a:p>
            <a:r>
              <a:rPr lang="en-US" dirty="0"/>
              <a:t>Mass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4233"/>
            <a:ext cx="8602133" cy="1316389"/>
          </a:xfrm>
        </p:spPr>
        <p:txBody>
          <a:bodyPr/>
          <a:lstStyle/>
          <a:p>
            <a:r>
              <a:rPr lang="en-US" dirty="0"/>
              <a:t>The weight of the frame will weigh the most.</a:t>
            </a:r>
          </a:p>
          <a:p>
            <a:r>
              <a:rPr lang="en-US" dirty="0"/>
              <a:t>The second contributor to weight are the three servos.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896522"/>
            <a:ext cx="10386906" cy="26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8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Program Objectives</a:t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6111" y="1897890"/>
            <a:ext cx="5856289" cy="4195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Customer’s Expectation</a:t>
            </a:r>
          </a:p>
          <a:p>
            <a:pPr>
              <a:buAutoNum type="arabicPeriod"/>
            </a:pPr>
            <a:r>
              <a:rPr lang="en-US" dirty="0"/>
              <a:t>Utilize the 3DoT Board as our microcontroller</a:t>
            </a:r>
          </a:p>
          <a:p>
            <a:pPr>
              <a:buAutoNum type="arabicPeriod"/>
            </a:pPr>
            <a:r>
              <a:rPr lang="en-US" dirty="0"/>
              <a:t>Use the </a:t>
            </a:r>
            <a:r>
              <a:rPr lang="en-US" dirty="0" err="1"/>
              <a:t>Arxterra</a:t>
            </a:r>
            <a:r>
              <a:rPr lang="en-US" dirty="0"/>
              <a:t> Control Panel by using tele robotic communication</a:t>
            </a:r>
          </a:p>
          <a:p>
            <a:pPr>
              <a:buAutoNum type="arabicPeriod"/>
            </a:pPr>
            <a:r>
              <a:rPr lang="en-US" dirty="0"/>
              <a:t>Motors instead of Servos</a:t>
            </a:r>
          </a:p>
        </p:txBody>
      </p:sp>
      <p:pic>
        <p:nvPicPr>
          <p:cNvPr id="3" name="Content Placeholder 2" descr="objectives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79234" y="1853248"/>
            <a:ext cx="4606925" cy="3071283"/>
          </a:xfrm>
        </p:spPr>
      </p:pic>
    </p:spTree>
    <p:extLst>
      <p:ext uri="{BB962C8B-B14F-4D97-AF65-F5344CB8AC3E}">
        <p14:creationId xmlns:p14="http://schemas.microsoft.com/office/powerpoint/2010/main" val="421403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432799" cy="688622"/>
          </a:xfrm>
        </p:spPr>
        <p:txBody>
          <a:bodyPr/>
          <a:lstStyle/>
          <a:p>
            <a:r>
              <a:rPr lang="en-US" dirty="0"/>
              <a:t>Cost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1967"/>
            <a:ext cx="8918729" cy="12198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most expensive item will be the frame.</a:t>
            </a:r>
          </a:p>
          <a:p>
            <a:r>
              <a:rPr lang="en-US" dirty="0"/>
              <a:t>The prototype will cost as much as the frame.</a:t>
            </a:r>
          </a:p>
          <a:p>
            <a:r>
              <a:rPr lang="en-US" dirty="0"/>
              <a:t>The 3 servo is the 3</a:t>
            </a:r>
            <a:r>
              <a:rPr lang="en-US" baseline="30000" dirty="0"/>
              <a:t>rd</a:t>
            </a:r>
            <a:r>
              <a:rPr lang="en-US" dirty="0"/>
              <a:t> expensive component.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309592"/>
            <a:ext cx="10518986" cy="285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73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28621"/>
            <a:ext cx="9403742" cy="657625"/>
          </a:xfrm>
        </p:spPr>
        <p:txBody>
          <a:bodyPr/>
          <a:lstStyle/>
          <a:p>
            <a:r>
              <a:rPr lang="en-US" dirty="0"/>
              <a:t>Resource Report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05560"/>
            <a:ext cx="9403742" cy="525779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400" u="sng" dirty="0">
                <a:hlinkClick r:id="rId2"/>
              </a:rPr>
              <a:t>https://www.pololu.com/product/182/specs</a:t>
            </a:r>
            <a:endParaRPr lang="en-US" sz="1400" dirty="0"/>
          </a:p>
          <a:p>
            <a:pPr marL="457200" indent="-457200">
              <a:buFont typeface="+mj-lt"/>
              <a:buAutoNum type="arabicPeriod"/>
            </a:pPr>
            <a:r>
              <a:rPr lang="en-US" sz="1400" u="sng" dirty="0">
                <a:hlinkClick r:id="rId3"/>
              </a:rPr>
              <a:t>https://www.cdiweb.com/datasheets/invensense/PS-MPU-6000A.pdf</a:t>
            </a:r>
            <a:endParaRPr lang="en-US" sz="1400" dirty="0"/>
          </a:p>
          <a:p>
            <a:pPr marL="457200" indent="-457200">
              <a:buFont typeface="+mj-lt"/>
              <a:buAutoNum type="arabicPeriod"/>
            </a:pPr>
            <a:r>
              <a:rPr lang="en-US" sz="1400" u="sng" dirty="0">
                <a:hlinkClick r:id="rId4"/>
              </a:rPr>
              <a:t>https://cdn-shop.adafruit.com/datasheets/PCA9685.pdf</a:t>
            </a:r>
            <a:endParaRPr lang="en-US" sz="1400" dirty="0"/>
          </a:p>
          <a:p>
            <a:pPr marL="457200" indent="-457200">
              <a:buFont typeface="+mj-lt"/>
              <a:buAutoNum type="arabicPeriod"/>
            </a:pPr>
            <a:r>
              <a:rPr lang="en-US" sz="1400" u="sng" dirty="0">
                <a:hlinkClick r:id="rId5"/>
              </a:rPr>
              <a:t>http://www.arxterra.com/spring-2016-3dot-spider-bot-preliminary-design-document/</a:t>
            </a:r>
            <a:endParaRPr lang="en-US" sz="1400" dirty="0"/>
          </a:p>
          <a:p>
            <a:pPr marL="457200" indent="-457200">
              <a:buFont typeface="+mj-lt"/>
              <a:buAutoNum type="arabicPeriod"/>
            </a:pPr>
            <a:r>
              <a:rPr lang="en-US" sz="1400" u="sng" dirty="0">
                <a:hlinkClick r:id="rId6"/>
              </a:rPr>
              <a:t>https://www.bhphotovideo.com/bnh/controller/home?O=&amp;sku=1018868&amp;gclid=Cj0KEQjw1K2_BRC0s6jtgJzB-aMBEiQA-WzDMZ4G93fpLNmiUX-CGjONHm0czidWkbbSiUMk3B_luoAaAqM68P8HAQ&amp;Q=&amp;ap=y&amp;m=Y&amp;c3api=1876%2C92051678402%2C&amp;is=REG&amp;A=details</a:t>
            </a:r>
            <a:endParaRPr lang="en-US" sz="1400" dirty="0"/>
          </a:p>
          <a:p>
            <a:pPr marL="457200" indent="-457200">
              <a:buFont typeface="+mj-lt"/>
              <a:buAutoNum type="arabicPeriod"/>
            </a:pPr>
            <a:r>
              <a:rPr lang="en-US" sz="1400" u="sng" dirty="0">
                <a:hlinkClick r:id="rId7"/>
              </a:rPr>
              <a:t>http://www.arxterra.com/spring-2016-velociraptor-project-summary/#Size_Weight</a:t>
            </a:r>
            <a:endParaRPr lang="en-US" sz="1400" dirty="0"/>
          </a:p>
          <a:p>
            <a:pPr marL="457200" indent="-457200">
              <a:buFont typeface="+mj-lt"/>
              <a:buAutoNum type="arabicPeriod"/>
            </a:pPr>
            <a:r>
              <a:rPr lang="en-US" sz="1400" u="sng" dirty="0">
                <a:hlinkClick r:id="rId8"/>
              </a:rPr>
              <a:t>https://www.grainger.com/category/threaded-rods/bolts/fasteners/ecatalog/N-8k5</a:t>
            </a:r>
            <a:endParaRPr lang="en-US" sz="1400" dirty="0"/>
          </a:p>
          <a:p>
            <a:pPr marL="457200" indent="-457200">
              <a:buFont typeface="+mj-lt"/>
              <a:buAutoNum type="arabicPeriod"/>
            </a:pPr>
            <a:r>
              <a:rPr lang="en-US" sz="1400" u="sng" dirty="0">
                <a:hlinkClick r:id="rId9"/>
              </a:rPr>
              <a:t>http://www.ebay.com/itm/2x-2000mAh-16340-Rechargeable-Li-ion-Battery-For-LED-Flashlight-CR123A-Charger-/152231509443?_trksid=p2141725.m3641.l6368</a:t>
            </a:r>
            <a:endParaRPr lang="en-US" sz="1400" dirty="0"/>
          </a:p>
          <a:p>
            <a:pPr marL="457200" indent="-457200">
              <a:buFont typeface="+mj-lt"/>
              <a:buAutoNum type="arabicPeriod"/>
            </a:pPr>
            <a:r>
              <a:rPr lang="en-US" sz="1400" u="sng" dirty="0">
                <a:hlinkClick r:id="rId10"/>
              </a:rPr>
              <a:t>http://www.robotshop.com/media/files/pdf/hs645mg.pdf</a:t>
            </a:r>
            <a:endParaRPr lang="en-US" sz="1400" dirty="0"/>
          </a:p>
          <a:p>
            <a:pPr marL="457200" indent="-457200">
              <a:buFont typeface="+mj-lt"/>
              <a:buAutoNum type="arabicPeriod"/>
            </a:pPr>
            <a:r>
              <a:rPr lang="en-US" sz="1400" u="sng" dirty="0">
                <a:hlinkClick r:id="rId11"/>
              </a:rPr>
              <a:t>http://web.csulb.edu/~hill/ee400d/Technical%20Training%20Series/3DoT%20Datasheets/3DoT_Schematic.pdf</a:t>
            </a:r>
            <a:endParaRPr lang="en-US" sz="1400" dirty="0"/>
          </a:p>
          <a:p>
            <a:pPr marL="457200" indent="-457200">
              <a:buFont typeface="+mj-lt"/>
              <a:buAutoNum type="arabicPeriod"/>
            </a:pPr>
            <a:r>
              <a:rPr lang="en-US" sz="1400" b="1" u="sng" dirty="0">
                <a:hlinkClick r:id="rId12"/>
              </a:rPr>
              <a:t>https://www.arduino.cc/en/Hacking/PinMapping32u4</a:t>
            </a:r>
            <a:endParaRPr lang="en-US" sz="1400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30" y="2041699"/>
            <a:ext cx="5043487" cy="4195481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The brainstorm activity did not benefit the design process</a:t>
            </a:r>
          </a:p>
          <a:p>
            <a:pPr>
              <a:buFontTx/>
              <a:buChar char="-"/>
            </a:pPr>
            <a:r>
              <a:rPr lang="en-US" dirty="0"/>
              <a:t>Good Ideas but time was an issue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sad-face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415" y="1732103"/>
            <a:ext cx="5026191" cy="4170857"/>
          </a:xfrm>
          <a:prstGeom prst="rect">
            <a:avLst/>
          </a:prstGeom>
        </p:spPr>
      </p:pic>
      <p:pic>
        <p:nvPicPr>
          <p:cNvPr id="5" name="Content Placeholder 4" descr="Question marks cutie mark by The-Smiling-Pony on Deviant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261" y="3491861"/>
            <a:ext cx="2497230" cy="24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3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&amp; Verification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0" y="1607643"/>
            <a:ext cx="5571810" cy="419548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Level 1 Program Requirements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CSULB Fall 2016 Velociraptor …</a:t>
            </a:r>
          </a:p>
          <a:p>
            <a:pPr>
              <a:buAutoNum type="arabicPeriod"/>
            </a:pPr>
            <a:r>
              <a:rPr lang="en-US" dirty="0"/>
              <a:t>Shall cost no more than $400.00 [1] [2]</a:t>
            </a:r>
          </a:p>
          <a:p>
            <a:pPr>
              <a:buAutoNum type="arabicPeriod"/>
            </a:pPr>
            <a:r>
              <a:rPr lang="en-US" dirty="0"/>
              <a:t>Shall participate in the </a:t>
            </a:r>
            <a:r>
              <a:rPr lang="en-US" b="1" dirty="0"/>
              <a:t>Game: Save the Human </a:t>
            </a:r>
            <a:r>
              <a:rPr lang="en-US" dirty="0"/>
              <a:t>provided by the Game Committee</a:t>
            </a:r>
            <a:r>
              <a:rPr lang="en-US" b="1" dirty="0"/>
              <a:t> </a:t>
            </a:r>
            <a:r>
              <a:rPr lang="en-US" dirty="0"/>
              <a:t>and the customer [3] </a:t>
            </a:r>
            <a:endParaRPr lang="en-US" b="1" dirty="0"/>
          </a:p>
          <a:p>
            <a:pPr>
              <a:buAutoNum type="arabicPeriod"/>
            </a:pPr>
            <a:r>
              <a:rPr lang="en-US" dirty="0"/>
              <a:t>Shall demonstrate its capabilities on the final day of school, </a:t>
            </a:r>
            <a:r>
              <a:rPr lang="en-US" b="1" dirty="0"/>
              <a:t>Wednesday, December 14, 2016 </a:t>
            </a:r>
            <a:r>
              <a:rPr lang="en-US" dirty="0"/>
              <a:t>[4]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398" y="1607643"/>
            <a:ext cx="5133031" cy="39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9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 Program Requirements Resources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6111" y="1853248"/>
            <a:ext cx="10871199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[1] Khoivu0814. (2016). Retrieved September 21, 2016, from </a:t>
            </a:r>
            <a:r>
              <a:rPr lang="en-US" dirty="0">
                <a:hlinkClick r:id="rId2"/>
              </a:rPr>
              <a:t>http://www.arxterra.com/spring-2016-velociraptor-preliminary-project-plan/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[2] </a:t>
            </a:r>
            <a:r>
              <a:rPr lang="en-US" dirty="0" err="1"/>
              <a:t>Plaulsible</a:t>
            </a:r>
            <a:r>
              <a:rPr lang="en-US" dirty="0"/>
              <a:t>. (2015). Retrieved September 23, 2016, from </a:t>
            </a:r>
            <a:r>
              <a:rPr lang="en-US" dirty="0">
                <a:hlinkClick r:id="rId3"/>
              </a:rPr>
              <a:t>http://www.arxterra.com/fall-2015-microbiped-preliminary-project-plan/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[3] Paul </a:t>
            </a:r>
            <a:r>
              <a:rPr lang="en-US" dirty="0" err="1"/>
              <a:t>Ahumada</a:t>
            </a:r>
            <a:r>
              <a:rPr lang="en-US" dirty="0"/>
              <a:t>. (2016). Retrieved October 05, 2016, from  </a:t>
            </a:r>
            <a:r>
              <a:rPr lang="en-US" dirty="0">
                <a:hlinkClick r:id="rId4"/>
              </a:rPr>
              <a:t>http://arxterra.com/fall-2016-game-save-the-human/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[4]  Time, B. C. (</a:t>
            </a:r>
            <a:r>
              <a:rPr lang="en-US" dirty="0" err="1"/>
              <a:t>n.d.</a:t>
            </a:r>
            <a:r>
              <a:rPr lang="en-US" dirty="0"/>
              <a:t>). Final Exam Fall 2016 Schedule Charts. Retrieved September 21, 2016,from </a:t>
            </a:r>
            <a:r>
              <a:rPr lang="en-US" u="sng" dirty="0">
                <a:hlinkClick r:id="rId5"/>
              </a:rPr>
              <a:t>http://web.csulb.edu/depts/enrollment/registration/final_exam/fall_chart.html</a:t>
            </a: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3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 System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49011"/>
            <a:ext cx="8152449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CSULB Fall 2016 Velociraptor shall…</a:t>
            </a:r>
          </a:p>
          <a:p>
            <a:pPr marL="457200" indent="-457200">
              <a:buAutoNum type="arabicPeriod"/>
            </a:pPr>
            <a:r>
              <a:rPr lang="en-US" dirty="0"/>
              <a:t>Resemble a </a:t>
            </a:r>
            <a:r>
              <a:rPr lang="en-US" dirty="0" err="1"/>
              <a:t>Theropoda</a:t>
            </a:r>
            <a:r>
              <a:rPr lang="en-US" dirty="0"/>
              <a:t> Dinosaur [1]</a:t>
            </a:r>
          </a:p>
          <a:p>
            <a:pPr marL="457200" indent="-457200">
              <a:buAutoNum type="arabicPeriod"/>
            </a:pPr>
            <a:r>
              <a:rPr lang="en-US" dirty="0"/>
              <a:t>Statically walk [2]</a:t>
            </a:r>
          </a:p>
          <a:p>
            <a:pPr marL="457200" indent="-457200">
              <a:buAutoNum type="arabicPeriod"/>
            </a:pPr>
            <a:r>
              <a:rPr lang="en-US" dirty="0"/>
              <a:t>Dynamically walk [2]</a:t>
            </a:r>
          </a:p>
          <a:p>
            <a:pPr marL="457200" indent="-457200">
              <a:buAutoNum type="arabicPeriod"/>
            </a:pPr>
            <a:r>
              <a:rPr lang="en-US" dirty="0"/>
              <a:t>Use Bluetooth to communicate with the </a:t>
            </a:r>
            <a:r>
              <a:rPr lang="en-US" dirty="0" err="1"/>
              <a:t>Arxterra</a:t>
            </a:r>
            <a:r>
              <a:rPr lang="en-US" dirty="0"/>
              <a:t> Control Panel [3]</a:t>
            </a:r>
          </a:p>
          <a:p>
            <a:pPr marL="457200" indent="-457200">
              <a:buAutoNum type="arabicPeriod"/>
            </a:pPr>
            <a:r>
              <a:rPr lang="en-US" dirty="0"/>
              <a:t>Use a 3DoT board with a custom i2C shield [3]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en-US" dirty="0"/>
              <a:t>Navigate through the game terrain provided by the game committee [4]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13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 System Requirements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209993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CSULB Fall 2016 Velociraptor shall navigate through the game terrain provided by the game committee shall…</a:t>
            </a:r>
          </a:p>
          <a:p>
            <a:pPr marL="457200" indent="-457200">
              <a:buAutoNum type="arabicPeriod"/>
            </a:pPr>
            <a:r>
              <a:rPr lang="en-US" dirty="0"/>
              <a:t>Utilize a foot design capable of traction of all surfaces [4]</a:t>
            </a:r>
          </a:p>
          <a:p>
            <a:pPr marL="457200" indent="-457200">
              <a:buAutoNum type="arabicPeriod"/>
            </a:pPr>
            <a:r>
              <a:rPr lang="en-US" dirty="0"/>
              <a:t>Navigate on uneven surface height no larger than 0.5 cm [4]</a:t>
            </a:r>
          </a:p>
          <a:p>
            <a:pPr marL="457200" indent="-457200">
              <a:buAutoNum type="arabicPeriod"/>
            </a:pPr>
            <a:r>
              <a:rPr lang="en-US" dirty="0"/>
              <a:t>Use a battery to sufficiently power the biped robot for the duration of the game [4]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57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2670</TotalTime>
  <Words>1349</Words>
  <Application>Microsoft Office PowerPoint</Application>
  <PresentationFormat>Widescreen</PresentationFormat>
  <Paragraphs>232</Paragraphs>
  <Slides>41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Century Gothic</vt:lpstr>
      <vt:lpstr>Wingdings 3</vt:lpstr>
      <vt:lpstr>Ion</vt:lpstr>
      <vt:lpstr>Preliminary Design Review</vt:lpstr>
      <vt:lpstr>Program Objectives/Mission Profile</vt:lpstr>
      <vt:lpstr>Mission Profile</vt:lpstr>
      <vt:lpstr>Program Objectives </vt:lpstr>
      <vt:lpstr>Design Innovation</vt:lpstr>
      <vt:lpstr>Requirements &amp; Verification </vt:lpstr>
      <vt:lpstr>Level 1 Program Requirements Resources</vt:lpstr>
      <vt:lpstr>Level 1 System Requirements</vt:lpstr>
      <vt:lpstr>Level 1 System Requirements (Continued)</vt:lpstr>
      <vt:lpstr>Level 1 References </vt:lpstr>
      <vt:lpstr>Level 2 requirements</vt:lpstr>
      <vt:lpstr>Level 2 Requirement (continued)</vt:lpstr>
      <vt:lpstr>Level 2 requirement continue..</vt:lpstr>
      <vt:lpstr>Product Breakdown Structure</vt:lpstr>
      <vt:lpstr>Software Design</vt:lpstr>
      <vt:lpstr>Electronic System Design</vt:lpstr>
      <vt:lpstr>Interface Definitions</vt:lpstr>
      <vt:lpstr>Interface Definitions</vt:lpstr>
      <vt:lpstr>Mechanical Design</vt:lpstr>
      <vt:lpstr>Measurements </vt:lpstr>
      <vt:lpstr>Leg Design: Theo Jansen’s Linkage</vt:lpstr>
      <vt:lpstr>Design and Unique Tasks</vt:lpstr>
      <vt:lpstr>Leg Design: Current Design  </vt:lpstr>
      <vt:lpstr>3D Model Simulation</vt:lpstr>
      <vt:lpstr>Torque Calculations for DC Motors</vt:lpstr>
      <vt:lpstr>DC Motor Trade off Study</vt:lpstr>
      <vt:lpstr>Motor References</vt:lpstr>
      <vt:lpstr>Servo Calculations</vt:lpstr>
      <vt:lpstr>Servo Motors  Requirement: </vt:lpstr>
      <vt:lpstr>Servo references</vt:lpstr>
      <vt:lpstr>Fritzing</vt:lpstr>
      <vt:lpstr>Work Breakdown Structure </vt:lpstr>
      <vt:lpstr>Project Schedule </vt:lpstr>
      <vt:lpstr>Top Level Schedule </vt:lpstr>
      <vt:lpstr>System and Subsystem Level Tasks</vt:lpstr>
      <vt:lpstr>System and Subsystem Level Tasks (continued) </vt:lpstr>
      <vt:lpstr>Burn Down and Project Percent Completion</vt:lpstr>
      <vt:lpstr>Power report</vt:lpstr>
      <vt:lpstr>Mass Report</vt:lpstr>
      <vt:lpstr>Cost Report</vt:lpstr>
      <vt:lpstr>Resource Report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Creativity Exercise</dc:title>
  <dc:creator>Leary Salupen</dc:creator>
  <cp:lastModifiedBy>Leary Salupen</cp:lastModifiedBy>
  <cp:revision>160</cp:revision>
  <dcterms:created xsi:type="dcterms:W3CDTF">2016-09-14T02:55:51Z</dcterms:created>
  <dcterms:modified xsi:type="dcterms:W3CDTF">2016-10-05T22:05:28Z</dcterms:modified>
</cp:coreProperties>
</file>