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bin"/>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6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Shape 2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Shape 3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Shape 3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Shape 3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Shape 3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Shape 1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813335" y="601724"/>
            <a:ext cx="6477805" cy="190607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950"/>
              <a:buFont typeface="Cabin"/>
              <a:buNone/>
              <a:defRPr sz="495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Shape 16"/>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lstStyle>
            <a:lvl1pPr marR="0" lvl="0" algn="l" rtl="0">
              <a:lnSpc>
                <a:spcPct val="120000"/>
              </a:lnSpc>
              <a:spcBef>
                <a:spcPts val="750"/>
              </a:spcBef>
              <a:spcAft>
                <a:spcPts val="0"/>
              </a:spcAft>
              <a:buClr>
                <a:schemeClr val="accent1"/>
              </a:buClr>
              <a:buSzPts val="1350"/>
              <a:buFont typeface="Arial"/>
              <a:buNone/>
              <a:defRPr sz="1350" b="0" i="0" u="none" strike="noStrike" cap="none">
                <a:solidFill>
                  <a:schemeClr val="dk1"/>
                </a:solidFill>
                <a:latin typeface="Cabin"/>
                <a:ea typeface="Cabin"/>
                <a:cs typeface="Cabin"/>
                <a:sym typeface="Cabin"/>
              </a:defRPr>
            </a:lvl1pPr>
            <a:lvl2pPr marR="0" lvl="1" algn="ctr" rtl="0">
              <a:lnSpc>
                <a:spcPct val="120000"/>
              </a:lnSpc>
              <a:spcBef>
                <a:spcPts val="375"/>
              </a:spcBef>
              <a:spcAft>
                <a:spcPts val="0"/>
              </a:spcAft>
              <a:buClr>
                <a:schemeClr val="accent1"/>
              </a:buClr>
              <a:buSzPts val="1350"/>
              <a:buFont typeface="Arial"/>
              <a:buNone/>
              <a:defRPr sz="1350" b="0" i="0" u="none" strike="noStrike" cap="none">
                <a:solidFill>
                  <a:schemeClr val="dk1"/>
                </a:solidFill>
                <a:latin typeface="Cabin"/>
                <a:ea typeface="Cabin"/>
                <a:cs typeface="Cabin"/>
                <a:sym typeface="Cabin"/>
              </a:defRPr>
            </a:lvl2pPr>
            <a:lvl3pPr marR="0" lvl="2" algn="ctr" rtl="0">
              <a:lnSpc>
                <a:spcPct val="120000"/>
              </a:lnSpc>
              <a:spcBef>
                <a:spcPts val="375"/>
              </a:spcBef>
              <a:spcAft>
                <a:spcPts val="0"/>
              </a:spcAft>
              <a:buClr>
                <a:schemeClr val="accent1"/>
              </a:buClr>
              <a:buSzPts val="1350"/>
              <a:buFont typeface="Arial"/>
              <a:buNone/>
              <a:defRPr sz="1350" b="0" i="0" u="none" strike="noStrike" cap="none">
                <a:solidFill>
                  <a:schemeClr val="dk1"/>
                </a:solidFill>
                <a:latin typeface="Cabin"/>
                <a:ea typeface="Cabin"/>
                <a:cs typeface="Cabin"/>
                <a:sym typeface="Cabin"/>
              </a:defRPr>
            </a:lvl3pPr>
            <a:lvl4pPr marR="0" lvl="3"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4pPr>
            <a:lvl5pPr marR="0" lvl="4"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5pPr>
            <a:lvl6pPr marR="0" lvl="5"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6pPr>
            <a:lvl7pPr marR="0" lvl="6"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7pPr>
            <a:lvl8pPr marR="0" lvl="7"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8pPr>
            <a:lvl9pPr marR="0" lvl="8" algn="ctr" rtl="0">
              <a:lnSpc>
                <a:spcPct val="120000"/>
              </a:lnSpc>
              <a:spcBef>
                <a:spcPts val="375"/>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ftr" idx="11"/>
          </p:nvPr>
        </p:nvSpPr>
        <p:spPr>
          <a:xfrm>
            <a:off x="1812376" y="246981"/>
            <a:ext cx="3730436"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20" name="Shape 20"/>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Shape 76"/>
          <p:cNvGrpSpPr/>
          <p:nvPr/>
        </p:nvGrpSpPr>
        <p:grpSpPr>
          <a:xfrm>
            <a:off x="5608041" y="361628"/>
            <a:ext cx="3055900" cy="3861826"/>
            <a:chOff x="7477387" y="482170"/>
            <a:chExt cx="4074533" cy="5149101"/>
          </a:xfrm>
        </p:grpSpPr>
        <p:sp>
          <p:nvSpPr>
            <p:cNvPr id="77" name="Shape 77"/>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9" name="Shape 79"/>
          <p:cNvSpPr txBox="1">
            <a:spLocks noGrp="1"/>
          </p:cNvSpPr>
          <p:nvPr>
            <p:ph type="title"/>
          </p:nvPr>
        </p:nvSpPr>
        <p:spPr>
          <a:xfrm>
            <a:off x="1088405" y="847135"/>
            <a:ext cx="4149246" cy="13729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a:spLocks noGrp="1"/>
          </p:cNvSpPr>
          <p:nvPr>
            <p:ph type="pic" idx="2"/>
          </p:nvPr>
        </p:nvSpPr>
        <p:spPr>
          <a:xfrm>
            <a:off x="6093292" y="841907"/>
            <a:ext cx="2093378" cy="2899745"/>
          </a:xfrm>
          <a:prstGeom prst="rect">
            <a:avLst/>
          </a:prstGeom>
          <a:solidFill>
            <a:srgbClr val="D8D8D8"/>
          </a:solidFill>
          <a:ln>
            <a:noFill/>
          </a:ln>
        </p:spPr>
        <p:txBody>
          <a:bodyPr spcFirstLastPara="1" wrap="square" lIns="91425" tIns="91425" rIns="91425" bIns="91425" anchor="t" anchorCtr="0"/>
          <a:lstStyle>
            <a:lvl1pPr marR="0" lvl="0" algn="ctr" rtl="0">
              <a:lnSpc>
                <a:spcPct val="120000"/>
              </a:lnSpc>
              <a:spcBef>
                <a:spcPts val="750"/>
              </a:spcBef>
              <a:spcAft>
                <a:spcPts val="0"/>
              </a:spcAft>
              <a:buClr>
                <a:schemeClr val="accent1"/>
              </a:buClr>
              <a:buSzPts val="2400"/>
              <a:buFont typeface="Arial"/>
              <a:buNone/>
              <a:defRPr sz="2400" b="0" i="0" u="none" strike="noStrike" cap="none">
                <a:solidFill>
                  <a:schemeClr val="dk1"/>
                </a:solidFill>
                <a:latin typeface="Cabin"/>
                <a:ea typeface="Cabin"/>
                <a:cs typeface="Cabin"/>
                <a:sym typeface="Cabin"/>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chemeClr val="dk1"/>
                </a:solidFill>
                <a:latin typeface="Cabin"/>
                <a:ea typeface="Cabin"/>
                <a:cs typeface="Cabin"/>
                <a:sym typeface="Cabin"/>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body" idx="1"/>
          </p:nvPr>
        </p:nvSpPr>
        <p:spPr>
          <a:xfrm>
            <a:off x="1087747" y="2359494"/>
            <a:ext cx="4143303" cy="150280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750"/>
              </a:spcBef>
              <a:spcAft>
                <a:spcPts val="0"/>
              </a:spcAft>
              <a:buClr>
                <a:schemeClr val="accent1"/>
              </a:buClr>
              <a:buSzPts val="1350"/>
              <a:buFont typeface="Arial"/>
              <a:buNone/>
              <a:defRPr sz="1350" b="0" i="0" u="none" strike="noStrike" cap="none">
                <a:solidFill>
                  <a:schemeClr val="dk1"/>
                </a:solidFill>
                <a:latin typeface="Cabin"/>
                <a:ea typeface="Cabin"/>
                <a:cs typeface="Cabin"/>
                <a:sym typeface="Cabin"/>
              </a:defRPr>
            </a:lvl1pPr>
            <a:lvl2pPr marL="914400" marR="0" lvl="1" indent="-228600" algn="l" rtl="0">
              <a:lnSpc>
                <a:spcPct val="120000"/>
              </a:lnSpc>
              <a:spcBef>
                <a:spcPts val="375"/>
              </a:spcBef>
              <a:spcAft>
                <a:spcPts val="0"/>
              </a:spcAft>
              <a:buClr>
                <a:schemeClr val="accent1"/>
              </a:buClr>
              <a:buSzPts val="1050"/>
              <a:buFont typeface="Arial"/>
              <a:buNone/>
              <a:defRPr sz="1050" b="0" i="0" u="none" strike="noStrike" cap="none">
                <a:solidFill>
                  <a:schemeClr val="dk1"/>
                </a:solidFill>
                <a:latin typeface="Cabin"/>
                <a:ea typeface="Cabin"/>
                <a:cs typeface="Cabin"/>
                <a:sym typeface="Cabin"/>
              </a:defRPr>
            </a:lvl2pPr>
            <a:lvl3pPr marL="1371600" marR="0" lvl="2" indent="-228600" algn="l" rtl="0">
              <a:lnSpc>
                <a:spcPct val="120000"/>
              </a:lnSpc>
              <a:spcBef>
                <a:spcPts val="375"/>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3pPr>
            <a:lvl4pPr marL="1828800" marR="0" lvl="3"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4pPr>
            <a:lvl5pPr marL="2286000" marR="0" lvl="4"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5pPr>
            <a:lvl6pPr marL="2743200" marR="0" lvl="5"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6pPr>
            <a:lvl7pPr marL="3200400" marR="0" lvl="6"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7pPr>
            <a:lvl8pPr marL="3657600" marR="0" lvl="7"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8pPr>
            <a:lvl9pPr marL="4114800" marR="0" lvl="8"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9pPr>
          </a:lstStyle>
          <a:p>
            <a:endParaRPr/>
          </a:p>
        </p:txBody>
      </p:sp>
      <p:sp>
        <p:nvSpPr>
          <p:cNvPr id="82" name="Shape 82"/>
          <p:cNvSpPr txBox="1">
            <a:spLocks noGrp="1"/>
          </p:cNvSpPr>
          <p:nvPr>
            <p:ph type="dt" idx="10"/>
          </p:nvPr>
        </p:nvSpPr>
        <p:spPr>
          <a:xfrm>
            <a:off x="1085537" y="4102393"/>
            <a:ext cx="4145513" cy="24009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ftr" idx="11"/>
          </p:nvPr>
        </p:nvSpPr>
        <p:spPr>
          <a:xfrm>
            <a:off x="1085537" y="238981"/>
            <a:ext cx="4155753" cy="24069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Shape 8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85" name="Shape 85"/>
          <p:cNvCxnSpPr/>
          <p:nvPr/>
        </p:nvCxnSpPr>
        <p:spPr>
          <a:xfrm>
            <a:off x="1085537"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3395933" y="-795449"/>
            <a:ext cx="2587960" cy="7202456"/>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92" name="Shape 9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5937778" y="1740785"/>
            <a:ext cx="3494917" cy="121180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Shape 95"/>
          <p:cNvSpPr txBox="1">
            <a:spLocks noGrp="1"/>
          </p:cNvSpPr>
          <p:nvPr>
            <p:ph type="body" idx="1"/>
          </p:nvPr>
        </p:nvSpPr>
        <p:spPr>
          <a:xfrm rot="5400000">
            <a:off x="2271857" y="-589123"/>
            <a:ext cx="3494917" cy="5871623"/>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99" name="Shape 99"/>
          <p:cNvCxnSpPr/>
          <p:nvPr/>
        </p:nvCxnSpPr>
        <p:spPr>
          <a:xfrm>
            <a:off x="7079333" y="599230"/>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8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
        <p:nvSpPr>
          <p:cNvPr id="23" name="Shape 23"/>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lstStyle>
            <a:lvl1pPr marL="457200" marR="0" lvl="0" indent="-311150" algn="l" rtl="0">
              <a:lnSpc>
                <a:spcPct val="120000"/>
              </a:lnSpc>
              <a:spcBef>
                <a:spcPts val="0"/>
              </a:spcBef>
              <a:spcAft>
                <a:spcPts val="0"/>
              </a:spcAft>
              <a:buClr>
                <a:schemeClr val="accent1"/>
              </a:buClr>
              <a:buSzPts val="1300"/>
              <a:buFont typeface="Arial"/>
              <a:buChar char="●"/>
              <a:defRPr sz="1500" b="0" i="0" u="none" strike="noStrike" cap="none">
                <a:solidFill>
                  <a:schemeClr val="dk1"/>
                </a:solidFill>
                <a:latin typeface="Cabin"/>
                <a:ea typeface="Cabin"/>
                <a:cs typeface="Cabin"/>
                <a:sym typeface="Cabin"/>
              </a:defRPr>
            </a:lvl1pPr>
            <a:lvl2pPr marL="914400" marR="0" lvl="1" indent="-298450" algn="l" rtl="0">
              <a:lnSpc>
                <a:spcPct val="120000"/>
              </a:lnSpc>
              <a:spcBef>
                <a:spcPts val="1600"/>
              </a:spcBef>
              <a:spcAft>
                <a:spcPts val="0"/>
              </a:spcAft>
              <a:buClr>
                <a:schemeClr val="accent1"/>
              </a:buClr>
              <a:buSzPts val="1100"/>
              <a:buFont typeface="Arial"/>
              <a:buChar char="○"/>
              <a:defRPr sz="1350" b="0" i="0" u="none" strike="noStrike" cap="none">
                <a:solidFill>
                  <a:schemeClr val="dk1"/>
                </a:solidFill>
                <a:latin typeface="Cabin"/>
                <a:ea typeface="Cabin"/>
                <a:cs typeface="Cabin"/>
                <a:sym typeface="Cabin"/>
              </a:defRPr>
            </a:lvl2pPr>
            <a:lvl3pPr marL="1371600" marR="0" lvl="2" indent="-298450" algn="l" rtl="0">
              <a:lnSpc>
                <a:spcPct val="120000"/>
              </a:lnSpc>
              <a:spcBef>
                <a:spcPts val="1600"/>
              </a:spcBef>
              <a:spcAft>
                <a:spcPts val="0"/>
              </a:spcAft>
              <a:buClr>
                <a:schemeClr val="accent1"/>
              </a:buClr>
              <a:buSzPts val="1100"/>
              <a:buFont typeface="Arial"/>
              <a:buChar char="■"/>
              <a:defRPr sz="1200" b="0" i="0" u="none" strike="noStrike" cap="none">
                <a:solidFill>
                  <a:schemeClr val="dk1"/>
                </a:solidFill>
                <a:latin typeface="Cabin"/>
                <a:ea typeface="Cabin"/>
                <a:cs typeface="Cabin"/>
                <a:sym typeface="Cabin"/>
              </a:defRPr>
            </a:lvl3pPr>
            <a:lvl4pPr marL="1828800" marR="0" lvl="3" indent="-298450" algn="l" rtl="0">
              <a:lnSpc>
                <a:spcPct val="120000"/>
              </a:lnSpc>
              <a:spcBef>
                <a:spcPts val="1600"/>
              </a:spcBef>
              <a:spcAft>
                <a:spcPts val="0"/>
              </a:spcAft>
              <a:buClr>
                <a:schemeClr val="accent1"/>
              </a:buClr>
              <a:buSzPts val="1100"/>
              <a:buFont typeface="Arial"/>
              <a:buChar char="●"/>
              <a:defRPr sz="1050" b="0" i="0" u="none" strike="noStrike" cap="none">
                <a:solidFill>
                  <a:schemeClr val="dk1"/>
                </a:solidFill>
                <a:latin typeface="Cabin"/>
                <a:ea typeface="Cabin"/>
                <a:cs typeface="Cabin"/>
                <a:sym typeface="Cabin"/>
              </a:defRPr>
            </a:lvl4pPr>
            <a:lvl5pPr marL="2286000" marR="0" lvl="4" indent="-298450" algn="l" rtl="0">
              <a:lnSpc>
                <a:spcPct val="120000"/>
              </a:lnSpc>
              <a:spcBef>
                <a:spcPts val="1600"/>
              </a:spcBef>
              <a:spcAft>
                <a:spcPts val="0"/>
              </a:spcAft>
              <a:buClr>
                <a:schemeClr val="accent1"/>
              </a:buClr>
              <a:buSzPts val="1100"/>
              <a:buFont typeface="Arial"/>
              <a:buChar char="○"/>
              <a:defRPr sz="900" b="0" i="0" u="none" strike="noStrike" cap="none">
                <a:solidFill>
                  <a:schemeClr val="dk1"/>
                </a:solidFill>
                <a:latin typeface="Cabin"/>
                <a:ea typeface="Cabin"/>
                <a:cs typeface="Cabin"/>
                <a:sym typeface="Cabin"/>
              </a:defRPr>
            </a:lvl5pPr>
            <a:lvl6pPr marL="2743200" marR="0" lvl="5" indent="-298450" algn="l" rtl="0">
              <a:lnSpc>
                <a:spcPct val="120000"/>
              </a:lnSpc>
              <a:spcBef>
                <a:spcPts val="1600"/>
              </a:spcBef>
              <a:spcAft>
                <a:spcPts val="0"/>
              </a:spcAft>
              <a:buClr>
                <a:schemeClr val="accent1"/>
              </a:buClr>
              <a:buSzPts val="1100"/>
              <a:buFont typeface="Arial"/>
              <a:buChar char="■"/>
              <a:defRPr sz="900" b="0" i="0" u="none" strike="noStrike" cap="none">
                <a:solidFill>
                  <a:schemeClr val="dk1"/>
                </a:solidFill>
                <a:latin typeface="Cabin"/>
                <a:ea typeface="Cabin"/>
                <a:cs typeface="Cabin"/>
                <a:sym typeface="Cabin"/>
              </a:defRPr>
            </a:lvl6pPr>
            <a:lvl7pPr marL="3200400" marR="0" lvl="6" indent="-298450" algn="l" rtl="0">
              <a:lnSpc>
                <a:spcPct val="120000"/>
              </a:lnSpc>
              <a:spcBef>
                <a:spcPts val="1600"/>
              </a:spcBef>
              <a:spcAft>
                <a:spcPts val="0"/>
              </a:spcAft>
              <a:buClr>
                <a:schemeClr val="accent1"/>
              </a:buClr>
              <a:buSzPts val="1100"/>
              <a:buFont typeface="Arial"/>
              <a:buChar char="●"/>
              <a:defRPr sz="900" b="0" i="0" u="none" strike="noStrike" cap="none">
                <a:solidFill>
                  <a:schemeClr val="dk1"/>
                </a:solidFill>
                <a:latin typeface="Cabin"/>
                <a:ea typeface="Cabin"/>
                <a:cs typeface="Cabin"/>
                <a:sym typeface="Cabin"/>
              </a:defRPr>
            </a:lvl7pPr>
            <a:lvl8pPr marL="3657600" marR="0" lvl="7" indent="-298450" algn="l" rtl="0">
              <a:lnSpc>
                <a:spcPct val="120000"/>
              </a:lnSpc>
              <a:spcBef>
                <a:spcPts val="1600"/>
              </a:spcBef>
              <a:spcAft>
                <a:spcPts val="0"/>
              </a:spcAft>
              <a:buClr>
                <a:schemeClr val="accent1"/>
              </a:buClr>
              <a:buSzPts val="1100"/>
              <a:buFont typeface="Arial"/>
              <a:buChar char="○"/>
              <a:defRPr sz="900" b="0" i="0" u="none" strike="noStrike" cap="none">
                <a:solidFill>
                  <a:schemeClr val="dk1"/>
                </a:solidFill>
                <a:latin typeface="Cabin"/>
                <a:ea typeface="Cabin"/>
                <a:cs typeface="Cabin"/>
                <a:sym typeface="Cabin"/>
              </a:defRPr>
            </a:lvl8pPr>
            <a:lvl9pPr marL="4114800" marR="0" lvl="8" indent="-298450" algn="l" rtl="0">
              <a:lnSpc>
                <a:spcPct val="120000"/>
              </a:lnSpc>
              <a:spcBef>
                <a:spcPts val="1600"/>
              </a:spcBef>
              <a:spcAft>
                <a:spcPts val="1600"/>
              </a:spcAft>
              <a:buClr>
                <a:schemeClr val="accent1"/>
              </a:buClr>
              <a:buSzPts val="11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Shape 28"/>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Shape 29"/>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30" name="Shape 30"/>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1088685" y="1511799"/>
            <a:ext cx="7202456" cy="2587960"/>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6" name="Shape 36"/>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37" name="Shape 37"/>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90679" y="1317097"/>
            <a:ext cx="6482366" cy="14159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700"/>
              <a:buFont typeface="Cabin"/>
              <a:buNone/>
              <a:defRPr sz="27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750"/>
              </a:spcBef>
              <a:spcAft>
                <a:spcPts val="0"/>
              </a:spcAft>
              <a:buClr>
                <a:schemeClr val="accent1"/>
              </a:buClr>
              <a:buSzPts val="1350"/>
              <a:buFont typeface="Arial"/>
              <a:buNone/>
              <a:defRPr sz="1350" b="0" i="0" u="none" strike="noStrike" cap="none">
                <a:solidFill>
                  <a:schemeClr val="dk1"/>
                </a:solidFill>
                <a:latin typeface="Cabin"/>
                <a:ea typeface="Cabin"/>
                <a:cs typeface="Cabin"/>
                <a:sym typeface="Cabin"/>
              </a:defRPr>
            </a:lvl1pPr>
            <a:lvl2pPr marL="914400" marR="0" lvl="1" indent="-228600" algn="l" rtl="0">
              <a:lnSpc>
                <a:spcPct val="120000"/>
              </a:lnSpc>
              <a:spcBef>
                <a:spcPts val="375"/>
              </a:spcBef>
              <a:spcAft>
                <a:spcPts val="0"/>
              </a:spcAft>
              <a:buClr>
                <a:schemeClr val="accent1"/>
              </a:buClr>
              <a:buSzPts val="1350"/>
              <a:buFont typeface="Arial"/>
              <a:buNone/>
              <a:defRPr sz="1350" b="0" i="0" u="none" strike="noStrike" cap="none">
                <a:solidFill>
                  <a:srgbClr val="888888"/>
                </a:solidFill>
                <a:latin typeface="Cabin"/>
                <a:ea typeface="Cabin"/>
                <a:cs typeface="Cabin"/>
                <a:sym typeface="Cabin"/>
              </a:defRPr>
            </a:lvl2pPr>
            <a:lvl3pPr marL="1371600" marR="0" lvl="2" indent="-228600" algn="l" rtl="0">
              <a:lnSpc>
                <a:spcPct val="120000"/>
              </a:lnSpc>
              <a:spcBef>
                <a:spcPts val="375"/>
              </a:spcBef>
              <a:spcAft>
                <a:spcPts val="0"/>
              </a:spcAft>
              <a:buClr>
                <a:schemeClr val="accent1"/>
              </a:buClr>
              <a:buSzPts val="1350"/>
              <a:buFont typeface="Arial"/>
              <a:buNone/>
              <a:defRPr sz="1350" b="0" i="0" u="none" strike="noStrike" cap="none">
                <a:solidFill>
                  <a:srgbClr val="888888"/>
                </a:solidFill>
                <a:latin typeface="Cabin"/>
                <a:ea typeface="Cabin"/>
                <a:cs typeface="Cabin"/>
                <a:sym typeface="Cabin"/>
              </a:defRPr>
            </a:lvl3pPr>
            <a:lvl4pPr marL="1828800" marR="0" lvl="3"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4pPr>
            <a:lvl5pPr marL="2286000" marR="0" lvl="4"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5pPr>
            <a:lvl6pPr marL="2743200" marR="0" lvl="5"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6pPr>
            <a:lvl7pPr marL="3200400" marR="0" lvl="6"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7pPr>
            <a:lvl8pPr marL="3657600" marR="0" lvl="7"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8pPr>
            <a:lvl9pPr marL="4114800" marR="0" lvl="8" indent="-228600" algn="l" rtl="0">
              <a:lnSpc>
                <a:spcPct val="120000"/>
              </a:lnSpc>
              <a:spcBef>
                <a:spcPts val="375"/>
              </a:spcBef>
              <a:spcAft>
                <a:spcPts val="0"/>
              </a:spcAft>
              <a:buClr>
                <a:schemeClr val="accent1"/>
              </a:buClr>
              <a:buSzPts val="1200"/>
              <a:buFont typeface="Arial"/>
              <a:buNone/>
              <a:defRPr sz="1200" b="0" i="0" u="none" strike="noStrike" cap="none">
                <a:solidFill>
                  <a:srgbClr val="888888"/>
                </a:solidFill>
                <a:latin typeface="Cabin"/>
                <a:ea typeface="Cabin"/>
                <a:cs typeface="Cabin"/>
                <a:sym typeface="Cabin"/>
              </a:defRPr>
            </a:lvl9pPr>
          </a:lstStyle>
          <a:p>
            <a:endParaRPr/>
          </a:p>
        </p:txBody>
      </p:sp>
      <p:sp>
        <p:nvSpPr>
          <p:cNvPr id="41" name="Shape 41"/>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44" name="Shape 4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86913" y="603667"/>
            <a:ext cx="7204226" cy="79447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1085498" y="1508159"/>
            <a:ext cx="3483864" cy="2586446"/>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body" idx="2"/>
          </p:nvPr>
        </p:nvSpPr>
        <p:spPr>
          <a:xfrm>
            <a:off x="4810328" y="1513007"/>
            <a:ext cx="3483864" cy="2581140"/>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52" name="Shape 5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085394" y="603123"/>
            <a:ext cx="7205746" cy="79223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body" idx="1"/>
          </p:nvPr>
        </p:nvSpPr>
        <p:spPr>
          <a:xfrm>
            <a:off x="1085393" y="1514662"/>
            <a:ext cx="3483864" cy="60145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750"/>
              </a:spcBef>
              <a:spcAft>
                <a:spcPts val="0"/>
              </a:spcAft>
              <a:buClr>
                <a:schemeClr val="accent1"/>
              </a:buClr>
              <a:buSzPts val="1650"/>
              <a:buFont typeface="Arial"/>
              <a:buNone/>
              <a:defRPr sz="1650" b="0" i="0" u="none" strike="noStrike" cap="none">
                <a:solidFill>
                  <a:schemeClr val="accent1"/>
                </a:solidFill>
                <a:latin typeface="Cabin"/>
                <a:ea typeface="Cabin"/>
                <a:cs typeface="Cabin"/>
                <a:sym typeface="Cabin"/>
              </a:defRPr>
            </a:lvl1pPr>
            <a:lvl2pPr marL="914400" marR="0" lvl="1" indent="-228600" algn="l" rtl="0">
              <a:lnSpc>
                <a:spcPct val="120000"/>
              </a:lnSpc>
              <a:spcBef>
                <a:spcPts val="375"/>
              </a:spcBef>
              <a:spcAft>
                <a:spcPts val="0"/>
              </a:spcAft>
              <a:buClr>
                <a:schemeClr val="accent1"/>
              </a:buClr>
              <a:buSzPts val="1500"/>
              <a:buFont typeface="Arial"/>
              <a:buNone/>
              <a:defRPr sz="1500" b="1" i="0" u="none" strike="noStrike" cap="none">
                <a:solidFill>
                  <a:schemeClr val="dk1"/>
                </a:solidFill>
                <a:latin typeface="Cabin"/>
                <a:ea typeface="Cabin"/>
                <a:cs typeface="Cabin"/>
                <a:sym typeface="Cabin"/>
              </a:defRPr>
            </a:lvl2pPr>
            <a:lvl3pPr marL="1371600" marR="0" lvl="2" indent="-228600" algn="l" rtl="0">
              <a:lnSpc>
                <a:spcPct val="120000"/>
              </a:lnSpc>
              <a:spcBef>
                <a:spcPts val="375"/>
              </a:spcBef>
              <a:spcAft>
                <a:spcPts val="0"/>
              </a:spcAft>
              <a:buClr>
                <a:schemeClr val="accent1"/>
              </a:buClr>
              <a:buSzPts val="1350"/>
              <a:buFont typeface="Arial"/>
              <a:buNone/>
              <a:defRPr sz="1350" b="1" i="0" u="none" strike="noStrike" cap="none">
                <a:solidFill>
                  <a:schemeClr val="dk1"/>
                </a:solidFill>
                <a:latin typeface="Cabin"/>
                <a:ea typeface="Cabin"/>
                <a:cs typeface="Cabin"/>
                <a:sym typeface="Cabin"/>
              </a:defRPr>
            </a:lvl3pPr>
            <a:lvl4pPr marL="1828800" marR="0" lvl="3"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4pPr>
            <a:lvl5pPr marL="2286000" marR="0" lvl="4"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5pPr>
            <a:lvl6pPr marL="2743200" marR="0" lvl="5"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6pPr>
            <a:lvl7pPr marL="3200400" marR="0" lvl="6"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7pPr>
            <a:lvl8pPr marL="3657600" marR="0" lvl="7"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8pPr>
            <a:lvl9pPr marL="4114800" marR="0" lvl="8"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body" idx="2"/>
          </p:nvPr>
        </p:nvSpPr>
        <p:spPr>
          <a:xfrm>
            <a:off x="1085393" y="2118202"/>
            <a:ext cx="3483864" cy="1983343"/>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body" idx="3"/>
          </p:nvPr>
        </p:nvSpPr>
        <p:spPr>
          <a:xfrm>
            <a:off x="4809272" y="1517253"/>
            <a:ext cx="3483864" cy="60167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750"/>
              </a:spcBef>
              <a:spcAft>
                <a:spcPts val="0"/>
              </a:spcAft>
              <a:buClr>
                <a:schemeClr val="accent1"/>
              </a:buClr>
              <a:buSzPts val="1650"/>
              <a:buFont typeface="Arial"/>
              <a:buNone/>
              <a:defRPr sz="1650" b="0" i="0" u="none" strike="noStrike" cap="none">
                <a:solidFill>
                  <a:schemeClr val="accent1"/>
                </a:solidFill>
                <a:latin typeface="Cabin"/>
                <a:ea typeface="Cabin"/>
                <a:cs typeface="Cabin"/>
                <a:sym typeface="Cabin"/>
              </a:defRPr>
            </a:lvl1pPr>
            <a:lvl2pPr marL="914400" marR="0" lvl="1" indent="-228600" algn="l" rtl="0">
              <a:lnSpc>
                <a:spcPct val="120000"/>
              </a:lnSpc>
              <a:spcBef>
                <a:spcPts val="375"/>
              </a:spcBef>
              <a:spcAft>
                <a:spcPts val="0"/>
              </a:spcAft>
              <a:buClr>
                <a:schemeClr val="accent1"/>
              </a:buClr>
              <a:buSzPts val="1500"/>
              <a:buFont typeface="Arial"/>
              <a:buNone/>
              <a:defRPr sz="1500" b="1" i="0" u="none" strike="noStrike" cap="none">
                <a:solidFill>
                  <a:schemeClr val="dk1"/>
                </a:solidFill>
                <a:latin typeface="Cabin"/>
                <a:ea typeface="Cabin"/>
                <a:cs typeface="Cabin"/>
                <a:sym typeface="Cabin"/>
              </a:defRPr>
            </a:lvl2pPr>
            <a:lvl3pPr marL="1371600" marR="0" lvl="2" indent="-228600" algn="l" rtl="0">
              <a:lnSpc>
                <a:spcPct val="120000"/>
              </a:lnSpc>
              <a:spcBef>
                <a:spcPts val="375"/>
              </a:spcBef>
              <a:spcAft>
                <a:spcPts val="0"/>
              </a:spcAft>
              <a:buClr>
                <a:schemeClr val="accent1"/>
              </a:buClr>
              <a:buSzPts val="1350"/>
              <a:buFont typeface="Arial"/>
              <a:buNone/>
              <a:defRPr sz="1350" b="1" i="0" u="none" strike="noStrike" cap="none">
                <a:solidFill>
                  <a:schemeClr val="dk1"/>
                </a:solidFill>
                <a:latin typeface="Cabin"/>
                <a:ea typeface="Cabin"/>
                <a:cs typeface="Cabin"/>
                <a:sym typeface="Cabin"/>
              </a:defRPr>
            </a:lvl3pPr>
            <a:lvl4pPr marL="1828800" marR="0" lvl="3"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4pPr>
            <a:lvl5pPr marL="2286000" marR="0" lvl="4"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5pPr>
            <a:lvl6pPr marL="2743200" marR="0" lvl="5"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6pPr>
            <a:lvl7pPr marL="3200400" marR="0" lvl="6"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7pPr>
            <a:lvl8pPr marL="3657600" marR="0" lvl="7"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8pPr>
            <a:lvl9pPr marL="4114800" marR="0" lvl="8" indent="-228600" algn="l" rtl="0">
              <a:lnSpc>
                <a:spcPct val="120000"/>
              </a:lnSpc>
              <a:spcBef>
                <a:spcPts val="375"/>
              </a:spcBef>
              <a:spcAft>
                <a:spcPts val="0"/>
              </a:spcAft>
              <a:buClr>
                <a:schemeClr val="accent1"/>
              </a:buClr>
              <a:buSzPts val="1200"/>
              <a:buFont typeface="Arial"/>
              <a:buNone/>
              <a:defRPr sz="1200" b="1"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body" idx="4"/>
          </p:nvPr>
        </p:nvSpPr>
        <p:spPr>
          <a:xfrm>
            <a:off x="4809272" y="2116119"/>
            <a:ext cx="3483864" cy="1978028"/>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62" name="Shape 6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083504" y="599230"/>
            <a:ext cx="2454824" cy="16853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3782785" y="599230"/>
            <a:ext cx="4509353" cy="3494120"/>
          </a:xfrm>
          <a:prstGeom prst="rect">
            <a:avLst/>
          </a:prstGeom>
          <a:noFill/>
          <a:ln>
            <a:noFill/>
          </a:ln>
        </p:spPr>
        <p:txBody>
          <a:bodyPr spcFirstLastPara="1" wrap="square" lIns="91425" tIns="91425" rIns="91425" bIns="91425" anchor="ctr"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body" idx="2"/>
          </p:nvPr>
        </p:nvSpPr>
        <p:spPr>
          <a:xfrm>
            <a:off x="1083504" y="2404119"/>
            <a:ext cx="2456260" cy="1686136"/>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750"/>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1pPr>
            <a:lvl2pPr marL="914400" marR="0" lvl="1" indent="-228600" algn="l" rtl="0">
              <a:lnSpc>
                <a:spcPct val="120000"/>
              </a:lnSpc>
              <a:spcBef>
                <a:spcPts val="375"/>
              </a:spcBef>
              <a:spcAft>
                <a:spcPts val="0"/>
              </a:spcAft>
              <a:buClr>
                <a:schemeClr val="accent1"/>
              </a:buClr>
              <a:buSzPts val="1050"/>
              <a:buFont typeface="Arial"/>
              <a:buNone/>
              <a:defRPr sz="1050" b="0" i="0" u="none" strike="noStrike" cap="none">
                <a:solidFill>
                  <a:schemeClr val="dk1"/>
                </a:solidFill>
                <a:latin typeface="Cabin"/>
                <a:ea typeface="Cabin"/>
                <a:cs typeface="Cabin"/>
                <a:sym typeface="Cabin"/>
              </a:defRPr>
            </a:lvl2pPr>
            <a:lvl3pPr marL="1371600" marR="0" lvl="2" indent="-228600" algn="l" rtl="0">
              <a:lnSpc>
                <a:spcPct val="120000"/>
              </a:lnSpc>
              <a:spcBef>
                <a:spcPts val="375"/>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3pPr>
            <a:lvl4pPr marL="1828800" marR="0" lvl="3"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4pPr>
            <a:lvl5pPr marL="2286000" marR="0" lvl="4"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5pPr>
            <a:lvl6pPr marL="2743200" marR="0" lvl="5"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6pPr>
            <a:lvl7pPr marL="3200400" marR="0" lvl="6"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7pPr>
            <a:lvl8pPr marL="3657600" marR="0" lvl="7"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8pPr>
            <a:lvl9pPr marL="4114800" marR="0" lvl="8" indent="-228600" algn="l" rtl="0">
              <a:lnSpc>
                <a:spcPct val="120000"/>
              </a:lnSpc>
              <a:spcBef>
                <a:spcPts val="375"/>
              </a:spcBef>
              <a:spcAft>
                <a:spcPts val="0"/>
              </a:spcAft>
              <a:buClr>
                <a:schemeClr val="accent1"/>
              </a:buClr>
              <a:buSzPts val="750"/>
              <a:buFont typeface="Arial"/>
              <a:buNone/>
              <a:defRPr sz="75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74" name="Shape 74"/>
          <p:cNvCxnSpPr/>
          <p:nvPr/>
        </p:nvCxnSpPr>
        <p:spPr>
          <a:xfrm>
            <a:off x="1086210"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 name="Shape 7"/>
          <p:cNvPicPr preferRelativeResize="0"/>
          <p:nvPr/>
        </p:nvPicPr>
        <p:blipFill rotWithShape="1">
          <a:blip r:embed="rId14">
            <a:alphaModFix/>
          </a:blip>
          <a:srcRect t="1538" b="-1538"/>
          <a:stretch/>
        </p:blipFill>
        <p:spPr>
          <a:xfrm>
            <a:off x="0" y="4594860"/>
            <a:ext cx="9144000" cy="557213"/>
          </a:xfrm>
          <a:prstGeom prst="rect">
            <a:avLst/>
          </a:prstGeom>
          <a:noFill/>
          <a:ln>
            <a:noFill/>
          </a:ln>
        </p:spPr>
      </p:pic>
      <p:sp>
        <p:nvSpPr>
          <p:cNvPr id="8" name="Shape 8"/>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Shape 9"/>
          <p:cNvSpPr txBox="1">
            <a:spLocks noGrp="1"/>
          </p:cNvSpPr>
          <p:nvPr>
            <p:ph type="body" idx="1"/>
          </p:nvPr>
        </p:nvSpPr>
        <p:spPr>
          <a:xfrm>
            <a:off x="1088685" y="1511799"/>
            <a:ext cx="7202456" cy="2587960"/>
          </a:xfrm>
          <a:prstGeom prst="rect">
            <a:avLst/>
          </a:prstGeom>
          <a:noFill/>
          <a:ln>
            <a:noFill/>
          </a:ln>
        </p:spPr>
        <p:txBody>
          <a:bodyPr spcFirstLastPara="1" wrap="square" lIns="91425" tIns="91425" rIns="91425" bIns="91425" anchor="t" anchorCtr="0"/>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Cabin"/>
                <a:ea typeface="Cabin"/>
                <a:cs typeface="Cabin"/>
                <a:sym typeface="Cabin"/>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Cabin"/>
                <a:ea typeface="Cabin"/>
                <a:cs typeface="Cabin"/>
                <a:sym typeface="Cabin"/>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dt" idx="10"/>
          </p:nvPr>
        </p:nvSpPr>
        <p:spPr>
          <a:xfrm>
            <a:off x="5665604" y="247778"/>
            <a:ext cx="2625536" cy="231901"/>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 name="Shape 11"/>
          <p:cNvSpPr txBox="1">
            <a:spLocks noGrp="1"/>
          </p:cNvSpPr>
          <p:nvPr>
            <p:ph type="ftr" idx="11"/>
          </p:nvPr>
        </p:nvSpPr>
        <p:spPr>
          <a:xfrm>
            <a:off x="1088684" y="246981"/>
            <a:ext cx="4454127" cy="2319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5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1pPr>
            <a:lvl2pPr marL="0" marR="0" lvl="1"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2pPr>
            <a:lvl3pPr marL="0" marR="0" lvl="2"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3pPr>
            <a:lvl4pPr marL="0" marR="0" lvl="3"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4pPr>
            <a:lvl5pPr marL="0" marR="0" lvl="4"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5pPr>
            <a:lvl6pPr marL="0" marR="0" lvl="5"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6pPr>
            <a:lvl7pPr marL="0" marR="0" lvl="6"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7pPr>
            <a:lvl8pPr marL="0" marR="0" lvl="7"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8pPr>
            <a:lvl9pPr marL="0" marR="0" lvl="8" indent="0" algn="r" rtl="0">
              <a:spcBef>
                <a:spcPts val="0"/>
              </a:spcBef>
              <a:spcAft>
                <a:spcPts val="0"/>
              </a:spcAft>
              <a:buClr>
                <a:schemeClr val="accent1"/>
              </a:buClr>
              <a:buSzPts val="2100"/>
              <a:buFont typeface="Cabin"/>
              <a:buNone/>
              <a:defRPr sz="21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
              <a:t>‹#›</a:t>
            </a:fld>
            <a:endParaRPr/>
          </a:p>
        </p:txBody>
      </p:sp>
      <p:cxnSp>
        <p:nvCxnSpPr>
          <p:cNvPr id="13" name="Shape 13"/>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rJGLEUuVGbL15Hu-J5rvl-WnxFcPFiR0/view"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55841" y="0"/>
            <a:ext cx="9199841" cy="348672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950"/>
              <a:buFont typeface="Cabin"/>
              <a:buNone/>
            </a:pPr>
            <a:r>
              <a:rPr lang="en" sz="4950" b="0" i="0" u="none" strike="noStrike" cap="none">
                <a:solidFill>
                  <a:schemeClr val="dk1"/>
                </a:solidFill>
                <a:latin typeface="Cabin"/>
                <a:ea typeface="Cabin"/>
                <a:cs typeface="Cabin"/>
                <a:sym typeface="Cabin"/>
              </a:rPr>
              <a:t>3DOT HEXY: PRELIMINARY DESIGN REVIEW </a:t>
            </a:r>
            <a:endParaRPr sz="4950" b="0" i="0" u="none" strike="noStrike" cap="none">
              <a:solidFill>
                <a:schemeClr val="dk1"/>
              </a:solidFill>
              <a:latin typeface="Cabin"/>
              <a:ea typeface="Cabin"/>
              <a:cs typeface="Cabin"/>
              <a:sym typeface="Cabin"/>
            </a:endParaRPr>
          </a:p>
        </p:txBody>
      </p:sp>
      <p:sp>
        <p:nvSpPr>
          <p:cNvPr id="105" name="Shape 105"/>
          <p:cNvSpPr txBox="1">
            <a:spLocks noGrp="1"/>
          </p:cNvSpPr>
          <p:nvPr>
            <p:ph type="subTitle" idx="1"/>
          </p:nvPr>
        </p:nvSpPr>
        <p:spPr>
          <a:xfrm>
            <a:off x="824000" y="3596300"/>
            <a:ext cx="7158900" cy="1280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accent1"/>
              </a:buClr>
              <a:buSzPts val="1350"/>
              <a:buFont typeface="Arial"/>
              <a:buNone/>
            </a:pPr>
            <a:r>
              <a:rPr lang="en" sz="1350" b="0" i="0" u="none" strike="noStrike" cap="none">
                <a:solidFill>
                  <a:schemeClr val="dk1"/>
                </a:solidFill>
                <a:latin typeface="Cabin"/>
                <a:ea typeface="Cabin"/>
                <a:cs typeface="Cabin"/>
                <a:sym typeface="Cabin"/>
              </a:rPr>
              <a:t>BY: EDUARDO DE LA CRUZ (PROJECT MANAGER &amp; MANUFACTURING AND DESIGN)</a:t>
            </a:r>
            <a:endParaRPr sz="1350" b="0" i="0" u="none" strike="noStrike" cap="none">
              <a:solidFill>
                <a:schemeClr val="dk1"/>
              </a:solidFill>
              <a:latin typeface="Cabin"/>
              <a:ea typeface="Cabin"/>
              <a:cs typeface="Cabin"/>
              <a:sym typeface="Cabin"/>
            </a:endParaRPr>
          </a:p>
          <a:p>
            <a:pPr marL="0" marR="0" lvl="0" indent="0" algn="l" rtl="0">
              <a:lnSpc>
                <a:spcPct val="120000"/>
              </a:lnSpc>
              <a:spcBef>
                <a:spcPts val="0"/>
              </a:spcBef>
              <a:spcAft>
                <a:spcPts val="0"/>
              </a:spcAft>
              <a:buClr>
                <a:schemeClr val="accent1"/>
              </a:buClr>
              <a:buSzPts val="1350"/>
              <a:buFont typeface="Arial"/>
              <a:buNone/>
            </a:pPr>
            <a:r>
              <a:rPr lang="en" sz="1350" b="0" i="0" u="none" strike="noStrike" cap="none">
                <a:solidFill>
                  <a:schemeClr val="dk1"/>
                </a:solidFill>
                <a:latin typeface="Cabin"/>
                <a:ea typeface="Cabin"/>
                <a:cs typeface="Cabin"/>
                <a:sym typeface="Cabin"/>
              </a:rPr>
              <a:t>     RAYMUNDO LOPEZ-SANTIAGO (MISSION, SYSTEMS, &amp; TESTING) </a:t>
            </a:r>
            <a:endParaRPr sz="1350" b="0" i="0" u="none" strike="noStrike" cap="none">
              <a:solidFill>
                <a:schemeClr val="dk1"/>
              </a:solidFill>
              <a:latin typeface="Cabin"/>
              <a:ea typeface="Cabin"/>
              <a:cs typeface="Cabin"/>
              <a:sym typeface="Cabin"/>
            </a:endParaRPr>
          </a:p>
          <a:p>
            <a:pPr marL="0" marR="0" lvl="0" indent="0" algn="l" rtl="0">
              <a:lnSpc>
                <a:spcPct val="120000"/>
              </a:lnSpc>
              <a:spcBef>
                <a:spcPts val="0"/>
              </a:spcBef>
              <a:spcAft>
                <a:spcPts val="0"/>
              </a:spcAft>
              <a:buClr>
                <a:schemeClr val="accent1"/>
              </a:buClr>
              <a:buSzPts val="1350"/>
              <a:buFont typeface="Arial"/>
              <a:buNone/>
            </a:pPr>
            <a:r>
              <a:rPr lang="en" sz="1350" b="0" i="0" u="none" strike="noStrike" cap="none">
                <a:solidFill>
                  <a:schemeClr val="dk1"/>
                </a:solidFill>
                <a:latin typeface="Cabin"/>
                <a:ea typeface="Cabin"/>
                <a:cs typeface="Cabin"/>
                <a:sym typeface="Cabin"/>
              </a:rPr>
              <a:t>     KRIS OSUNA (ELECTRONICS &amp; CONTROL) </a:t>
            </a:r>
            <a:endParaRPr sz="1350" b="0" i="0" u="none" strike="noStrike" cap="none">
              <a:solidFill>
                <a:schemeClr val="dk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PRODUCT BREAKDOWN STRUCTURE </a:t>
            </a:r>
            <a:endParaRPr sz="2400" b="0" i="0" u="none" strike="noStrike" cap="none">
              <a:solidFill>
                <a:schemeClr val="dk1"/>
              </a:solidFill>
              <a:latin typeface="Cabin"/>
              <a:ea typeface="Cabin"/>
              <a:cs typeface="Cabin"/>
              <a:sym typeface="Cabin"/>
            </a:endParaRPr>
          </a:p>
        </p:txBody>
      </p:sp>
      <p:pic>
        <p:nvPicPr>
          <p:cNvPr id="159" name="Shape 159"/>
          <p:cNvPicPr preferRelativeResize="0"/>
          <p:nvPr/>
        </p:nvPicPr>
        <p:blipFill rotWithShape="1">
          <a:blip r:embed="rId3">
            <a:alphaModFix/>
          </a:blip>
          <a:srcRect/>
          <a:stretch/>
        </p:blipFill>
        <p:spPr>
          <a:xfrm>
            <a:off x="1088685" y="1390316"/>
            <a:ext cx="7202456" cy="37531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406850" y="2612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SYSTEM BLOCK DIAGRAM</a:t>
            </a:r>
            <a:endParaRPr sz="2400" b="0" i="0" u="none" strike="noStrike" cap="none">
              <a:solidFill>
                <a:schemeClr val="dk1"/>
              </a:solidFill>
              <a:latin typeface="Cabin"/>
              <a:ea typeface="Cabin"/>
              <a:cs typeface="Cabin"/>
              <a:sym typeface="Cabin"/>
            </a:endParaRPr>
          </a:p>
        </p:txBody>
      </p:sp>
      <p:pic>
        <p:nvPicPr>
          <p:cNvPr id="165" name="Shape 165"/>
          <p:cNvPicPr preferRelativeResize="0"/>
          <p:nvPr/>
        </p:nvPicPr>
        <p:blipFill rotWithShape="1">
          <a:blip r:embed="rId3">
            <a:alphaModFix/>
          </a:blip>
          <a:srcRect/>
          <a:stretch/>
        </p:blipFill>
        <p:spPr>
          <a:xfrm>
            <a:off x="1066453" y="794261"/>
            <a:ext cx="7236566" cy="43492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INTERFACE MATRIX</a:t>
            </a:r>
            <a:endParaRPr sz="2400" b="0" i="0" u="none" strike="noStrike" cap="none">
              <a:solidFill>
                <a:schemeClr val="dk1"/>
              </a:solidFill>
              <a:latin typeface="Cabin"/>
              <a:ea typeface="Cabin"/>
              <a:cs typeface="Cabin"/>
              <a:sym typeface="Cabin"/>
            </a:endParaRPr>
          </a:p>
        </p:txBody>
      </p:sp>
      <p:pic>
        <p:nvPicPr>
          <p:cNvPr id="171" name="Shape 171"/>
          <p:cNvPicPr preferRelativeResize="0"/>
          <p:nvPr/>
        </p:nvPicPr>
        <p:blipFill rotWithShape="1">
          <a:blip r:embed="rId3">
            <a:alphaModFix/>
          </a:blip>
          <a:srcRect/>
          <a:stretch/>
        </p:blipFill>
        <p:spPr>
          <a:xfrm>
            <a:off x="1088685" y="1447075"/>
            <a:ext cx="2488925" cy="3696425"/>
          </a:xfrm>
          <a:prstGeom prst="rect">
            <a:avLst/>
          </a:prstGeom>
          <a:noFill/>
          <a:ln>
            <a:noFill/>
          </a:ln>
        </p:spPr>
      </p:pic>
      <p:pic>
        <p:nvPicPr>
          <p:cNvPr id="172" name="Shape 172"/>
          <p:cNvPicPr preferRelativeResize="0"/>
          <p:nvPr/>
        </p:nvPicPr>
        <p:blipFill rotWithShape="1">
          <a:blip r:embed="rId4">
            <a:alphaModFix/>
          </a:blip>
          <a:srcRect/>
          <a:stretch/>
        </p:blipFill>
        <p:spPr>
          <a:xfrm>
            <a:off x="3691075" y="1447075"/>
            <a:ext cx="4898945" cy="369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INTERFACE MATRIX CONT. </a:t>
            </a:r>
            <a:endParaRPr sz="2400" b="0" i="0" u="none" strike="noStrike" cap="none">
              <a:solidFill>
                <a:schemeClr val="dk1"/>
              </a:solidFill>
              <a:latin typeface="Cabin"/>
              <a:ea typeface="Cabin"/>
              <a:cs typeface="Cabin"/>
              <a:sym typeface="Cabin"/>
            </a:endParaRPr>
          </a:p>
        </p:txBody>
      </p:sp>
      <p:pic>
        <p:nvPicPr>
          <p:cNvPr id="178" name="Shape 178"/>
          <p:cNvPicPr preferRelativeResize="0"/>
          <p:nvPr/>
        </p:nvPicPr>
        <p:blipFill rotWithShape="1">
          <a:blip r:embed="rId3">
            <a:alphaModFix/>
          </a:blip>
          <a:srcRect/>
          <a:stretch/>
        </p:blipFill>
        <p:spPr>
          <a:xfrm>
            <a:off x="2575363" y="1390316"/>
            <a:ext cx="4229100" cy="2638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ELECTRONICS DESIGN</a:t>
            </a:r>
            <a:endParaRPr sz="2400" b="0" i="0" u="none" strike="noStrike" cap="none">
              <a:solidFill>
                <a:schemeClr val="dk1"/>
              </a:solidFill>
              <a:latin typeface="Cabin"/>
              <a:ea typeface="Cabin"/>
              <a:cs typeface="Cabin"/>
              <a:sym typeface="Cabin"/>
            </a:endParaRPr>
          </a:p>
        </p:txBody>
      </p:sp>
      <p:sp>
        <p:nvSpPr>
          <p:cNvPr id="184" name="Shape 184"/>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Fritzing Diagram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a:stretch/>
        </p:blipFill>
        <p:spPr>
          <a:xfrm>
            <a:off x="1067912" y="914401"/>
            <a:ext cx="7248456" cy="4229100"/>
          </a:xfrm>
          <a:prstGeom prst="rect">
            <a:avLst/>
          </a:prstGeom>
          <a:noFill/>
          <a:ln>
            <a:noFill/>
          </a:ln>
        </p:spPr>
      </p:pic>
      <p:sp>
        <p:nvSpPr>
          <p:cNvPr id="190" name="Shape 190"/>
          <p:cNvSpPr txBox="1">
            <a:spLocks noGrp="1"/>
          </p:cNvSpPr>
          <p:nvPr>
            <p:ph type="title"/>
          </p:nvPr>
        </p:nvSpPr>
        <p:spPr>
          <a:xfrm>
            <a:off x="1219475" y="467425"/>
            <a:ext cx="37740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FRITZING DIAGRAM </a:t>
            </a:r>
            <a:endParaRPr sz="2400" b="0" i="0" u="none" strike="noStrike" cap="none">
              <a:solidFill>
                <a:schemeClr val="dk1"/>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MANUFACTURING DESIGN &amp; INNOVATIONS </a:t>
            </a:r>
            <a:endParaRPr sz="2400" b="0" i="0" u="none" strike="noStrike" cap="none">
              <a:solidFill>
                <a:schemeClr val="dk1"/>
              </a:solidFill>
              <a:latin typeface="Cabin"/>
              <a:ea typeface="Cabin"/>
              <a:cs typeface="Cabin"/>
              <a:sym typeface="Cabin"/>
            </a:endParaRPr>
          </a:p>
        </p:txBody>
      </p:sp>
      <p:sp>
        <p:nvSpPr>
          <p:cNvPr id="196" name="Shape 196"/>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Improving 3DoT David Design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Mechanical Drawings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Rendering first iteration on Solidworks</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3DoT Hexy Simulation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IMPROVING 3DOT DAVID DESIGN </a:t>
            </a:r>
            <a:endParaRPr sz="2400" b="0" i="0" u="none" strike="noStrike" cap="none">
              <a:solidFill>
                <a:schemeClr val="dk1"/>
              </a:solidFill>
              <a:latin typeface="Cabin"/>
              <a:ea typeface="Cabin"/>
              <a:cs typeface="Cabin"/>
              <a:sym typeface="Cabin"/>
            </a:endParaRPr>
          </a:p>
        </p:txBody>
      </p:sp>
      <p:sp>
        <p:nvSpPr>
          <p:cNvPr id="202" name="Shape 202"/>
          <p:cNvSpPr txBox="1">
            <a:spLocks noGrp="1"/>
          </p:cNvSpPr>
          <p:nvPr>
            <p:ph type="body" idx="1"/>
          </p:nvPr>
        </p:nvSpPr>
        <p:spPr>
          <a:xfrm>
            <a:off x="1303800" y="1736050"/>
            <a:ext cx="7030500" cy="2541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Gear capture system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Gear to motor shaft connection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Leg joints</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Lift Mechanism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Wire management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Re-designing top and bottom panel to accommodate design changes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IMPROVING 3DOT DAVID DESIGN </a:t>
            </a:r>
            <a:endParaRPr sz="2400" b="0" i="0" u="none" strike="noStrike" cap="none">
              <a:solidFill>
                <a:schemeClr val="dk1"/>
              </a:solidFill>
              <a:latin typeface="Cabin"/>
              <a:ea typeface="Cabin"/>
              <a:cs typeface="Cabin"/>
              <a:sym typeface="Cabin"/>
            </a:endParaRPr>
          </a:p>
        </p:txBody>
      </p:sp>
      <p:pic>
        <p:nvPicPr>
          <p:cNvPr id="208" name="Shape 208"/>
          <p:cNvPicPr preferRelativeResize="0"/>
          <p:nvPr/>
        </p:nvPicPr>
        <p:blipFill rotWithShape="1">
          <a:blip r:embed="rId3">
            <a:alphaModFix/>
          </a:blip>
          <a:srcRect l="5608" t="10576" r="79647" b="78245"/>
          <a:stretch/>
        </p:blipFill>
        <p:spPr>
          <a:xfrm>
            <a:off x="515250" y="2173300"/>
            <a:ext cx="788550" cy="796895"/>
          </a:xfrm>
          <a:prstGeom prst="rect">
            <a:avLst/>
          </a:prstGeom>
          <a:noFill/>
          <a:ln>
            <a:noFill/>
          </a:ln>
        </p:spPr>
      </p:pic>
      <p:pic>
        <p:nvPicPr>
          <p:cNvPr id="209" name="Shape 209"/>
          <p:cNvPicPr preferRelativeResize="0"/>
          <p:nvPr/>
        </p:nvPicPr>
        <p:blipFill rotWithShape="1">
          <a:blip r:embed="rId4">
            <a:alphaModFix/>
          </a:blip>
          <a:srcRect/>
          <a:stretch/>
        </p:blipFill>
        <p:spPr>
          <a:xfrm>
            <a:off x="1425575" y="1944525"/>
            <a:ext cx="965582" cy="796900"/>
          </a:xfrm>
          <a:prstGeom prst="rect">
            <a:avLst/>
          </a:prstGeom>
          <a:noFill/>
          <a:ln>
            <a:noFill/>
          </a:ln>
        </p:spPr>
      </p:pic>
      <p:pic>
        <p:nvPicPr>
          <p:cNvPr id="210" name="Shape 210"/>
          <p:cNvPicPr preferRelativeResize="0"/>
          <p:nvPr/>
        </p:nvPicPr>
        <p:blipFill rotWithShape="1">
          <a:blip r:embed="rId5">
            <a:alphaModFix/>
          </a:blip>
          <a:srcRect l="25479" t="49142" r="34776" b="29938"/>
          <a:stretch/>
        </p:blipFill>
        <p:spPr>
          <a:xfrm>
            <a:off x="1425575" y="2749250"/>
            <a:ext cx="965575" cy="898460"/>
          </a:xfrm>
          <a:prstGeom prst="rect">
            <a:avLst/>
          </a:prstGeom>
          <a:noFill/>
          <a:ln>
            <a:noFill/>
          </a:ln>
        </p:spPr>
      </p:pic>
      <p:sp>
        <p:nvSpPr>
          <p:cNvPr id="211" name="Shape 211"/>
          <p:cNvSpPr txBox="1"/>
          <p:nvPr/>
        </p:nvSpPr>
        <p:spPr>
          <a:xfrm>
            <a:off x="586944" y="1695229"/>
            <a:ext cx="457812" cy="263141"/>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a:t>
            </a:r>
            <a:endParaRPr sz="1200" b="0" i="0" u="none" strike="noStrike" cap="none">
              <a:solidFill>
                <a:schemeClr val="dk1"/>
              </a:solidFill>
              <a:latin typeface="Cabin"/>
              <a:ea typeface="Cabin"/>
              <a:cs typeface="Cabin"/>
              <a:sym typeface="Cabin"/>
            </a:endParaRPr>
          </a:p>
        </p:txBody>
      </p:sp>
      <p:sp>
        <p:nvSpPr>
          <p:cNvPr id="212" name="Shape 212"/>
          <p:cNvSpPr txBox="1"/>
          <p:nvPr/>
        </p:nvSpPr>
        <p:spPr>
          <a:xfrm>
            <a:off x="1587919" y="1685397"/>
            <a:ext cx="612712" cy="27710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sp>
        <p:nvSpPr>
          <p:cNvPr id="213" name="Shape 213"/>
          <p:cNvSpPr txBox="1"/>
          <p:nvPr/>
        </p:nvSpPr>
        <p:spPr>
          <a:xfrm>
            <a:off x="327900" y="1450300"/>
            <a:ext cx="1470900"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Gear Capture</a:t>
            </a:r>
            <a:r>
              <a:rPr lang="en" sz="1200" b="0" i="0" u="none" strike="noStrike" cap="none">
                <a:solidFill>
                  <a:schemeClr val="dk1"/>
                </a:solidFill>
                <a:latin typeface="Cabin"/>
                <a:ea typeface="Cabin"/>
                <a:cs typeface="Cabin"/>
                <a:sym typeface="Cabin"/>
              </a:rPr>
              <a:t>:</a:t>
            </a:r>
            <a:endParaRPr sz="1200" b="0" i="0" u="none" strike="noStrike" cap="none">
              <a:solidFill>
                <a:schemeClr val="dk1"/>
              </a:solidFill>
              <a:latin typeface="Cabin"/>
              <a:ea typeface="Cabin"/>
              <a:cs typeface="Cabin"/>
              <a:sym typeface="Cabin"/>
            </a:endParaRPr>
          </a:p>
        </p:txBody>
      </p:sp>
      <p:pic>
        <p:nvPicPr>
          <p:cNvPr id="214" name="Shape 214"/>
          <p:cNvPicPr preferRelativeResize="0"/>
          <p:nvPr/>
        </p:nvPicPr>
        <p:blipFill rotWithShape="1">
          <a:blip r:embed="rId6">
            <a:alphaModFix/>
          </a:blip>
          <a:srcRect/>
          <a:stretch/>
        </p:blipFill>
        <p:spPr>
          <a:xfrm>
            <a:off x="139389" y="3900575"/>
            <a:ext cx="1225950" cy="898450"/>
          </a:xfrm>
          <a:prstGeom prst="rect">
            <a:avLst/>
          </a:prstGeom>
          <a:noFill/>
          <a:ln>
            <a:noFill/>
          </a:ln>
        </p:spPr>
      </p:pic>
      <p:pic>
        <p:nvPicPr>
          <p:cNvPr id="215" name="Shape 215"/>
          <p:cNvPicPr preferRelativeResize="0"/>
          <p:nvPr/>
        </p:nvPicPr>
        <p:blipFill rotWithShape="1">
          <a:blip r:embed="rId7">
            <a:alphaModFix/>
          </a:blip>
          <a:srcRect/>
          <a:stretch/>
        </p:blipFill>
        <p:spPr>
          <a:xfrm>
            <a:off x="1420100" y="3892750"/>
            <a:ext cx="1194600" cy="1092200"/>
          </a:xfrm>
          <a:prstGeom prst="rect">
            <a:avLst/>
          </a:prstGeom>
          <a:noFill/>
          <a:ln>
            <a:noFill/>
          </a:ln>
        </p:spPr>
      </p:pic>
      <p:sp>
        <p:nvSpPr>
          <p:cNvPr id="216" name="Shape 216"/>
          <p:cNvSpPr txBox="1"/>
          <p:nvPr/>
        </p:nvSpPr>
        <p:spPr>
          <a:xfrm>
            <a:off x="522825" y="3637706"/>
            <a:ext cx="466231"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a:t>
            </a:r>
            <a:endParaRPr sz="1200" b="0" i="0" u="none" strike="noStrike" cap="none">
              <a:solidFill>
                <a:schemeClr val="dk1"/>
              </a:solidFill>
              <a:latin typeface="Cabin"/>
              <a:ea typeface="Cabin"/>
              <a:cs typeface="Cabin"/>
              <a:sym typeface="Cabin"/>
            </a:endParaRPr>
          </a:p>
        </p:txBody>
      </p:sp>
      <p:sp>
        <p:nvSpPr>
          <p:cNvPr id="217" name="Shape 217"/>
          <p:cNvSpPr txBox="1"/>
          <p:nvPr/>
        </p:nvSpPr>
        <p:spPr>
          <a:xfrm>
            <a:off x="1538175" y="3600875"/>
            <a:ext cx="712200"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pic>
        <p:nvPicPr>
          <p:cNvPr id="218" name="Shape 218"/>
          <p:cNvPicPr preferRelativeResize="0"/>
          <p:nvPr/>
        </p:nvPicPr>
        <p:blipFill rotWithShape="1">
          <a:blip r:embed="rId8">
            <a:alphaModFix/>
          </a:blip>
          <a:srcRect t="12859" r="20350" b="31248"/>
          <a:stretch/>
        </p:blipFill>
        <p:spPr>
          <a:xfrm>
            <a:off x="3288425" y="1992263"/>
            <a:ext cx="1370159" cy="1285763"/>
          </a:xfrm>
          <a:prstGeom prst="rect">
            <a:avLst/>
          </a:prstGeom>
          <a:noFill/>
          <a:ln>
            <a:noFill/>
          </a:ln>
        </p:spPr>
      </p:pic>
      <p:pic>
        <p:nvPicPr>
          <p:cNvPr id="219" name="Shape 219"/>
          <p:cNvPicPr preferRelativeResize="0"/>
          <p:nvPr/>
        </p:nvPicPr>
        <p:blipFill rotWithShape="1">
          <a:blip r:embed="rId9">
            <a:alphaModFix/>
          </a:blip>
          <a:srcRect/>
          <a:stretch/>
        </p:blipFill>
        <p:spPr>
          <a:xfrm>
            <a:off x="3255825" y="3600875"/>
            <a:ext cx="2399644" cy="1092200"/>
          </a:xfrm>
          <a:prstGeom prst="rect">
            <a:avLst/>
          </a:prstGeom>
          <a:noFill/>
          <a:ln>
            <a:noFill/>
          </a:ln>
        </p:spPr>
      </p:pic>
      <p:sp>
        <p:nvSpPr>
          <p:cNvPr id="220" name="Shape 220"/>
          <p:cNvSpPr txBox="1"/>
          <p:nvPr/>
        </p:nvSpPr>
        <p:spPr>
          <a:xfrm>
            <a:off x="2864900" y="1450300"/>
            <a:ext cx="3181500" cy="384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Gear to motor shaft connection: </a:t>
            </a:r>
            <a:endParaRPr sz="1200" b="1" i="0" u="none" strike="noStrike" cap="none">
              <a:solidFill>
                <a:schemeClr val="dk1"/>
              </a:solidFill>
              <a:latin typeface="Cabin"/>
              <a:ea typeface="Cabin"/>
              <a:cs typeface="Cabin"/>
              <a:sym typeface="Cabin"/>
            </a:endParaRPr>
          </a:p>
        </p:txBody>
      </p:sp>
      <p:sp>
        <p:nvSpPr>
          <p:cNvPr id="221" name="Shape 221"/>
          <p:cNvSpPr txBox="1"/>
          <p:nvPr/>
        </p:nvSpPr>
        <p:spPr>
          <a:xfrm>
            <a:off x="3208975" y="1696924"/>
            <a:ext cx="788400"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a:t>
            </a:r>
            <a:endParaRPr sz="1200" b="0" i="0" u="none" strike="noStrike" cap="none">
              <a:solidFill>
                <a:schemeClr val="dk1"/>
              </a:solidFill>
              <a:latin typeface="Cabin"/>
              <a:ea typeface="Cabin"/>
              <a:cs typeface="Cabin"/>
              <a:sym typeface="Cabin"/>
            </a:endParaRPr>
          </a:p>
        </p:txBody>
      </p:sp>
      <p:sp>
        <p:nvSpPr>
          <p:cNvPr id="222" name="Shape 222"/>
          <p:cNvSpPr txBox="1"/>
          <p:nvPr/>
        </p:nvSpPr>
        <p:spPr>
          <a:xfrm>
            <a:off x="3208975" y="3320761"/>
            <a:ext cx="712200"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pic>
        <p:nvPicPr>
          <p:cNvPr id="223" name="Shape 223"/>
          <p:cNvPicPr preferRelativeResize="0"/>
          <p:nvPr/>
        </p:nvPicPr>
        <p:blipFill rotWithShape="1">
          <a:blip r:embed="rId10">
            <a:alphaModFix/>
          </a:blip>
          <a:srcRect/>
          <a:stretch/>
        </p:blipFill>
        <p:spPr>
          <a:xfrm>
            <a:off x="5930575" y="1962125"/>
            <a:ext cx="2867024" cy="1346050"/>
          </a:xfrm>
          <a:prstGeom prst="rect">
            <a:avLst/>
          </a:prstGeom>
          <a:noFill/>
          <a:ln>
            <a:noFill/>
          </a:ln>
        </p:spPr>
      </p:pic>
      <p:sp>
        <p:nvSpPr>
          <p:cNvPr id="224" name="Shape 224"/>
          <p:cNvSpPr txBox="1"/>
          <p:nvPr/>
        </p:nvSpPr>
        <p:spPr>
          <a:xfrm>
            <a:off x="5996050" y="1450300"/>
            <a:ext cx="1667700" cy="29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Leg Joints:</a:t>
            </a:r>
            <a:r>
              <a:rPr lang="en" sz="1200" b="0" i="0" u="none" strike="noStrike" cap="none">
                <a:solidFill>
                  <a:schemeClr val="dk1"/>
                </a:solidFill>
                <a:latin typeface="Cabin"/>
                <a:ea typeface="Cabin"/>
                <a:cs typeface="Cabin"/>
                <a:sym typeface="Cabin"/>
              </a:rPr>
              <a:t> </a:t>
            </a: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ts val="1800"/>
              <a:buFont typeface="Cabin"/>
              <a:buNone/>
            </a:pPr>
            <a:endParaRPr sz="1800" b="0" i="0" u="none" strike="noStrike" cap="none">
              <a:solidFill>
                <a:schemeClr val="dk1"/>
              </a:solidFill>
              <a:latin typeface="Cabin"/>
              <a:ea typeface="Cabin"/>
              <a:cs typeface="Cabin"/>
              <a:sym typeface="Cabin"/>
            </a:endParaRPr>
          </a:p>
        </p:txBody>
      </p:sp>
      <p:sp>
        <p:nvSpPr>
          <p:cNvPr id="225" name="Shape 225"/>
          <p:cNvSpPr txBox="1"/>
          <p:nvPr/>
        </p:nvSpPr>
        <p:spPr>
          <a:xfrm>
            <a:off x="5930575" y="1707171"/>
            <a:ext cx="698709" cy="317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a:t>
            </a:r>
            <a:endParaRPr sz="1200" b="0" i="0" u="none" strike="noStrike" cap="none">
              <a:solidFill>
                <a:schemeClr val="dk1"/>
              </a:solidFill>
              <a:latin typeface="Cabin"/>
              <a:ea typeface="Cabin"/>
              <a:cs typeface="Cabin"/>
              <a:sym typeface="Cabin"/>
            </a:endParaRPr>
          </a:p>
        </p:txBody>
      </p:sp>
      <p:pic>
        <p:nvPicPr>
          <p:cNvPr id="226" name="Shape 226"/>
          <p:cNvPicPr preferRelativeResize="0"/>
          <p:nvPr/>
        </p:nvPicPr>
        <p:blipFill rotWithShape="1">
          <a:blip r:embed="rId11">
            <a:alphaModFix/>
          </a:blip>
          <a:srcRect/>
          <a:stretch/>
        </p:blipFill>
        <p:spPr>
          <a:xfrm>
            <a:off x="5930575" y="3600875"/>
            <a:ext cx="2867026" cy="1285750"/>
          </a:xfrm>
          <a:prstGeom prst="rect">
            <a:avLst/>
          </a:prstGeom>
          <a:noFill/>
          <a:ln>
            <a:noFill/>
          </a:ln>
        </p:spPr>
      </p:pic>
      <p:sp>
        <p:nvSpPr>
          <p:cNvPr id="227" name="Shape 227"/>
          <p:cNvSpPr txBox="1"/>
          <p:nvPr/>
        </p:nvSpPr>
        <p:spPr>
          <a:xfrm>
            <a:off x="5930575" y="3311989"/>
            <a:ext cx="637200" cy="449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IMPROVING 3DOT DAVID DESIGN CONT. </a:t>
            </a:r>
            <a:endParaRPr sz="2400" b="0" i="0" u="none" strike="noStrike" cap="none">
              <a:solidFill>
                <a:schemeClr val="dk1"/>
              </a:solidFill>
              <a:latin typeface="Cabin"/>
              <a:ea typeface="Cabin"/>
              <a:cs typeface="Cabin"/>
              <a:sym typeface="Cabin"/>
            </a:endParaRPr>
          </a:p>
        </p:txBody>
      </p:sp>
      <p:pic>
        <p:nvPicPr>
          <p:cNvPr id="233" name="Shape 233"/>
          <p:cNvPicPr preferRelativeResize="0"/>
          <p:nvPr/>
        </p:nvPicPr>
        <p:blipFill rotWithShape="1">
          <a:blip r:embed="rId3">
            <a:alphaModFix/>
          </a:blip>
          <a:srcRect l="15863" t="28485" r="26764" b="38821"/>
          <a:stretch/>
        </p:blipFill>
        <p:spPr>
          <a:xfrm>
            <a:off x="885250" y="1984588"/>
            <a:ext cx="2019075" cy="1481125"/>
          </a:xfrm>
          <a:prstGeom prst="rect">
            <a:avLst/>
          </a:prstGeom>
          <a:noFill/>
          <a:ln>
            <a:noFill/>
          </a:ln>
        </p:spPr>
      </p:pic>
      <p:pic>
        <p:nvPicPr>
          <p:cNvPr id="234" name="Shape 234"/>
          <p:cNvPicPr preferRelativeResize="0"/>
          <p:nvPr/>
        </p:nvPicPr>
        <p:blipFill rotWithShape="1">
          <a:blip r:embed="rId4">
            <a:alphaModFix/>
          </a:blip>
          <a:srcRect/>
          <a:stretch/>
        </p:blipFill>
        <p:spPr>
          <a:xfrm>
            <a:off x="707850" y="3852425"/>
            <a:ext cx="2791475" cy="1058225"/>
          </a:xfrm>
          <a:prstGeom prst="rect">
            <a:avLst/>
          </a:prstGeom>
          <a:noFill/>
          <a:ln>
            <a:noFill/>
          </a:ln>
        </p:spPr>
      </p:pic>
      <p:pic>
        <p:nvPicPr>
          <p:cNvPr id="235" name="Shape 235"/>
          <p:cNvPicPr preferRelativeResize="0"/>
          <p:nvPr/>
        </p:nvPicPr>
        <p:blipFill rotWithShape="1">
          <a:blip r:embed="rId5">
            <a:alphaModFix/>
          </a:blip>
          <a:srcRect/>
          <a:stretch/>
        </p:blipFill>
        <p:spPr>
          <a:xfrm>
            <a:off x="4147825" y="1597875"/>
            <a:ext cx="4079801" cy="1545675"/>
          </a:xfrm>
          <a:prstGeom prst="rect">
            <a:avLst/>
          </a:prstGeom>
          <a:noFill/>
          <a:ln>
            <a:noFill/>
          </a:ln>
        </p:spPr>
      </p:pic>
      <p:pic>
        <p:nvPicPr>
          <p:cNvPr id="236" name="Shape 236"/>
          <p:cNvPicPr preferRelativeResize="0"/>
          <p:nvPr/>
        </p:nvPicPr>
        <p:blipFill rotWithShape="1">
          <a:blip r:embed="rId6">
            <a:alphaModFix/>
          </a:blip>
          <a:srcRect/>
          <a:stretch/>
        </p:blipFill>
        <p:spPr>
          <a:xfrm>
            <a:off x="4147822" y="3129271"/>
            <a:ext cx="4463357" cy="1879004"/>
          </a:xfrm>
          <a:prstGeom prst="rect">
            <a:avLst/>
          </a:prstGeom>
          <a:noFill/>
          <a:ln>
            <a:noFill/>
          </a:ln>
        </p:spPr>
      </p:pic>
      <p:sp>
        <p:nvSpPr>
          <p:cNvPr id="237" name="Shape 237"/>
          <p:cNvSpPr txBox="1"/>
          <p:nvPr/>
        </p:nvSpPr>
        <p:spPr>
          <a:xfrm>
            <a:off x="828550" y="1664100"/>
            <a:ext cx="1143000" cy="384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 </a:t>
            </a:r>
            <a:endParaRPr sz="1200" b="0" i="0" u="none" strike="noStrike" cap="none">
              <a:solidFill>
                <a:schemeClr val="dk1"/>
              </a:solidFill>
              <a:latin typeface="Cabin"/>
              <a:ea typeface="Cabin"/>
              <a:cs typeface="Cabin"/>
              <a:sym typeface="Cabin"/>
            </a:endParaRPr>
          </a:p>
        </p:txBody>
      </p:sp>
      <p:sp>
        <p:nvSpPr>
          <p:cNvPr id="238" name="Shape 238"/>
          <p:cNvSpPr txBox="1"/>
          <p:nvPr/>
        </p:nvSpPr>
        <p:spPr>
          <a:xfrm>
            <a:off x="779950" y="3505025"/>
            <a:ext cx="871200" cy="34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sp>
        <p:nvSpPr>
          <p:cNvPr id="239" name="Shape 239"/>
          <p:cNvSpPr txBox="1"/>
          <p:nvPr/>
        </p:nvSpPr>
        <p:spPr>
          <a:xfrm>
            <a:off x="885250" y="1320791"/>
            <a:ext cx="1636200" cy="279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Wire Management</a:t>
            </a:r>
            <a:endParaRPr sz="1200" b="1" i="0" u="none" strike="noStrike" cap="none">
              <a:solidFill>
                <a:schemeClr val="dk1"/>
              </a:solidFill>
              <a:latin typeface="Cabin"/>
              <a:ea typeface="Cabin"/>
              <a:cs typeface="Cabin"/>
              <a:sym typeface="Cabin"/>
            </a:endParaRPr>
          </a:p>
        </p:txBody>
      </p:sp>
      <p:sp>
        <p:nvSpPr>
          <p:cNvPr id="240" name="Shape 240"/>
          <p:cNvSpPr txBox="1"/>
          <p:nvPr/>
        </p:nvSpPr>
        <p:spPr>
          <a:xfrm>
            <a:off x="4098824" y="1318875"/>
            <a:ext cx="3061800" cy="279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Redesigning Top &amp; Bottom Plate</a:t>
            </a:r>
            <a:endParaRPr sz="1200" b="1" i="0" u="none" strike="noStrike" cap="none">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MISSION OBJECTIVES </a:t>
            </a:r>
            <a:endParaRPr sz="2400" b="0" i="0" u="none" strike="noStrike" cap="none">
              <a:solidFill>
                <a:schemeClr val="dk1"/>
              </a:solidFill>
              <a:latin typeface="Cabin"/>
              <a:ea typeface="Cabin"/>
              <a:cs typeface="Cabin"/>
              <a:sym typeface="Cabin"/>
            </a:endParaRPr>
          </a:p>
        </p:txBody>
      </p:sp>
      <p:sp>
        <p:nvSpPr>
          <p:cNvPr id="111" name="Shape 111"/>
          <p:cNvSpPr txBox="1">
            <a:spLocks noGrp="1"/>
          </p:cNvSpPr>
          <p:nvPr>
            <p:ph type="body" idx="1"/>
          </p:nvPr>
        </p:nvSpPr>
        <p:spPr>
          <a:xfrm>
            <a:off x="1303800" y="1474750"/>
            <a:ext cx="7030500" cy="29829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Design and fabricate a remote controlled, competitively priced, toy robot that is capable of memorizing and traversing a path.</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child “teaches” his/her robot by guiding it through a maze. Once the child and robot team solve the maze. The child returns the robot to the entrance of the maze and quizzes the robot to see if it has learned the maze.</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Additional robots may be introduced into the maze while the robot is moving through the maze. The robot should avoid collisions with the other robots.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Parents and friends may remotely view the progress of their child’s robot.</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Our game testers will be given the robots on the day of the final. The test room is ECS 316. The maze will be located in the front of the room (about 8 ft x 18 ft).</a:t>
            </a:r>
            <a:endParaRPr sz="1200" b="0" i="0" u="none" strike="noStrike" cap="none">
              <a:solidFill>
                <a:schemeClr val="dk1"/>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303800" y="198200"/>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IMPROVING 3DOT DAVID DESIGN CONT. </a:t>
            </a:r>
            <a:endParaRPr sz="2400" b="0" i="0" u="none" strike="noStrike" cap="none">
              <a:solidFill>
                <a:schemeClr val="dk1"/>
              </a:solidFill>
              <a:latin typeface="Cabin"/>
              <a:ea typeface="Cabin"/>
              <a:cs typeface="Cabin"/>
              <a:sym typeface="Cabin"/>
            </a:endParaRPr>
          </a:p>
        </p:txBody>
      </p:sp>
      <p:pic>
        <p:nvPicPr>
          <p:cNvPr id="246" name="Shape 246"/>
          <p:cNvPicPr preferRelativeResize="0"/>
          <p:nvPr/>
        </p:nvPicPr>
        <p:blipFill rotWithShape="1">
          <a:blip r:embed="rId3">
            <a:alphaModFix/>
          </a:blip>
          <a:srcRect/>
          <a:stretch/>
        </p:blipFill>
        <p:spPr>
          <a:xfrm>
            <a:off x="1112213" y="1309988"/>
            <a:ext cx="3008350" cy="2484865"/>
          </a:xfrm>
          <a:prstGeom prst="rect">
            <a:avLst/>
          </a:prstGeom>
          <a:noFill/>
          <a:ln>
            <a:noFill/>
          </a:ln>
        </p:spPr>
      </p:pic>
      <p:pic>
        <p:nvPicPr>
          <p:cNvPr id="247" name="Shape 247"/>
          <p:cNvPicPr preferRelativeResize="0"/>
          <p:nvPr/>
        </p:nvPicPr>
        <p:blipFill rotWithShape="1">
          <a:blip r:embed="rId4">
            <a:alphaModFix/>
          </a:blip>
          <a:srcRect/>
          <a:stretch/>
        </p:blipFill>
        <p:spPr>
          <a:xfrm>
            <a:off x="4153350" y="3657100"/>
            <a:ext cx="3646650" cy="1486400"/>
          </a:xfrm>
          <a:prstGeom prst="rect">
            <a:avLst/>
          </a:prstGeom>
          <a:noFill/>
          <a:ln>
            <a:noFill/>
          </a:ln>
        </p:spPr>
      </p:pic>
      <p:pic>
        <p:nvPicPr>
          <p:cNvPr id="248" name="Shape 248"/>
          <p:cNvPicPr preferRelativeResize="0"/>
          <p:nvPr/>
        </p:nvPicPr>
        <p:blipFill rotWithShape="1">
          <a:blip r:embed="rId5">
            <a:alphaModFix/>
          </a:blip>
          <a:srcRect/>
          <a:stretch/>
        </p:blipFill>
        <p:spPr>
          <a:xfrm>
            <a:off x="4582800" y="1255782"/>
            <a:ext cx="2787751" cy="2484869"/>
          </a:xfrm>
          <a:prstGeom prst="rect">
            <a:avLst/>
          </a:prstGeom>
          <a:noFill/>
          <a:ln>
            <a:noFill/>
          </a:ln>
        </p:spPr>
      </p:pic>
      <p:pic>
        <p:nvPicPr>
          <p:cNvPr id="249" name="Shape 249"/>
          <p:cNvPicPr preferRelativeResize="0"/>
          <p:nvPr/>
        </p:nvPicPr>
        <p:blipFill rotWithShape="1">
          <a:blip r:embed="rId6">
            <a:alphaModFix/>
          </a:blip>
          <a:srcRect/>
          <a:stretch/>
        </p:blipFill>
        <p:spPr>
          <a:xfrm>
            <a:off x="1382708" y="3793916"/>
            <a:ext cx="2555917" cy="1399675"/>
          </a:xfrm>
          <a:prstGeom prst="rect">
            <a:avLst/>
          </a:prstGeom>
          <a:noFill/>
          <a:ln>
            <a:noFill/>
          </a:ln>
        </p:spPr>
      </p:pic>
      <p:sp>
        <p:nvSpPr>
          <p:cNvPr id="250" name="Shape 250"/>
          <p:cNvSpPr txBox="1"/>
          <p:nvPr/>
        </p:nvSpPr>
        <p:spPr>
          <a:xfrm>
            <a:off x="1309000" y="1030782"/>
            <a:ext cx="1086900" cy="225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Old:</a:t>
            </a:r>
            <a:endParaRPr sz="1200" b="0" i="0" u="none" strike="noStrike" cap="none">
              <a:solidFill>
                <a:schemeClr val="dk1"/>
              </a:solidFill>
              <a:latin typeface="Cabin"/>
              <a:ea typeface="Cabin"/>
              <a:cs typeface="Cabin"/>
              <a:sym typeface="Cabin"/>
            </a:endParaRPr>
          </a:p>
        </p:txBody>
      </p:sp>
      <p:sp>
        <p:nvSpPr>
          <p:cNvPr id="251" name="Shape 251"/>
          <p:cNvSpPr txBox="1"/>
          <p:nvPr/>
        </p:nvSpPr>
        <p:spPr>
          <a:xfrm>
            <a:off x="4550013" y="1000688"/>
            <a:ext cx="1152300" cy="309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0" i="0" u="none" strike="noStrike" cap="none">
                <a:solidFill>
                  <a:schemeClr val="dk1"/>
                </a:solidFill>
                <a:latin typeface="Cabin"/>
                <a:ea typeface="Cabin"/>
                <a:cs typeface="Cabin"/>
                <a:sym typeface="Cabin"/>
              </a:rPr>
              <a:t>New:</a:t>
            </a:r>
            <a:endParaRPr sz="1200" b="0" i="0" u="none" strike="noStrike" cap="none">
              <a:solidFill>
                <a:schemeClr val="dk1"/>
              </a:solidFill>
              <a:latin typeface="Cabin"/>
              <a:ea typeface="Cabin"/>
              <a:cs typeface="Cabin"/>
              <a:sym typeface="Cabin"/>
            </a:endParaRPr>
          </a:p>
        </p:txBody>
      </p:sp>
      <p:sp>
        <p:nvSpPr>
          <p:cNvPr id="252" name="Shape 252"/>
          <p:cNvSpPr txBox="1"/>
          <p:nvPr/>
        </p:nvSpPr>
        <p:spPr>
          <a:xfrm>
            <a:off x="1303800" y="811338"/>
            <a:ext cx="1455600" cy="309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bin"/>
              <a:buNone/>
            </a:pPr>
            <a:r>
              <a:rPr lang="en" sz="1200" b="1" i="0" u="none" strike="noStrike" cap="none">
                <a:solidFill>
                  <a:schemeClr val="dk1"/>
                </a:solidFill>
                <a:latin typeface="Cabin"/>
                <a:ea typeface="Cabin"/>
                <a:cs typeface="Cabin"/>
                <a:sym typeface="Cabin"/>
              </a:rPr>
              <a:t>Lift Mechanism</a:t>
            </a:r>
            <a:endParaRPr sz="1200" b="1" i="0" u="none" strike="noStrike" cap="none">
              <a:solidFill>
                <a:schemeClr val="dk1"/>
              </a:solidFill>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303800" y="598575"/>
            <a:ext cx="34677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MECHANICAL DRAWINGS </a:t>
            </a:r>
            <a:endParaRPr sz="2400" b="0" i="0" u="none" strike="noStrike" cap="none">
              <a:solidFill>
                <a:schemeClr val="dk1"/>
              </a:solidFill>
              <a:latin typeface="Cabin"/>
              <a:ea typeface="Cabin"/>
              <a:cs typeface="Cabin"/>
              <a:sym typeface="Cabin"/>
            </a:endParaRPr>
          </a:p>
        </p:txBody>
      </p:sp>
      <p:sp>
        <p:nvSpPr>
          <p:cNvPr id="258" name="Shape 258"/>
          <p:cNvSpPr txBox="1">
            <a:spLocks noGrp="1"/>
          </p:cNvSpPr>
          <p:nvPr>
            <p:ph type="body" idx="1"/>
          </p:nvPr>
        </p:nvSpPr>
        <p:spPr>
          <a:xfrm>
            <a:off x="1768500" y="1549125"/>
            <a:ext cx="2538300" cy="34407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Top Plate </a:t>
            </a:r>
            <a:endParaRPr sz="1000" b="0" i="0" u="none" strike="noStrike" cap="none">
              <a:solidFill>
                <a:schemeClr val="dk1"/>
              </a:solidFill>
              <a:latin typeface="Cabin"/>
              <a:ea typeface="Cabin"/>
              <a:cs typeface="Cabin"/>
              <a:sym typeface="Cabin"/>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6 femurs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6 tibias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Cam system</a:t>
            </a:r>
            <a:endParaRPr/>
          </a:p>
          <a:p>
            <a:pPr marL="628650" marR="0" lvl="1" indent="-171450" algn="l" rtl="0">
              <a:lnSpc>
                <a:spcPct val="100000"/>
              </a:lnSpc>
              <a:spcBef>
                <a:spcPts val="1600"/>
              </a:spcBef>
              <a:spcAft>
                <a:spcPts val="0"/>
              </a:spcAft>
              <a:buClr>
                <a:schemeClr val="accent1"/>
              </a:buClr>
              <a:buSzPts val="1100"/>
              <a:buFont typeface="Arial"/>
              <a:buChar char="○"/>
            </a:pPr>
            <a:r>
              <a:rPr lang="en" sz="850" b="0" i="0" u="none" strike="noStrike" cap="none">
                <a:solidFill>
                  <a:schemeClr val="dk1"/>
                </a:solidFill>
                <a:latin typeface="Cabin"/>
                <a:ea typeface="Cabin"/>
                <a:cs typeface="Cabin"/>
                <a:sym typeface="Cabin"/>
              </a:rPr>
              <a:t>6 30T Gears</a:t>
            </a:r>
            <a:endParaRPr/>
          </a:p>
          <a:p>
            <a:pPr marL="628650" marR="0" lvl="1" indent="-171450" algn="l" rtl="0">
              <a:lnSpc>
                <a:spcPct val="100000"/>
              </a:lnSpc>
              <a:spcBef>
                <a:spcPts val="1600"/>
              </a:spcBef>
              <a:spcAft>
                <a:spcPts val="0"/>
              </a:spcAft>
              <a:buClr>
                <a:schemeClr val="accent1"/>
              </a:buClr>
              <a:buSzPts val="1100"/>
              <a:buFont typeface="Arial"/>
              <a:buChar char="○"/>
            </a:pPr>
            <a:r>
              <a:rPr lang="en" sz="850" b="0" i="0" u="none" strike="noStrike" cap="none">
                <a:solidFill>
                  <a:schemeClr val="dk1"/>
                </a:solidFill>
                <a:latin typeface="Cabin"/>
                <a:ea typeface="Cabin"/>
                <a:cs typeface="Cabin"/>
                <a:sym typeface="Cabin"/>
              </a:rPr>
              <a:t>8 10T Gears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6 gears-to-femurs joints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Gear Caps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Washers </a:t>
            </a:r>
            <a:endParaRPr/>
          </a:p>
          <a:p>
            <a:pPr marL="171450" marR="0" lvl="0" indent="-171450" algn="l" rtl="0">
              <a:lnSpc>
                <a:spcPct val="100000"/>
              </a:lnSpc>
              <a:spcBef>
                <a:spcPts val="0"/>
              </a:spcBef>
              <a:spcAft>
                <a:spcPts val="0"/>
              </a:spcAft>
              <a:buClr>
                <a:schemeClr val="accent1"/>
              </a:buClr>
              <a:buSzPts val="1300"/>
              <a:buFont typeface="Arial"/>
              <a:buChar char="●"/>
            </a:pPr>
            <a:r>
              <a:rPr lang="en" sz="1000" b="0" i="0" u="none" strike="noStrike" cap="none">
                <a:solidFill>
                  <a:schemeClr val="dk1"/>
                </a:solidFill>
                <a:latin typeface="Cabin"/>
                <a:ea typeface="Cabin"/>
                <a:cs typeface="Cabin"/>
                <a:sym typeface="Cabin"/>
              </a:rPr>
              <a:t>Bottom Plate  	 </a:t>
            </a:r>
            <a:endParaRPr sz="1000" b="0" i="0" u="none" strike="noStrike" cap="none">
              <a:solidFill>
                <a:schemeClr val="dk1"/>
              </a:solidFill>
              <a:latin typeface="Cabin"/>
              <a:ea typeface="Cabin"/>
              <a:cs typeface="Cabin"/>
              <a:sym typeface="Cabin"/>
            </a:endParaRPr>
          </a:p>
        </p:txBody>
      </p:sp>
      <p:pic>
        <p:nvPicPr>
          <p:cNvPr id="259" name="Shape 259"/>
          <p:cNvPicPr preferRelativeResize="0"/>
          <p:nvPr/>
        </p:nvPicPr>
        <p:blipFill rotWithShape="1">
          <a:blip r:embed="rId3">
            <a:alphaModFix/>
          </a:blip>
          <a:srcRect/>
          <a:stretch/>
        </p:blipFill>
        <p:spPr>
          <a:xfrm>
            <a:off x="3842100" y="261288"/>
            <a:ext cx="4492200" cy="4620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MECHANICAL DRAWING CONT.</a:t>
            </a:r>
            <a:endParaRPr sz="2400" b="0" i="0" u="none" strike="noStrike" cap="none">
              <a:solidFill>
                <a:schemeClr val="dk1"/>
              </a:solidFill>
              <a:latin typeface="Cabin"/>
              <a:ea typeface="Cabin"/>
              <a:cs typeface="Cabin"/>
              <a:sym typeface="Cabin"/>
            </a:endParaRPr>
          </a:p>
        </p:txBody>
      </p:sp>
      <p:pic>
        <p:nvPicPr>
          <p:cNvPr id="265" name="Shape 265"/>
          <p:cNvPicPr preferRelativeResize="0"/>
          <p:nvPr/>
        </p:nvPicPr>
        <p:blipFill rotWithShape="1">
          <a:blip r:embed="rId3">
            <a:alphaModFix/>
          </a:blip>
          <a:srcRect/>
          <a:stretch/>
        </p:blipFill>
        <p:spPr>
          <a:xfrm>
            <a:off x="4818524" y="1469201"/>
            <a:ext cx="3873181" cy="3240825"/>
          </a:xfrm>
          <a:prstGeom prst="rect">
            <a:avLst/>
          </a:prstGeom>
          <a:noFill/>
          <a:ln>
            <a:noFill/>
          </a:ln>
        </p:spPr>
      </p:pic>
      <p:pic>
        <p:nvPicPr>
          <p:cNvPr id="266" name="Shape 266"/>
          <p:cNvPicPr preferRelativeResize="0"/>
          <p:nvPr/>
        </p:nvPicPr>
        <p:blipFill rotWithShape="1">
          <a:blip r:embed="rId4">
            <a:alphaModFix/>
          </a:blip>
          <a:srcRect/>
          <a:stretch/>
        </p:blipFill>
        <p:spPr>
          <a:xfrm>
            <a:off x="426881" y="1469200"/>
            <a:ext cx="3902448" cy="3240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1275700" y="34562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MECHANICAL DRAWING CONT. </a:t>
            </a:r>
            <a:endParaRPr sz="2400" b="0" i="0" u="none" strike="noStrike" cap="none">
              <a:solidFill>
                <a:schemeClr val="dk1"/>
              </a:solidFill>
              <a:latin typeface="Cabin"/>
              <a:ea typeface="Cabin"/>
              <a:cs typeface="Cabin"/>
              <a:sym typeface="Cabin"/>
            </a:endParaRPr>
          </a:p>
        </p:txBody>
      </p:sp>
      <p:pic>
        <p:nvPicPr>
          <p:cNvPr id="272" name="Shape 272"/>
          <p:cNvPicPr preferRelativeResize="0"/>
          <p:nvPr/>
        </p:nvPicPr>
        <p:blipFill rotWithShape="1">
          <a:blip r:embed="rId3">
            <a:alphaModFix/>
          </a:blip>
          <a:srcRect/>
          <a:stretch/>
        </p:blipFill>
        <p:spPr>
          <a:xfrm>
            <a:off x="5465200" y="877725"/>
            <a:ext cx="2841000" cy="2364851"/>
          </a:xfrm>
          <a:prstGeom prst="rect">
            <a:avLst/>
          </a:prstGeom>
          <a:noFill/>
          <a:ln>
            <a:noFill/>
          </a:ln>
        </p:spPr>
      </p:pic>
      <p:pic>
        <p:nvPicPr>
          <p:cNvPr id="273" name="Shape 273"/>
          <p:cNvPicPr preferRelativeResize="0"/>
          <p:nvPr/>
        </p:nvPicPr>
        <p:blipFill rotWithShape="1">
          <a:blip r:embed="rId4">
            <a:alphaModFix/>
          </a:blip>
          <a:srcRect/>
          <a:stretch/>
        </p:blipFill>
        <p:spPr>
          <a:xfrm>
            <a:off x="5328150" y="3242576"/>
            <a:ext cx="2978050" cy="1900925"/>
          </a:xfrm>
          <a:prstGeom prst="rect">
            <a:avLst/>
          </a:prstGeom>
          <a:noFill/>
          <a:ln>
            <a:noFill/>
          </a:ln>
        </p:spPr>
      </p:pic>
      <p:pic>
        <p:nvPicPr>
          <p:cNvPr id="274" name="Shape 274"/>
          <p:cNvPicPr preferRelativeResize="0"/>
          <p:nvPr/>
        </p:nvPicPr>
        <p:blipFill rotWithShape="1">
          <a:blip r:embed="rId5">
            <a:alphaModFix/>
          </a:blip>
          <a:srcRect/>
          <a:stretch/>
        </p:blipFill>
        <p:spPr>
          <a:xfrm>
            <a:off x="1067095" y="877725"/>
            <a:ext cx="4192530" cy="3493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MECHANICAL DRAWING CONT. </a:t>
            </a:r>
            <a:endParaRPr sz="2400" b="0" i="0" u="none" strike="noStrike" cap="none">
              <a:solidFill>
                <a:schemeClr val="dk1"/>
              </a:solidFill>
              <a:latin typeface="Cabin"/>
              <a:ea typeface="Cabin"/>
              <a:cs typeface="Cabin"/>
              <a:sym typeface="Cabin"/>
            </a:endParaRPr>
          </a:p>
        </p:txBody>
      </p:sp>
      <p:pic>
        <p:nvPicPr>
          <p:cNvPr id="280" name="Shape 280"/>
          <p:cNvPicPr preferRelativeResize="0"/>
          <p:nvPr/>
        </p:nvPicPr>
        <p:blipFill rotWithShape="1">
          <a:blip r:embed="rId3">
            <a:alphaModFix/>
          </a:blip>
          <a:srcRect/>
          <a:stretch/>
        </p:blipFill>
        <p:spPr>
          <a:xfrm>
            <a:off x="1051430" y="1479800"/>
            <a:ext cx="5715475" cy="3151800"/>
          </a:xfrm>
          <a:prstGeom prst="rect">
            <a:avLst/>
          </a:prstGeom>
          <a:noFill/>
          <a:ln>
            <a:noFill/>
          </a:ln>
        </p:spPr>
      </p:pic>
      <p:pic>
        <p:nvPicPr>
          <p:cNvPr id="281" name="Shape 281"/>
          <p:cNvPicPr preferRelativeResize="0"/>
          <p:nvPr/>
        </p:nvPicPr>
        <p:blipFill rotWithShape="1">
          <a:blip r:embed="rId4">
            <a:alphaModFix/>
          </a:blip>
          <a:srcRect/>
          <a:stretch/>
        </p:blipFill>
        <p:spPr>
          <a:xfrm>
            <a:off x="7074275" y="1664862"/>
            <a:ext cx="1540575" cy="1636850"/>
          </a:xfrm>
          <a:prstGeom prst="rect">
            <a:avLst/>
          </a:prstGeom>
          <a:noFill/>
          <a:ln>
            <a:noFill/>
          </a:ln>
        </p:spPr>
      </p:pic>
      <p:pic>
        <p:nvPicPr>
          <p:cNvPr id="282" name="Shape 282"/>
          <p:cNvPicPr preferRelativeResize="0"/>
          <p:nvPr/>
        </p:nvPicPr>
        <p:blipFill rotWithShape="1">
          <a:blip r:embed="rId5">
            <a:alphaModFix/>
          </a:blip>
          <a:srcRect/>
          <a:stretch/>
        </p:blipFill>
        <p:spPr>
          <a:xfrm>
            <a:off x="6808929" y="3206134"/>
            <a:ext cx="1199320" cy="1636851"/>
          </a:xfrm>
          <a:prstGeom prst="rect">
            <a:avLst/>
          </a:prstGeom>
          <a:noFill/>
          <a:ln>
            <a:noFill/>
          </a:ln>
        </p:spPr>
      </p:pic>
      <p:pic>
        <p:nvPicPr>
          <p:cNvPr id="283" name="Shape 283"/>
          <p:cNvPicPr preferRelativeResize="0"/>
          <p:nvPr/>
        </p:nvPicPr>
        <p:blipFill rotWithShape="1">
          <a:blip r:embed="rId6">
            <a:alphaModFix/>
          </a:blip>
          <a:srcRect/>
          <a:stretch/>
        </p:blipFill>
        <p:spPr>
          <a:xfrm>
            <a:off x="8008249" y="3301712"/>
            <a:ext cx="1040001" cy="1518875"/>
          </a:xfrm>
          <a:prstGeom prst="rect">
            <a:avLst/>
          </a:prstGeom>
          <a:noFill/>
          <a:ln>
            <a:noFill/>
          </a:ln>
        </p:spPr>
      </p:pic>
      <p:sp>
        <p:nvSpPr>
          <p:cNvPr id="284" name="Shape 284"/>
          <p:cNvSpPr txBox="1"/>
          <p:nvPr/>
        </p:nvSpPr>
        <p:spPr>
          <a:xfrm>
            <a:off x="7074275" y="1410959"/>
            <a:ext cx="1885200" cy="552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New Roman"/>
              <a:buNone/>
            </a:pPr>
            <a:r>
              <a:rPr lang="en" sz="1200" b="1" i="0" u="none" strike="noStrike" cap="none">
                <a:solidFill>
                  <a:schemeClr val="dk1"/>
                </a:solidFill>
                <a:latin typeface="Times New Roman"/>
                <a:ea typeface="Times New Roman"/>
                <a:cs typeface="Times New Roman"/>
                <a:sym typeface="Times New Roman"/>
              </a:rPr>
              <a:t>Gear-to-femur joints:</a:t>
            </a:r>
            <a:endParaRPr sz="12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3D MODEL</a:t>
            </a:r>
            <a:endParaRPr sz="2400" b="0" i="0" u="none" strike="noStrike" cap="none">
              <a:solidFill>
                <a:schemeClr val="dk1"/>
              </a:solidFill>
              <a:latin typeface="Cabin"/>
              <a:ea typeface="Cabin"/>
              <a:cs typeface="Cabin"/>
              <a:sym typeface="Cabin"/>
            </a:endParaRPr>
          </a:p>
        </p:txBody>
      </p:sp>
      <p:sp>
        <p:nvSpPr>
          <p:cNvPr id="290" name="Shape 290"/>
          <p:cNvSpPr txBox="1">
            <a:spLocks noGrp="1"/>
          </p:cNvSpPr>
          <p:nvPr>
            <p:ph type="body" idx="1"/>
          </p:nvPr>
        </p:nvSpPr>
        <p:spPr>
          <a:xfrm>
            <a:off x="1303800" y="1246175"/>
            <a:ext cx="3885000" cy="5100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1600"/>
              </a:spcAft>
              <a:buClr>
                <a:schemeClr val="accent1"/>
              </a:buClr>
              <a:buSzPts val="1300"/>
              <a:buFont typeface="Arial"/>
              <a:buNone/>
            </a:pPr>
            <a:r>
              <a:rPr lang="en" sz="1500" b="0" i="0" u="none" strike="noStrike" cap="none">
                <a:solidFill>
                  <a:schemeClr val="dk1"/>
                </a:solidFill>
                <a:latin typeface="Cabin"/>
                <a:ea typeface="Cabin"/>
                <a:cs typeface="Cabin"/>
                <a:sym typeface="Cabin"/>
              </a:rPr>
              <a:t>3DoT Hexy Mk-1 </a:t>
            </a:r>
            <a:endParaRPr sz="1500" b="0" i="0" u="none" strike="noStrike" cap="none">
              <a:solidFill>
                <a:schemeClr val="dk1"/>
              </a:solidFill>
              <a:latin typeface="Cabin"/>
              <a:ea typeface="Cabin"/>
              <a:cs typeface="Cabin"/>
              <a:sym typeface="Cabin"/>
            </a:endParaRPr>
          </a:p>
        </p:txBody>
      </p:sp>
      <p:pic>
        <p:nvPicPr>
          <p:cNvPr id="291" name="Shape 291"/>
          <p:cNvPicPr preferRelativeResize="0"/>
          <p:nvPr/>
        </p:nvPicPr>
        <p:blipFill rotWithShape="1">
          <a:blip r:embed="rId3">
            <a:alphaModFix/>
          </a:blip>
          <a:srcRect/>
          <a:stretch/>
        </p:blipFill>
        <p:spPr>
          <a:xfrm>
            <a:off x="320374" y="1756175"/>
            <a:ext cx="3816201" cy="3123125"/>
          </a:xfrm>
          <a:prstGeom prst="rect">
            <a:avLst/>
          </a:prstGeom>
          <a:noFill/>
          <a:ln>
            <a:noFill/>
          </a:ln>
        </p:spPr>
      </p:pic>
      <p:pic>
        <p:nvPicPr>
          <p:cNvPr id="292" name="Shape 292"/>
          <p:cNvPicPr preferRelativeResize="0"/>
          <p:nvPr/>
        </p:nvPicPr>
        <p:blipFill rotWithShape="1">
          <a:blip r:embed="rId4">
            <a:alphaModFix/>
          </a:blip>
          <a:srcRect/>
          <a:stretch/>
        </p:blipFill>
        <p:spPr>
          <a:xfrm>
            <a:off x="4136575" y="598575"/>
            <a:ext cx="4856051" cy="428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256950" y="25192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SIMULATION </a:t>
            </a:r>
            <a:endParaRPr sz="2400" b="0" i="0" u="none" strike="noStrike" cap="none">
              <a:solidFill>
                <a:schemeClr val="dk1"/>
              </a:solidFill>
              <a:latin typeface="Cabin"/>
              <a:ea typeface="Cabin"/>
              <a:cs typeface="Cabin"/>
              <a:sym typeface="Cabin"/>
            </a:endParaRPr>
          </a:p>
        </p:txBody>
      </p:sp>
      <p:sp>
        <p:nvSpPr>
          <p:cNvPr id="298" name="Shape 298" title="3DoTHexy_exploded view.avi">
            <a:hlinkClick r:id="rId3"/>
          </p:cNvPr>
          <p:cNvSpPr/>
          <p:nvPr/>
        </p:nvSpPr>
        <p:spPr>
          <a:xfrm>
            <a:off x="2034301" y="885375"/>
            <a:ext cx="5292150" cy="396912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TRADE-OFF STUDIES  </a:t>
            </a:r>
            <a:endParaRPr sz="2400" b="0" i="0" u="none" strike="noStrike" cap="none">
              <a:solidFill>
                <a:schemeClr val="dk1"/>
              </a:solidFill>
              <a:latin typeface="Cabin"/>
              <a:ea typeface="Cabin"/>
              <a:cs typeface="Cabin"/>
              <a:sym typeface="Cabin"/>
            </a:endParaRPr>
          </a:p>
        </p:txBody>
      </p:sp>
      <p:sp>
        <p:nvSpPr>
          <p:cNvPr id="304" name="Shape 304"/>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UV Testing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303800" y="15218"/>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UV TESTING CONT. </a:t>
            </a:r>
            <a:endParaRPr sz="2400" b="0" i="0" u="none" strike="noStrike" cap="none">
              <a:solidFill>
                <a:schemeClr val="dk1"/>
              </a:solidFill>
              <a:latin typeface="Cabin"/>
              <a:ea typeface="Cabin"/>
              <a:cs typeface="Cabin"/>
              <a:sym typeface="Cabin"/>
            </a:endParaRPr>
          </a:p>
        </p:txBody>
      </p:sp>
      <p:pic>
        <p:nvPicPr>
          <p:cNvPr id="310" name="Shape 310"/>
          <p:cNvPicPr preferRelativeResize="0"/>
          <p:nvPr/>
        </p:nvPicPr>
        <p:blipFill rotWithShape="1">
          <a:blip r:embed="rId3">
            <a:alphaModFix/>
          </a:blip>
          <a:srcRect/>
          <a:stretch/>
        </p:blipFill>
        <p:spPr>
          <a:xfrm>
            <a:off x="6019556" y="0"/>
            <a:ext cx="3124444" cy="2436428"/>
          </a:xfrm>
          <a:prstGeom prst="rect">
            <a:avLst/>
          </a:prstGeom>
          <a:noFill/>
          <a:ln>
            <a:noFill/>
          </a:ln>
        </p:spPr>
      </p:pic>
      <p:sp>
        <p:nvSpPr>
          <p:cNvPr id="311" name="Shape 311"/>
          <p:cNvSpPr txBox="1"/>
          <p:nvPr/>
        </p:nvSpPr>
        <p:spPr>
          <a:xfrm>
            <a:off x="-142445" y="514868"/>
            <a:ext cx="2783246" cy="3416320"/>
          </a:xfrm>
          <a:prstGeom prst="rect">
            <a:avLst/>
          </a:prstGeom>
          <a:noFill/>
          <a:ln>
            <a:noFill/>
          </a:ln>
        </p:spPr>
        <p:txBody>
          <a:bodyPr spcFirstLastPara="1" wrap="square" lIns="91425" tIns="45700" rIns="91425" bIns="45700" anchor="t" anchorCtr="0">
            <a:noAutofit/>
          </a:bodyPr>
          <a:lstStyle/>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2x2” square had UV Marker on it</a:t>
            </a:r>
            <a:endParaRPr/>
          </a:p>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Measurements were taken on:</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Center of UV marked square</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Edge of marked square</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0.5” from the edge</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1.0” from the edge</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1.5” from the edge</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2.0 from the edge</a:t>
            </a:r>
            <a:endParaRPr/>
          </a:p>
        </p:txBody>
      </p:sp>
      <p:sp>
        <p:nvSpPr>
          <p:cNvPr id="312" name="Shape 312"/>
          <p:cNvSpPr/>
          <p:nvPr/>
        </p:nvSpPr>
        <p:spPr>
          <a:xfrm>
            <a:off x="2400521" y="514868"/>
            <a:ext cx="3619036" cy="4247317"/>
          </a:xfrm>
          <a:prstGeom prst="rect">
            <a:avLst/>
          </a:prstGeom>
          <a:noFill/>
          <a:ln>
            <a:noFill/>
          </a:ln>
        </p:spPr>
        <p:txBody>
          <a:bodyPr spcFirstLastPara="1" wrap="square" lIns="91425" tIns="45700" rIns="91425" bIns="45700" anchor="t" anchorCtr="0">
            <a:noAutofit/>
          </a:bodyPr>
          <a:lstStyle/>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Original UV study showed:</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UV sensor 1” facing straight down gave best results</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White plastic and paper gave best results</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LED facing at an angle gave best results</a:t>
            </a:r>
            <a:endParaRPr/>
          </a:p>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Setbacks:</a:t>
            </a:r>
            <a:endParaRPr/>
          </a:p>
          <a:p>
            <a:pPr marL="889000" marR="0" lvl="1"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Second LED broke and replacement didn’t arrive in time</a:t>
            </a:r>
            <a:endParaRPr/>
          </a:p>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UV sensor was attached to the Lab robot and ran on marked line</a:t>
            </a:r>
            <a:endParaRPr/>
          </a:p>
          <a:p>
            <a:pPr marL="431800" marR="0" lvl="0" indent="-285750" algn="l" rtl="0">
              <a:lnSpc>
                <a:spcPct val="120000"/>
              </a:lnSpc>
              <a:spcBef>
                <a:spcPts val="0"/>
              </a:spcBef>
              <a:spcAft>
                <a:spcPts val="0"/>
              </a:spcAft>
              <a:buClr>
                <a:srgbClr val="B71E42"/>
              </a:buClr>
              <a:buSzPts val="1300"/>
              <a:buFont typeface="Arial"/>
              <a:buChar char="•"/>
            </a:pPr>
            <a:r>
              <a:rPr lang="en" sz="1500" b="0" i="0" u="none" strike="noStrike" cap="none">
                <a:solidFill>
                  <a:srgbClr val="000000"/>
                </a:solidFill>
                <a:latin typeface="Cabin"/>
                <a:ea typeface="Cabin"/>
                <a:cs typeface="Cabin"/>
                <a:sym typeface="Cabin"/>
              </a:rPr>
              <a:t>More UV sensors were ordered to being more testing</a:t>
            </a:r>
            <a:endParaRPr/>
          </a:p>
          <a:p>
            <a:pPr marL="889000" marR="0" lvl="1" indent="-203200" algn="l" rtl="0">
              <a:lnSpc>
                <a:spcPct val="120000"/>
              </a:lnSpc>
              <a:spcBef>
                <a:spcPts val="0"/>
              </a:spcBef>
              <a:spcAft>
                <a:spcPts val="0"/>
              </a:spcAft>
              <a:buClr>
                <a:srgbClr val="B71E42"/>
              </a:buClr>
              <a:buSzPts val="1300"/>
              <a:buFont typeface="Arial"/>
              <a:buNone/>
            </a:pPr>
            <a:endParaRPr sz="1500" b="0" i="0" u="none" strike="noStrike" cap="none">
              <a:solidFill>
                <a:srgbClr val="000000"/>
              </a:solidFill>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303800" y="0"/>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UV TESTING CONT</a:t>
            </a:r>
            <a:endParaRPr sz="2400" b="0" i="0" u="none" strike="noStrike" cap="none">
              <a:solidFill>
                <a:schemeClr val="dk1"/>
              </a:solidFill>
              <a:latin typeface="Cabin"/>
              <a:ea typeface="Cabin"/>
              <a:cs typeface="Cabin"/>
              <a:sym typeface="Cabin"/>
            </a:endParaRPr>
          </a:p>
        </p:txBody>
      </p:sp>
      <p:sp>
        <p:nvSpPr>
          <p:cNvPr id="318" name="Shape 318"/>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1600"/>
              </a:spcAft>
              <a:buClr>
                <a:schemeClr val="accent1"/>
              </a:buClr>
              <a:buSzPts val="1300"/>
              <a:buFont typeface="Arial"/>
              <a:buNone/>
            </a:pPr>
            <a:endParaRPr sz="1500" b="0" i="0" u="none" strike="noStrike" cap="none">
              <a:solidFill>
                <a:schemeClr val="dk1"/>
              </a:solidFill>
              <a:latin typeface="Cabin"/>
              <a:ea typeface="Cabin"/>
              <a:cs typeface="Cabin"/>
              <a:sym typeface="Cabin"/>
            </a:endParaRPr>
          </a:p>
        </p:txBody>
      </p:sp>
      <p:pic>
        <p:nvPicPr>
          <p:cNvPr id="319" name="Shape 319"/>
          <p:cNvPicPr preferRelativeResize="0"/>
          <p:nvPr/>
        </p:nvPicPr>
        <p:blipFill rotWithShape="1">
          <a:blip r:embed="rId3">
            <a:alphaModFix/>
          </a:blip>
          <a:srcRect/>
          <a:stretch/>
        </p:blipFill>
        <p:spPr>
          <a:xfrm>
            <a:off x="0" y="450181"/>
            <a:ext cx="9144000" cy="46933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1 PROGRAM REQUIREMENTS </a:t>
            </a:r>
            <a:endParaRPr sz="2400" b="0" i="0" u="none" strike="noStrike" cap="none">
              <a:solidFill>
                <a:schemeClr val="dk1"/>
              </a:solidFill>
              <a:latin typeface="Cabin"/>
              <a:ea typeface="Cabin"/>
              <a:cs typeface="Cabin"/>
              <a:sym typeface="Cabin"/>
            </a:endParaRPr>
          </a:p>
        </p:txBody>
      </p:sp>
      <p:sp>
        <p:nvSpPr>
          <p:cNvPr id="117" name="Shape 117"/>
          <p:cNvSpPr txBox="1">
            <a:spLocks noGrp="1"/>
          </p:cNvSpPr>
          <p:nvPr>
            <p:ph type="body" idx="1"/>
          </p:nvPr>
        </p:nvSpPr>
        <p:spPr>
          <a:xfrm>
            <a:off x="1105500" y="1249925"/>
            <a:ext cx="7228800" cy="35826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In accordance with the Spring 2018 final schedule, the project shall be completed by May 8th, 2018 and shall be prepared for a demonstration on the linoleum floor of ECS 316 on May 15th between the hours of 10:15 am - 12:15 pm.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Documentation for the project shall be completed a week prior to the day of demonstration (May 8, 2018).</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will be designed to be a toy for people ages 8+.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In order to minimize manufacturing cost, and packaging cost the robot shall be able to be constructed from subassemblies within 10 minutes. </a:t>
            </a:r>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will be remotely controlled wirelessly via bluetooth using the ArxRobot Android or iPhone application.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will need to navigate remotely through a custom-built maze (built by AoSa image), memorize the path it took, start over, and autonomously travel through the path it took.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accent1"/>
              </a:buClr>
              <a:buSzPts val="13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accent1"/>
              </a:buClr>
              <a:buSzPts val="1300"/>
              <a:buFont typeface="Arial"/>
              <a:buNone/>
            </a:pP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PROJECT PLAN</a:t>
            </a:r>
            <a:endParaRPr sz="2400" b="0" i="0" u="none" strike="noStrike" cap="none">
              <a:solidFill>
                <a:schemeClr val="dk1"/>
              </a:solidFill>
              <a:latin typeface="Cabin"/>
              <a:ea typeface="Cabin"/>
              <a:cs typeface="Cabin"/>
              <a:sym typeface="Cabin"/>
            </a:endParaRPr>
          </a:p>
        </p:txBody>
      </p:sp>
      <p:sp>
        <p:nvSpPr>
          <p:cNvPr id="325" name="Shape 325"/>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Work Breakdown Structure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Project Schedule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Project Burndown</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Resource Report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Project Cost Estimate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1013225" y="358294"/>
            <a:ext cx="26712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WORK BREAKDOWN STRUCTURE </a:t>
            </a:r>
            <a:endParaRPr sz="2400" b="0" i="0" u="none" strike="noStrike" cap="none">
              <a:solidFill>
                <a:schemeClr val="dk1"/>
              </a:solidFill>
              <a:latin typeface="Cabin"/>
              <a:ea typeface="Cabin"/>
              <a:cs typeface="Cabin"/>
              <a:sym typeface="Cabin"/>
            </a:endParaRPr>
          </a:p>
        </p:txBody>
      </p:sp>
      <p:pic>
        <p:nvPicPr>
          <p:cNvPr id="331" name="Shape 331"/>
          <p:cNvPicPr preferRelativeResize="0"/>
          <p:nvPr/>
        </p:nvPicPr>
        <p:blipFill rotWithShape="1">
          <a:blip r:embed="rId3">
            <a:alphaModFix/>
          </a:blip>
          <a:srcRect/>
          <a:stretch/>
        </p:blipFill>
        <p:spPr>
          <a:xfrm>
            <a:off x="3684425" y="130225"/>
            <a:ext cx="5074196" cy="4883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093803" y="-58841"/>
            <a:ext cx="2956394"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PROJECT SCHEDULE </a:t>
            </a:r>
            <a:endParaRPr sz="2400" b="0" i="0" u="none" strike="noStrike" cap="none">
              <a:solidFill>
                <a:schemeClr val="dk1"/>
              </a:solidFill>
              <a:latin typeface="Cabin"/>
              <a:ea typeface="Cabin"/>
              <a:cs typeface="Cabin"/>
              <a:sym typeface="Cabin"/>
            </a:endParaRPr>
          </a:p>
        </p:txBody>
      </p:sp>
      <p:pic>
        <p:nvPicPr>
          <p:cNvPr id="337" name="Shape 337"/>
          <p:cNvPicPr preferRelativeResize="0"/>
          <p:nvPr/>
        </p:nvPicPr>
        <p:blipFill rotWithShape="1">
          <a:blip r:embed="rId3">
            <a:alphaModFix/>
          </a:blip>
          <a:srcRect/>
          <a:stretch/>
        </p:blipFill>
        <p:spPr>
          <a:xfrm>
            <a:off x="0" y="360420"/>
            <a:ext cx="9144000" cy="47830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088685" y="603390"/>
            <a:ext cx="7202456" cy="78692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bin"/>
              <a:buNone/>
            </a:pPr>
            <a:r>
              <a:rPr lang="en" sz="2400" b="0" i="0" u="none" strike="noStrike" cap="none">
                <a:solidFill>
                  <a:schemeClr val="dk1"/>
                </a:solidFill>
                <a:latin typeface="Cabin"/>
                <a:ea typeface="Cabin"/>
                <a:cs typeface="Cabin"/>
                <a:sym typeface="Cabin"/>
              </a:rPr>
              <a:t>PROJECT TASK</a:t>
            </a:r>
            <a:endParaRPr sz="2400" b="0" i="0" u="none" strike="noStrike" cap="none">
              <a:solidFill>
                <a:schemeClr val="dk1"/>
              </a:solidFill>
              <a:latin typeface="Cabin"/>
              <a:ea typeface="Cabin"/>
              <a:cs typeface="Cabin"/>
              <a:sym typeface="Cabin"/>
            </a:endParaRPr>
          </a:p>
        </p:txBody>
      </p:sp>
      <p:pic>
        <p:nvPicPr>
          <p:cNvPr id="343" name="Shape 343"/>
          <p:cNvPicPr preferRelativeResize="0"/>
          <p:nvPr/>
        </p:nvPicPr>
        <p:blipFill rotWithShape="1">
          <a:blip r:embed="rId3">
            <a:alphaModFix/>
          </a:blip>
          <a:srcRect/>
          <a:stretch/>
        </p:blipFill>
        <p:spPr>
          <a:xfrm>
            <a:off x="5886125" y="1309925"/>
            <a:ext cx="2648900" cy="3624951"/>
          </a:xfrm>
          <a:prstGeom prst="rect">
            <a:avLst/>
          </a:prstGeom>
          <a:noFill/>
          <a:ln>
            <a:noFill/>
          </a:ln>
        </p:spPr>
      </p:pic>
      <p:pic>
        <p:nvPicPr>
          <p:cNvPr id="344" name="Shape 344"/>
          <p:cNvPicPr preferRelativeResize="0"/>
          <p:nvPr/>
        </p:nvPicPr>
        <p:blipFill rotWithShape="1">
          <a:blip r:embed="rId4">
            <a:alphaModFix/>
          </a:blip>
          <a:srcRect/>
          <a:stretch/>
        </p:blipFill>
        <p:spPr>
          <a:xfrm>
            <a:off x="3169775" y="1309925"/>
            <a:ext cx="2716350" cy="3624950"/>
          </a:xfrm>
          <a:prstGeom prst="rect">
            <a:avLst/>
          </a:prstGeom>
          <a:noFill/>
          <a:ln>
            <a:noFill/>
          </a:ln>
        </p:spPr>
      </p:pic>
      <p:pic>
        <p:nvPicPr>
          <p:cNvPr id="345" name="Shape 345"/>
          <p:cNvPicPr preferRelativeResize="0"/>
          <p:nvPr/>
        </p:nvPicPr>
        <p:blipFill rotWithShape="1">
          <a:blip r:embed="rId5">
            <a:alphaModFix/>
          </a:blip>
          <a:srcRect/>
          <a:stretch/>
        </p:blipFill>
        <p:spPr>
          <a:xfrm>
            <a:off x="453425" y="1309925"/>
            <a:ext cx="2716350" cy="36249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PROJECT BURNDOWN </a:t>
            </a:r>
            <a:endParaRPr sz="2400" b="0" i="0" u="none" strike="noStrike" cap="none">
              <a:solidFill>
                <a:schemeClr val="dk1"/>
              </a:solidFill>
              <a:latin typeface="Cabin"/>
              <a:ea typeface="Cabin"/>
              <a:cs typeface="Cabin"/>
              <a:sym typeface="Cabin"/>
            </a:endParaRPr>
          </a:p>
        </p:txBody>
      </p:sp>
      <p:sp>
        <p:nvSpPr>
          <p:cNvPr id="351" name="Shape 351"/>
          <p:cNvSpPr txBox="1">
            <a:spLocks noGrp="1"/>
          </p:cNvSpPr>
          <p:nvPr>
            <p:ph type="body" idx="1"/>
          </p:nvPr>
        </p:nvSpPr>
        <p:spPr>
          <a:xfrm>
            <a:off x="5735300" y="1417575"/>
            <a:ext cx="1722300" cy="41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1300"/>
              <a:buFont typeface="Arial"/>
              <a:buNone/>
            </a:pPr>
            <a:r>
              <a:rPr lang="en" sz="1100" b="0" i="0" u="none" strike="noStrike" cap="none">
                <a:solidFill>
                  <a:srgbClr val="0000FF"/>
                </a:solidFill>
                <a:latin typeface="Times New Roman"/>
                <a:ea typeface="Times New Roman"/>
                <a:cs typeface="Times New Roman"/>
                <a:sym typeface="Times New Roman"/>
              </a:rPr>
              <a:t>---</a:t>
            </a:r>
            <a:r>
              <a:rPr lang="en" sz="1100" b="0" i="0" u="none" strike="noStrike" cap="none">
                <a:solidFill>
                  <a:srgbClr val="000000"/>
                </a:solidFill>
                <a:latin typeface="Times New Roman"/>
                <a:ea typeface="Times New Roman"/>
                <a:cs typeface="Times New Roman"/>
                <a:sym typeface="Times New Roman"/>
              </a:rPr>
              <a:t> = Current Progress,</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accent1"/>
              </a:buClr>
              <a:buSzPts val="1300"/>
              <a:buFont typeface="Arial"/>
              <a:buNone/>
            </a:pPr>
            <a:r>
              <a:rPr lang="en" sz="1100" b="0" i="0" u="none" strike="noStrike" cap="none">
                <a:solidFill>
                  <a:srgbClr val="E69138"/>
                </a:solidFill>
                <a:latin typeface="Times New Roman"/>
                <a:ea typeface="Times New Roman"/>
                <a:cs typeface="Times New Roman"/>
                <a:sym typeface="Times New Roman"/>
              </a:rPr>
              <a:t>---</a:t>
            </a:r>
            <a:r>
              <a:rPr lang="en" sz="1100" b="0" i="0" u="none" strike="noStrike" cap="none">
                <a:solidFill>
                  <a:srgbClr val="000000"/>
                </a:solidFill>
                <a:latin typeface="Times New Roman"/>
                <a:ea typeface="Times New Roman"/>
                <a:cs typeface="Times New Roman"/>
                <a:sym typeface="Times New Roman"/>
              </a:rPr>
              <a:t> = Desired Progress </a:t>
            </a:r>
            <a:endParaRPr sz="1500" b="0" i="0" u="none" strike="noStrike" cap="none">
              <a:solidFill>
                <a:schemeClr val="dk1"/>
              </a:solidFill>
              <a:latin typeface="Cabin"/>
              <a:ea typeface="Cabin"/>
              <a:cs typeface="Cabin"/>
              <a:sym typeface="Cabin"/>
            </a:endParaRPr>
          </a:p>
        </p:txBody>
      </p:sp>
      <p:pic>
        <p:nvPicPr>
          <p:cNvPr id="352" name="Shape 352"/>
          <p:cNvPicPr preferRelativeResize="0"/>
          <p:nvPr/>
        </p:nvPicPr>
        <p:blipFill rotWithShape="1">
          <a:blip r:embed="rId3">
            <a:alphaModFix/>
          </a:blip>
          <a:srcRect r="-1542" b="-1978"/>
          <a:stretch/>
        </p:blipFill>
        <p:spPr>
          <a:xfrm>
            <a:off x="1600200" y="1098650"/>
            <a:ext cx="6063525" cy="3854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2834540" y="71294"/>
            <a:ext cx="3969018"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RESOURCE REPORT (MASS)</a:t>
            </a:r>
            <a:endParaRPr sz="2400" b="0" i="0" u="none" strike="noStrike" cap="none">
              <a:solidFill>
                <a:schemeClr val="dk1"/>
              </a:solidFill>
              <a:latin typeface="Cabin"/>
              <a:ea typeface="Cabin"/>
              <a:cs typeface="Cabin"/>
              <a:sym typeface="Cabin"/>
            </a:endParaRPr>
          </a:p>
        </p:txBody>
      </p:sp>
      <p:pic>
        <p:nvPicPr>
          <p:cNvPr id="358" name="Shape 358"/>
          <p:cNvPicPr preferRelativeResize="0"/>
          <p:nvPr/>
        </p:nvPicPr>
        <p:blipFill rotWithShape="1">
          <a:blip r:embed="rId3">
            <a:alphaModFix/>
          </a:blip>
          <a:srcRect/>
          <a:stretch/>
        </p:blipFill>
        <p:spPr>
          <a:xfrm>
            <a:off x="1710002" y="1265738"/>
            <a:ext cx="6218095" cy="3717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2494604" y="41914"/>
            <a:ext cx="400239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RESOURCE REPORT (COST)</a:t>
            </a:r>
            <a:endParaRPr sz="2400" b="0" i="0" u="none" strike="noStrike" cap="none">
              <a:solidFill>
                <a:schemeClr val="dk1"/>
              </a:solidFill>
              <a:latin typeface="Cabin"/>
              <a:ea typeface="Cabin"/>
              <a:cs typeface="Cabin"/>
              <a:sym typeface="Cabin"/>
            </a:endParaRPr>
          </a:p>
        </p:txBody>
      </p:sp>
      <p:pic>
        <p:nvPicPr>
          <p:cNvPr id="364" name="Shape 364"/>
          <p:cNvPicPr preferRelativeResize="0"/>
          <p:nvPr/>
        </p:nvPicPr>
        <p:blipFill rotWithShape="1">
          <a:blip r:embed="rId3">
            <a:alphaModFix/>
          </a:blip>
          <a:srcRect/>
          <a:stretch/>
        </p:blipFill>
        <p:spPr>
          <a:xfrm>
            <a:off x="0" y="420492"/>
            <a:ext cx="8991599" cy="472300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2383920" y="0"/>
            <a:ext cx="4376159"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RESOURCE REPORT (POWER)</a:t>
            </a:r>
            <a:endParaRPr sz="2400" b="0" i="0" u="none" strike="noStrike" cap="none">
              <a:solidFill>
                <a:schemeClr val="dk1"/>
              </a:solidFill>
              <a:latin typeface="Cabin"/>
              <a:ea typeface="Cabin"/>
              <a:cs typeface="Cabin"/>
              <a:sym typeface="Cabin"/>
            </a:endParaRPr>
          </a:p>
        </p:txBody>
      </p:sp>
      <p:pic>
        <p:nvPicPr>
          <p:cNvPr id="370" name="Shape 370"/>
          <p:cNvPicPr preferRelativeResize="0"/>
          <p:nvPr/>
        </p:nvPicPr>
        <p:blipFill rotWithShape="1">
          <a:blip r:embed="rId3">
            <a:alphaModFix/>
          </a:blip>
          <a:srcRect/>
          <a:stretch/>
        </p:blipFill>
        <p:spPr>
          <a:xfrm>
            <a:off x="0" y="1134658"/>
            <a:ext cx="9144000" cy="343998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195400" y="3324075"/>
            <a:ext cx="2331300" cy="814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THANK YOU </a:t>
            </a:r>
            <a:endParaRPr sz="2400" b="0" i="0" u="none" strike="noStrike" cap="none">
              <a:solidFill>
                <a:schemeClr val="dk1"/>
              </a:solidFill>
              <a:latin typeface="Cabin"/>
              <a:ea typeface="Cabin"/>
              <a:cs typeface="Cabin"/>
              <a:sym typeface="Cabin"/>
            </a:endParaRPr>
          </a:p>
        </p:txBody>
      </p:sp>
      <p:sp>
        <p:nvSpPr>
          <p:cNvPr id="376" name="Shape 376"/>
          <p:cNvSpPr txBox="1">
            <a:spLocks noGrp="1"/>
          </p:cNvSpPr>
          <p:nvPr>
            <p:ph type="body" idx="1"/>
          </p:nvPr>
        </p:nvSpPr>
        <p:spPr>
          <a:xfrm>
            <a:off x="3556125" y="3712200"/>
            <a:ext cx="1441200" cy="6237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1600"/>
              </a:spcAft>
              <a:buClr>
                <a:schemeClr val="accent1"/>
              </a:buClr>
              <a:buSzPts val="1300"/>
              <a:buFont typeface="Arial"/>
              <a:buNone/>
            </a:pPr>
            <a:r>
              <a:rPr lang="en" sz="1500" b="0" i="0" u="none" strike="noStrike" cap="none">
                <a:solidFill>
                  <a:schemeClr val="dk1"/>
                </a:solidFill>
                <a:latin typeface="Cabin"/>
                <a:ea typeface="Cabin"/>
                <a:cs typeface="Cabin"/>
                <a:sym typeface="Cabin"/>
              </a:rPr>
              <a:t>Any Questions? </a:t>
            </a:r>
            <a:endParaRPr sz="1500" b="0" i="0" u="none" strike="noStrike" cap="none">
              <a:solidFill>
                <a:schemeClr val="dk1"/>
              </a:solidFill>
              <a:latin typeface="Cabin"/>
              <a:ea typeface="Cabin"/>
              <a:cs typeface="Cabin"/>
              <a:sym typeface="Cabin"/>
            </a:endParaRPr>
          </a:p>
        </p:txBody>
      </p:sp>
      <p:pic>
        <p:nvPicPr>
          <p:cNvPr id="377" name="Shape 377"/>
          <p:cNvPicPr preferRelativeResize="0"/>
          <p:nvPr/>
        </p:nvPicPr>
        <p:blipFill rotWithShape="1">
          <a:blip r:embed="rId3">
            <a:alphaModFix/>
          </a:blip>
          <a:srcRect/>
          <a:stretch/>
        </p:blipFill>
        <p:spPr>
          <a:xfrm>
            <a:off x="2838450" y="648600"/>
            <a:ext cx="2876550" cy="267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1 PROGRAM REQUIREMENTS CONT. </a:t>
            </a:r>
            <a:endParaRPr sz="2400" b="0" i="0" u="none" strike="noStrike" cap="none">
              <a:solidFill>
                <a:schemeClr val="dk1"/>
              </a:solidFill>
              <a:latin typeface="Cabin"/>
              <a:ea typeface="Cabin"/>
              <a:cs typeface="Cabin"/>
              <a:sym typeface="Cabin"/>
            </a:endParaRPr>
          </a:p>
        </p:txBody>
      </p:sp>
      <p:sp>
        <p:nvSpPr>
          <p:cNvPr id="123" name="Shape 123"/>
          <p:cNvSpPr txBox="1">
            <a:spLocks noGrp="1"/>
          </p:cNvSpPr>
          <p:nvPr>
            <p:ph type="body" idx="1"/>
          </p:nvPr>
        </p:nvSpPr>
        <p:spPr>
          <a:xfrm>
            <a:off x="1303800" y="1263475"/>
            <a:ext cx="7030500" cy="36720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Video support during autonomous navigation will be provided via the Arxterra control panel, as well as a live VR feed.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shall avoid collisions if it encounters other robots while navigating through the maze. This involves detecting the robot, retracing steps back, and moving to a room that allows the other robot to have a safe passage.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For quick production of the prototype, the preliminary project shall be restricted to six hours of total printing time with a 2 hours limit for each single print.</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shall use a v6.16 3DoT board.</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shall demonstrate the capabilities of the 3DoT micro-controller for DIY hobbyists.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shall be designed in such a way that there are no dangling or exposed wires and the final fabrication is pleasing to the customer.</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robot shall incorporate 3D printed parts to demonstrate the feasibility of the 3DoT board for 3D printed robots.</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1 PROJECT REQUIREMENTS  </a:t>
            </a:r>
            <a:endParaRPr sz="2400" b="0" i="0" u="none" strike="noStrike" cap="none">
              <a:solidFill>
                <a:schemeClr val="dk1"/>
              </a:solidFill>
              <a:latin typeface="Cabin"/>
              <a:ea typeface="Cabin"/>
              <a:cs typeface="Cabin"/>
              <a:sym typeface="Cabin"/>
            </a:endParaRPr>
          </a:p>
        </p:txBody>
      </p:sp>
      <p:sp>
        <p:nvSpPr>
          <p:cNvPr id="129" name="Shape 129"/>
          <p:cNvSpPr txBox="1">
            <a:spLocks noGrp="1"/>
          </p:cNvSpPr>
          <p:nvPr>
            <p:ph type="body" idx="1"/>
          </p:nvPr>
        </p:nvSpPr>
        <p:spPr>
          <a:xfrm>
            <a:off x="1303800" y="1446650"/>
            <a:ext cx="7030500" cy="35169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sensors to: detect robots disrupting their path, for intersection detection, and for either line following or hedge following.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the same maze to compete in a game of who gets out first. (Defined by both 400-D sections).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To keep cost down, and keep as a toy aspect, 3DoT Hexy shall use only 2 micro motors to drive the movement of the robot.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have an allocated budget of $250, however to compete with the existing robot toy market we shall try to minimize the cost of production as much as possible.</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have custom SMD I2C shield as platform to build from and will incorporate peripherals for sensors.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Hexy’s dimension shall have a chassis large enough to house a 3x7 cm 3DoT board.</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2 SYSTEM REQUIREMENTS  </a:t>
            </a:r>
            <a:endParaRPr sz="2400" b="0" i="0" u="none" strike="noStrike" cap="none">
              <a:solidFill>
                <a:schemeClr val="dk1"/>
              </a:solidFill>
              <a:latin typeface="Cabin"/>
              <a:ea typeface="Cabin"/>
              <a:cs typeface="Cabin"/>
              <a:sym typeface="Cabin"/>
            </a:endParaRPr>
          </a:p>
        </p:txBody>
      </p:sp>
      <p:sp>
        <p:nvSpPr>
          <p:cNvPr id="135" name="Shape 135"/>
          <p:cNvSpPr txBox="1">
            <a:spLocks noGrp="1"/>
          </p:cNvSpPr>
          <p:nvPr>
            <p:ph type="body" idx="1"/>
          </p:nvPr>
        </p:nvSpPr>
        <p:spPr>
          <a:xfrm>
            <a:off x="1303800" y="1412800"/>
            <a:ext cx="7030500" cy="31188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Communication to 3DoT Hexy will be through the HM-11 bluetooth module.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a single RCR123A 3.7 V, 650mA rechargeable Li-ion battery to power the 3DoT board, which will power the drivetrain and all attached peripherals.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3 UV sensors connected to a custom PCB.</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a HC-SR04 ultrasonic sensor to handle robot avoidance.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3D printed chassis and legs. This follows from the project level requirement about using 3D printed parts.</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will use a cam system identical to that of 3DoT David to drive the movement of the legs while navigating through the maze.</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accent1"/>
              </a:buClr>
              <a:buSzPts val="1300"/>
              <a:buFont typeface="Arial"/>
              <a:buNone/>
            </a:pP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2 SYSTEM REQUIREMENTS CONT. </a:t>
            </a:r>
            <a:endParaRPr sz="2400" b="0" i="0" u="none" strike="noStrike" cap="none">
              <a:solidFill>
                <a:schemeClr val="dk1"/>
              </a:solidFill>
              <a:latin typeface="Cabin"/>
              <a:ea typeface="Cabin"/>
              <a:cs typeface="Cabin"/>
              <a:sym typeface="Cabin"/>
            </a:endParaRPr>
          </a:p>
        </p:txBody>
      </p:sp>
      <p:sp>
        <p:nvSpPr>
          <p:cNvPr id="141" name="Shape 141"/>
          <p:cNvSpPr txBox="1">
            <a:spLocks noGrp="1"/>
          </p:cNvSpPr>
          <p:nvPr>
            <p:ph type="body" idx="1"/>
          </p:nvPr>
        </p:nvSpPr>
        <p:spPr>
          <a:xfrm>
            <a:off x="1303800" y="1597875"/>
            <a:ext cx="7030500" cy="25416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(2) 530 RPM micro guard motors to drive the motion of the robot.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incorporate 6 legs in the design of the drivetrain to improve stability while moving, to support its own weight and to mimic the behavior of a spider.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The Arxterra control panel shall display the current battery level, as well as all sensor data.</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LEVEL 2 SUB-SYSTEM REQUIREMENTS </a:t>
            </a:r>
            <a:endParaRPr sz="2400" b="0" i="0" u="none" strike="noStrike" cap="none">
              <a:solidFill>
                <a:schemeClr val="dk1"/>
              </a:solidFill>
              <a:latin typeface="Cabin"/>
              <a:ea typeface="Cabin"/>
              <a:cs typeface="Cabin"/>
              <a:sym typeface="Cabin"/>
            </a:endParaRPr>
          </a:p>
        </p:txBody>
      </p:sp>
      <p:sp>
        <p:nvSpPr>
          <p:cNvPr id="147" name="Shape 147"/>
          <p:cNvSpPr txBox="1">
            <a:spLocks noGrp="1"/>
          </p:cNvSpPr>
          <p:nvPr>
            <p:ph type="body" idx="1"/>
          </p:nvPr>
        </p:nvSpPr>
        <p:spPr>
          <a:xfrm>
            <a:off x="1303800" y="1484125"/>
            <a:ext cx="7030500" cy="2730000"/>
          </a:xfrm>
          <a:prstGeom prst="rect">
            <a:avLst/>
          </a:prstGeom>
          <a:noFill/>
          <a:ln>
            <a:noFill/>
          </a:ln>
        </p:spPr>
        <p:txBody>
          <a:bodyPr spcFirstLastPara="1" wrap="square" lIns="91425" tIns="91425" rIns="91425" bIns="91425" anchor="t" anchorCtr="0">
            <a:noAutofit/>
          </a:bodyPr>
          <a:lstStyle/>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Ultrasonic sensor shall have a range of 0.5-meter radius to detect and respond accordingly to other robots.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use PLA or ABS filament in the fabrication of the chassis and legs. This will minimize the mass of the robot, while at the same time being strong enough to hold its weight.</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Gears shall have a gear capture system to prevent them from popping (main issue encountered in 3DoT David design). This ensures the cam system will work without fear of popping gears. </a:t>
            </a:r>
            <a:endParaRPr sz="1200" b="0" i="0" u="none" strike="noStrike" cap="none">
              <a:solidFill>
                <a:srgbClr val="000000"/>
              </a:solidFill>
              <a:latin typeface="Times New Roman"/>
              <a:ea typeface="Times New Roman"/>
              <a:cs typeface="Times New Roman"/>
              <a:sym typeface="Times New Roman"/>
            </a:endParaRPr>
          </a:p>
          <a:p>
            <a:pPr marL="323850" marR="0" lvl="0" indent="-171450" algn="l" rtl="0">
              <a:lnSpc>
                <a:spcPct val="100000"/>
              </a:lnSpc>
              <a:spcBef>
                <a:spcPts val="0"/>
              </a:spcBef>
              <a:spcAft>
                <a:spcPts val="0"/>
              </a:spcAft>
              <a:buClr>
                <a:srgbClr val="000000"/>
              </a:buClr>
              <a:buSzPts val="1200"/>
              <a:buFont typeface="Arial"/>
              <a:buChar char="●"/>
            </a:pPr>
            <a:r>
              <a:rPr lang="en" sz="1200" b="0" i="0" u="none" strike="noStrike" cap="none">
                <a:solidFill>
                  <a:srgbClr val="000000"/>
                </a:solidFill>
                <a:latin typeface="Times New Roman"/>
                <a:ea typeface="Times New Roman"/>
                <a:cs typeface="Times New Roman"/>
                <a:sym typeface="Times New Roman"/>
              </a:rPr>
              <a:t>3DoT Hexy shall operate in a tripod form, having three legs (2 outer in one side and middle leg in the other side) to provide stability while moving. </a:t>
            </a:r>
            <a:endParaRPr sz="1500" b="0" i="0" u="none" strike="noStrike" cap="none">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bin"/>
              <a:buNone/>
            </a:pPr>
            <a:r>
              <a:rPr lang="en" sz="2400" b="0" i="0" u="none" strike="noStrike" cap="none">
                <a:solidFill>
                  <a:schemeClr val="dk1"/>
                </a:solidFill>
                <a:latin typeface="Cabin"/>
                <a:ea typeface="Cabin"/>
                <a:cs typeface="Cabin"/>
                <a:sym typeface="Cabin"/>
              </a:rPr>
              <a:t>SYSTEMS &amp; SUBSYSTEM DESIGN </a:t>
            </a:r>
            <a:endParaRPr sz="2400" b="0" i="0" u="none" strike="noStrike" cap="none">
              <a:solidFill>
                <a:schemeClr val="dk1"/>
              </a:solidFill>
              <a:latin typeface="Cabin"/>
              <a:ea typeface="Cabin"/>
              <a:cs typeface="Cabin"/>
              <a:sym typeface="Cabin"/>
            </a:endParaRPr>
          </a:p>
        </p:txBody>
      </p:sp>
      <p:sp>
        <p:nvSpPr>
          <p:cNvPr id="153" name="Shape 153"/>
          <p:cNvSpPr txBox="1">
            <a:spLocks noGrp="1"/>
          </p:cNvSpPr>
          <p:nvPr>
            <p:ph type="body" idx="1"/>
          </p:nvPr>
        </p:nvSpPr>
        <p:spPr>
          <a:xfrm>
            <a:off x="1303800" y="1597875"/>
            <a:ext cx="7030500" cy="29337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Product Breakdown Structure </a:t>
            </a:r>
            <a:endParaRPr sz="1500" b="0" i="0" u="none" strike="noStrike" cap="none">
              <a:solidFill>
                <a:schemeClr val="dk1"/>
              </a:solidFill>
              <a:latin typeface="Cabin"/>
              <a:ea typeface="Cabin"/>
              <a:cs typeface="Cabin"/>
              <a:sym typeface="Cabin"/>
            </a:endParaRPr>
          </a:p>
          <a:p>
            <a:pPr marL="457200" marR="0" lvl="0" indent="-311150" algn="l" rtl="0">
              <a:lnSpc>
                <a:spcPct val="120000"/>
              </a:lnSpc>
              <a:spcBef>
                <a:spcPts val="0"/>
              </a:spcBef>
              <a:spcAft>
                <a:spcPts val="0"/>
              </a:spcAft>
              <a:buClr>
                <a:schemeClr val="accent1"/>
              </a:buClr>
              <a:buSzPts val="1300"/>
              <a:buFont typeface="Arial"/>
              <a:buChar char="●"/>
            </a:pPr>
            <a:r>
              <a:rPr lang="en" sz="1500" b="0" i="0" u="none" strike="noStrike" cap="none">
                <a:solidFill>
                  <a:schemeClr val="dk1"/>
                </a:solidFill>
                <a:latin typeface="Cabin"/>
                <a:ea typeface="Cabin"/>
                <a:cs typeface="Cabin"/>
                <a:sym typeface="Cabin"/>
              </a:rPr>
              <a:t>Electronic System Diagram 	</a:t>
            </a:r>
            <a:endParaRPr sz="1500" b="0" i="0" u="none" strike="noStrike" cap="none">
              <a:solidFill>
                <a:schemeClr val="dk1"/>
              </a:solidFill>
              <a:latin typeface="Cabin"/>
              <a:ea typeface="Cabin"/>
              <a:cs typeface="Cabin"/>
              <a:sym typeface="Cabin"/>
            </a:endParaRPr>
          </a:p>
          <a:p>
            <a:pPr marL="914400" marR="0" lvl="1" indent="-298450" algn="l" rtl="0">
              <a:lnSpc>
                <a:spcPct val="120000"/>
              </a:lnSpc>
              <a:spcBef>
                <a:spcPts val="0"/>
              </a:spcBef>
              <a:spcAft>
                <a:spcPts val="0"/>
              </a:spcAft>
              <a:buClr>
                <a:schemeClr val="accent1"/>
              </a:buClr>
              <a:buSzPts val="1100"/>
              <a:buFont typeface="Arial"/>
              <a:buChar char="○"/>
            </a:pPr>
            <a:r>
              <a:rPr lang="en" sz="1350" b="0" i="0" u="none" strike="noStrike" cap="none">
                <a:solidFill>
                  <a:schemeClr val="dk1"/>
                </a:solidFill>
                <a:latin typeface="Cabin"/>
                <a:ea typeface="Cabin"/>
                <a:cs typeface="Cabin"/>
                <a:sym typeface="Cabin"/>
              </a:rPr>
              <a:t>System Block Diagram </a:t>
            </a:r>
            <a:endParaRPr sz="1350" b="0" i="0" u="none" strike="noStrike" cap="none">
              <a:solidFill>
                <a:schemeClr val="dk1"/>
              </a:solidFill>
              <a:latin typeface="Cabin"/>
              <a:ea typeface="Cabin"/>
              <a:cs typeface="Cabin"/>
              <a:sym typeface="Cabin"/>
            </a:endParaRPr>
          </a:p>
          <a:p>
            <a:pPr marL="914400" marR="0" lvl="1" indent="-298450" algn="l" rtl="0">
              <a:lnSpc>
                <a:spcPct val="120000"/>
              </a:lnSpc>
              <a:spcBef>
                <a:spcPts val="0"/>
              </a:spcBef>
              <a:spcAft>
                <a:spcPts val="0"/>
              </a:spcAft>
              <a:buClr>
                <a:schemeClr val="accent1"/>
              </a:buClr>
              <a:buSzPts val="1100"/>
              <a:buFont typeface="Arial"/>
              <a:buChar char="○"/>
            </a:pPr>
            <a:r>
              <a:rPr lang="en" sz="1350" b="0" i="0" u="none" strike="noStrike" cap="none">
                <a:solidFill>
                  <a:schemeClr val="dk1"/>
                </a:solidFill>
                <a:latin typeface="Cabin"/>
                <a:ea typeface="Cabin"/>
                <a:cs typeface="Cabin"/>
                <a:sym typeface="Cabin"/>
              </a:rPr>
              <a:t>Interface Matrix</a:t>
            </a:r>
            <a:endParaRPr sz="1350" b="0" i="0" u="none" strike="noStrike" cap="none">
              <a:solidFill>
                <a:schemeClr val="dk1"/>
              </a:solidFill>
              <a:latin typeface="Cabin"/>
              <a:ea typeface="Cabin"/>
              <a:cs typeface="Cabin"/>
              <a:sym typeface="Cabin"/>
            </a:endParaRPr>
          </a:p>
          <a:p>
            <a:pPr marL="457200" marR="0" lvl="0" indent="0" algn="l" rtl="0">
              <a:lnSpc>
                <a:spcPct val="120000"/>
              </a:lnSpc>
              <a:spcBef>
                <a:spcPts val="1600"/>
              </a:spcBef>
              <a:spcAft>
                <a:spcPts val="0"/>
              </a:spcAft>
              <a:buClr>
                <a:schemeClr val="accent1"/>
              </a:buClr>
              <a:buSzPts val="1300"/>
              <a:buFont typeface="Arial"/>
              <a:buNone/>
            </a:pPr>
            <a:endParaRPr sz="1500" b="0" i="0" u="none" strike="noStrike" cap="none">
              <a:solidFill>
                <a:schemeClr val="dk1"/>
              </a:solidFill>
              <a:latin typeface="Cabin"/>
              <a:ea typeface="Cabin"/>
              <a:cs typeface="Cabin"/>
              <a:sym typeface="Cabin"/>
            </a:endParaRPr>
          </a:p>
          <a:p>
            <a:pPr marL="0" marR="0" lvl="0" indent="0" algn="l" rtl="0">
              <a:lnSpc>
                <a:spcPct val="120000"/>
              </a:lnSpc>
              <a:spcBef>
                <a:spcPts val="1600"/>
              </a:spcBef>
              <a:spcAft>
                <a:spcPts val="1600"/>
              </a:spcAft>
              <a:buClr>
                <a:schemeClr val="accent1"/>
              </a:buClr>
              <a:buSzPts val="1300"/>
              <a:buFont typeface="Arial"/>
              <a:buNone/>
            </a:pPr>
            <a:endParaRPr sz="1500" b="0" i="0" u="none" strike="noStrike" cap="none">
              <a:solidFill>
                <a:schemeClr val="dk1"/>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On-screen Show (16:9)</PresentationFormat>
  <Paragraphs>148</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Times New Roman</vt:lpstr>
      <vt:lpstr>Cabin</vt:lpstr>
      <vt:lpstr>Arial</vt:lpstr>
      <vt:lpstr>Gallery</vt:lpstr>
      <vt:lpstr>3DOT HEXY: PRELIMINARY DESIGN REVIEW </vt:lpstr>
      <vt:lpstr>MISSION OBJECTIVES </vt:lpstr>
      <vt:lpstr>LEVEL 1 PROGRAM REQUIREMENTS </vt:lpstr>
      <vt:lpstr>LEVEL 1 PROGRAM REQUIREMENTS CONT. </vt:lpstr>
      <vt:lpstr>LEVEL 1 PROJECT REQUIREMENTS  </vt:lpstr>
      <vt:lpstr>LEVEL 2 SYSTEM REQUIREMENTS  </vt:lpstr>
      <vt:lpstr>LEVEL 2 SYSTEM REQUIREMENTS CONT. </vt:lpstr>
      <vt:lpstr>LEVEL 2 SUB-SYSTEM REQUIREMENTS </vt:lpstr>
      <vt:lpstr>SYSTEMS &amp; SUBSYSTEM DESIGN </vt:lpstr>
      <vt:lpstr>PRODUCT BREAKDOWN STRUCTURE </vt:lpstr>
      <vt:lpstr>SYSTEM BLOCK DIAGRAM</vt:lpstr>
      <vt:lpstr>INTERFACE MATRIX</vt:lpstr>
      <vt:lpstr>INTERFACE MATRIX CONT. </vt:lpstr>
      <vt:lpstr>ELECTRONICS DESIGN</vt:lpstr>
      <vt:lpstr>FRITZING DIAGRAM </vt:lpstr>
      <vt:lpstr>MANUFACTURING DESIGN &amp; INNOVATIONS </vt:lpstr>
      <vt:lpstr>IMPROVING 3DOT DAVID DESIGN </vt:lpstr>
      <vt:lpstr>IMPROVING 3DOT DAVID DESIGN </vt:lpstr>
      <vt:lpstr>IMPROVING 3DOT DAVID DESIGN CONT. </vt:lpstr>
      <vt:lpstr>IMPROVING 3DOT DAVID DESIGN CONT. </vt:lpstr>
      <vt:lpstr>MECHANICAL DRAWINGS </vt:lpstr>
      <vt:lpstr>MECHANICAL DRAWING CONT.</vt:lpstr>
      <vt:lpstr>MECHANICAL DRAWING CONT. </vt:lpstr>
      <vt:lpstr>MECHANICAL DRAWING CONT. </vt:lpstr>
      <vt:lpstr>3D MODEL</vt:lpstr>
      <vt:lpstr>SIMULATION </vt:lpstr>
      <vt:lpstr>TRADE-OFF STUDIES  </vt:lpstr>
      <vt:lpstr>UV TESTING CONT. </vt:lpstr>
      <vt:lpstr>UV TESTING CONT</vt:lpstr>
      <vt:lpstr>PROJECT PLAN</vt:lpstr>
      <vt:lpstr>WORK BREAKDOWN STRUCTURE </vt:lpstr>
      <vt:lpstr>PROJECT SCHEDULE </vt:lpstr>
      <vt:lpstr>PROJECT TASK</vt:lpstr>
      <vt:lpstr>PROJECT BURNDOWN </vt:lpstr>
      <vt:lpstr>RESOURCE REPORT (MASS)</vt:lpstr>
      <vt:lpstr>RESOURCE REPORT (COST)</vt:lpstr>
      <vt:lpstr>RESOURCE REPORT (POWER)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3DOT HEXY: PRELIMINARY DESIGN REVIEW </dc:title>
  <dc:creator>Eduardo De La Cruz</dc:creator>
  <cp:lastModifiedBy>Eduardo De La Cruz</cp:lastModifiedBy>
  <cp:revision>1</cp:revision>
  <dcterms:modified xsi:type="dcterms:W3CDTF">2018-03-22T02:24:09Z</dcterms:modified>
</cp:coreProperties>
</file>