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7"/>
  </p:notesMasterIdLst>
  <p:handoutMasterIdLst>
    <p:handoutMasterId r:id="rId18"/>
  </p:handoutMasterIdLst>
  <p:sldIdLst>
    <p:sldId id="1407" r:id="rId2"/>
    <p:sldId id="1527" r:id="rId3"/>
    <p:sldId id="1529" r:id="rId4"/>
    <p:sldId id="1528" r:id="rId5"/>
    <p:sldId id="1540" r:id="rId6"/>
    <p:sldId id="1530" r:id="rId7"/>
    <p:sldId id="1531" r:id="rId8"/>
    <p:sldId id="1533" r:id="rId9"/>
    <p:sldId id="1534" r:id="rId10"/>
    <p:sldId id="1536" r:id="rId11"/>
    <p:sldId id="1537" r:id="rId12"/>
    <p:sldId id="1538" r:id="rId13"/>
    <p:sldId id="1539" r:id="rId14"/>
    <p:sldId id="1541" r:id="rId15"/>
    <p:sldId id="1542" r:id="rId16"/>
  </p:sldIdLst>
  <p:sldSz cx="9144000" cy="6858000" type="screen4x3"/>
  <p:notesSz cx="7023100" cy="9309100"/>
  <p:custDataLst>
    <p:tags r:id="rId19"/>
  </p:custDataLst>
  <p:defaultTextStyle>
    <a:defPPr>
      <a:defRPr lang="en-US"/>
    </a:defPPr>
    <a:lvl1pPr algn="l" rtl="0" fontAlgn="base">
      <a:lnSpc>
        <a:spcPct val="80000"/>
      </a:lnSpc>
      <a:spcBef>
        <a:spcPct val="50000"/>
      </a:spcBef>
      <a:spcAft>
        <a:spcPct val="0"/>
      </a:spcAft>
      <a:defRPr sz="2800" kern="1200">
        <a:solidFill>
          <a:schemeClr val="tx1"/>
        </a:solidFill>
        <a:latin typeface="Candara" pitchFamily="34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50000"/>
      </a:spcBef>
      <a:spcAft>
        <a:spcPct val="0"/>
      </a:spcAft>
      <a:defRPr sz="2800" kern="1200">
        <a:solidFill>
          <a:schemeClr val="tx1"/>
        </a:solidFill>
        <a:latin typeface="Candara" pitchFamily="34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50000"/>
      </a:spcBef>
      <a:spcAft>
        <a:spcPct val="0"/>
      </a:spcAft>
      <a:defRPr sz="2800" kern="1200">
        <a:solidFill>
          <a:schemeClr val="tx1"/>
        </a:solidFill>
        <a:latin typeface="Candara" pitchFamily="34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50000"/>
      </a:spcBef>
      <a:spcAft>
        <a:spcPct val="0"/>
      </a:spcAft>
      <a:defRPr sz="2800" kern="1200">
        <a:solidFill>
          <a:schemeClr val="tx1"/>
        </a:solidFill>
        <a:latin typeface="Candara" pitchFamily="34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50000"/>
      </a:spcBef>
      <a:spcAft>
        <a:spcPct val="0"/>
      </a:spcAft>
      <a:defRPr sz="2800" kern="1200">
        <a:solidFill>
          <a:schemeClr val="tx1"/>
        </a:solidFill>
        <a:latin typeface="Candara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Candara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Candara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Candara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Candar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AB"/>
    <a:srgbClr val="990099"/>
    <a:srgbClr val="9999FF"/>
    <a:srgbClr val="3333FF"/>
    <a:srgbClr val="FFCC00"/>
    <a:srgbClr val="FF9933"/>
    <a:srgbClr val="B6B6B6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47" autoAdjust="0"/>
    <p:restoredTop sz="94672" autoAdjust="0"/>
  </p:normalViewPr>
  <p:slideViewPr>
    <p:cSldViewPr snapToObjects="1">
      <p:cViewPr>
        <p:scale>
          <a:sx n="75" d="100"/>
          <a:sy n="75" d="100"/>
        </p:scale>
        <p:origin x="-1494" y="-330"/>
      </p:cViewPr>
      <p:guideLst>
        <p:guide orient="horz" pos="1584"/>
        <p:guide orient="horz" pos="2352"/>
        <p:guide orient="horz" pos="3024"/>
        <p:guide pos="2880"/>
        <p:guide pos="5328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6824" y="-2736"/>
      </p:cViewPr>
      <p:guideLst>
        <p:guide orient="horz" pos="2932"/>
        <p:guide pos="221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48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309" tIns="46654" rIns="93309" bIns="46654" numCol="1" anchor="t" anchorCtr="0" compatLnSpc="1">
            <a:prstTxWarp prst="textNoShape">
              <a:avLst/>
            </a:prstTxWarp>
          </a:bodyPr>
          <a:lstStyle>
            <a:lvl1pPr defTabSz="930275">
              <a:defRPr sz="1200" b="1">
                <a:latin typeface="KarlMedium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16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275" y="0"/>
            <a:ext cx="30448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309" tIns="46654" rIns="93309" bIns="4665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b="1">
                <a:latin typeface="KarlMedium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16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3963"/>
            <a:ext cx="304482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309" tIns="46654" rIns="93309" bIns="46654" numCol="1" anchor="b" anchorCtr="0" compatLnSpc="1">
            <a:prstTxWarp prst="textNoShape">
              <a:avLst/>
            </a:prstTxWarp>
          </a:bodyPr>
          <a:lstStyle>
            <a:lvl1pPr defTabSz="930275">
              <a:defRPr sz="1200" b="1">
                <a:latin typeface="KarlMedium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16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275" y="8843963"/>
            <a:ext cx="304482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309" tIns="46654" rIns="93309" bIns="4665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b="1">
                <a:latin typeface="KarlMedium" pitchFamily="2" charset="0"/>
              </a:defRPr>
            </a:lvl1pPr>
          </a:lstStyle>
          <a:p>
            <a:pPr>
              <a:defRPr/>
            </a:pPr>
            <a:fld id="{77409E07-7749-4E2D-ADD7-F7A4BBDF1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48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309" tIns="46654" rIns="93309" bIns="46654" numCol="1" anchor="t" anchorCtr="0" compatLnSpc="1">
            <a:prstTxWarp prst="textNoShape">
              <a:avLst/>
            </a:prstTxWarp>
          </a:bodyPr>
          <a:lstStyle>
            <a:lvl1pPr defTabSz="930275">
              <a:lnSpc>
                <a:spcPct val="100000"/>
              </a:lnSpc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48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309" tIns="46654" rIns="93309" bIns="46654" numCol="1" anchor="t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22775"/>
            <a:ext cx="5153025" cy="418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309" tIns="46654" rIns="93309" bIns="466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963"/>
            <a:ext cx="304482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309" tIns="46654" rIns="93309" bIns="46654" numCol="1" anchor="b" anchorCtr="0" compatLnSpc="1">
            <a:prstTxWarp prst="textNoShape">
              <a:avLst/>
            </a:prstTxWarp>
          </a:bodyPr>
          <a:lstStyle>
            <a:lvl1pPr defTabSz="930275">
              <a:lnSpc>
                <a:spcPct val="100000"/>
              </a:lnSpc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43963"/>
            <a:ext cx="304482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309" tIns="46654" rIns="93309" bIns="46654" numCol="1" anchor="b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BE3D844-B9B6-4766-80AC-7304A2BF76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20750"/>
            <a:fld id="{CAB0C20D-4318-4A49-BB35-25AFA586814D}" type="slidenum">
              <a:rPr lang="en-US" smtClean="0">
                <a:cs typeface="Arial" charset="0"/>
              </a:rPr>
              <a:pPr defTabSz="920750"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9459" name="Rectangle 2"/>
          <p:cNvSpPr>
            <a:spLocks noGrp="1"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2011-12107_Cover_Light_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347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6347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  <p:transition advTm="180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advTm="180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7213" y="685800"/>
            <a:ext cx="2200275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685800"/>
            <a:ext cx="6450013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advTm="180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advTm="180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advTm="180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advTm="180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advTm="180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advTm="180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Tm="180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advTm="180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advTm="180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B2011-12107_Cover_Light_1a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685800"/>
            <a:ext cx="880268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764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advTm="1800000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old" pitchFamily="1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old" pitchFamily="1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old" pitchFamily="1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old" pitchFamily="1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old" pitchFamily="1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old" pitchFamily="1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old" pitchFamily="1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old" pitchFamily="1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Wingdings" pitchFamily="2" charset="2"/>
        <a:buChar char="ü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-"/>
        <a:defRPr sz="2400">
          <a:solidFill>
            <a:schemeClr val="tx1"/>
          </a:solidFill>
          <a:latin typeface="+mn-lt"/>
        </a:defRPr>
      </a:lvl3pPr>
      <a:lvl4pPr marL="16573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4pPr>
      <a:lvl5pPr marL="24003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5pPr>
      <a:lvl6pPr marL="28575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6pPr>
      <a:lvl7pPr marL="33147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7pPr>
      <a:lvl8pPr marL="37719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8pPr>
      <a:lvl9pPr marL="42291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/>
          <p:cNvSpPr txBox="1">
            <a:spLocks noChangeArrowheads="1"/>
          </p:cNvSpPr>
          <p:nvPr/>
        </p:nvSpPr>
        <p:spPr bwMode="auto">
          <a:xfrm>
            <a:off x="1524000" y="1295400"/>
            <a:ext cx="58674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1" charset="-128"/>
            </a:endParaRP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1" charset="-128"/>
            </a:endParaRPr>
          </a:p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1" charset="-128"/>
              </a:rPr>
              <a:t>        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1" charset="-128"/>
              </a:rPr>
              <a:t>Resume Writing &amp; Interview Skills</a:t>
            </a:r>
            <a:endParaRPr lang="en-US" sz="4400" dirty="0"/>
          </a:p>
        </p:txBody>
      </p:sp>
    </p:spTree>
  </p:cSld>
  <p:clrMapOvr>
    <a:masterClrMapping/>
  </p:clrMapOvr>
  <p:transition advTm="180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1" lang="en-US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References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smtClean="0"/>
              <a:t>Who?</a:t>
            </a:r>
          </a:p>
          <a:p>
            <a:pPr lvl="1"/>
            <a:r>
              <a:rPr lang="en-US" sz="2400" smtClean="0"/>
              <a:t>Someone who knows your work habits</a:t>
            </a:r>
          </a:p>
          <a:p>
            <a:pPr lvl="1"/>
            <a:r>
              <a:rPr lang="en-US" sz="2400" smtClean="0"/>
              <a:t>Someone you has known you for a long time</a:t>
            </a:r>
          </a:p>
          <a:p>
            <a:pPr lvl="1"/>
            <a:r>
              <a:rPr lang="en-US" sz="2400" smtClean="0"/>
              <a:t>Someone who is credible</a:t>
            </a:r>
          </a:p>
          <a:p>
            <a:pPr>
              <a:lnSpc>
                <a:spcPct val="150000"/>
              </a:lnSpc>
            </a:pPr>
            <a:r>
              <a:rPr lang="en-US" sz="2400" smtClean="0"/>
              <a:t>Contact your references before</a:t>
            </a:r>
          </a:p>
          <a:p>
            <a:pPr lvl="1"/>
            <a:r>
              <a:rPr lang="en-US" sz="2400" smtClean="0"/>
              <a:t>Ask if they are willing to give you a </a:t>
            </a:r>
            <a:r>
              <a:rPr lang="en-US" sz="2400" i="1" smtClean="0"/>
              <a:t>positive</a:t>
            </a:r>
            <a:r>
              <a:rPr lang="en-US" sz="2400" smtClean="0"/>
              <a:t> reference</a:t>
            </a:r>
          </a:p>
          <a:p>
            <a:pPr>
              <a:lnSpc>
                <a:spcPct val="150000"/>
              </a:lnSpc>
            </a:pPr>
            <a:r>
              <a:rPr lang="en-US" sz="2400" smtClean="0"/>
              <a:t>Make sure their information is correct</a:t>
            </a:r>
          </a:p>
          <a:p>
            <a:pPr lvl="1"/>
            <a:r>
              <a:rPr lang="en-US" sz="2400" smtClean="0"/>
              <a:t>Names, job titles and phone numbers</a:t>
            </a:r>
          </a:p>
          <a:p>
            <a:endParaRPr lang="en-US" smtClean="0"/>
          </a:p>
        </p:txBody>
      </p:sp>
    </p:spTree>
  </p:cSld>
  <p:clrMapOvr>
    <a:masterClrMapping/>
  </p:clrMapOvr>
  <p:transition advTm="1800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Interview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smtClean="0"/>
              <a:t>Purpose of Interviewing</a:t>
            </a:r>
          </a:p>
          <a:p>
            <a:pPr lvl="1"/>
            <a:r>
              <a:rPr lang="en-US" sz="1800" smtClean="0"/>
              <a:t>Interviewing is about interacting with the candidates in a structured way to make the best match to the position requirements</a:t>
            </a:r>
          </a:p>
          <a:p>
            <a:r>
              <a:rPr lang="en-US" sz="2200" b="1" smtClean="0"/>
              <a:t>What we can see</a:t>
            </a:r>
          </a:p>
          <a:p>
            <a:pPr lvl="1"/>
            <a:r>
              <a:rPr lang="en-US" sz="1800" smtClean="0"/>
              <a:t>Presentation</a:t>
            </a:r>
          </a:p>
          <a:p>
            <a:pPr lvl="1"/>
            <a:r>
              <a:rPr lang="en-US" sz="1800" smtClean="0"/>
              <a:t>Personality</a:t>
            </a:r>
          </a:p>
          <a:p>
            <a:pPr lvl="1"/>
            <a:r>
              <a:rPr lang="en-US" sz="1800" smtClean="0"/>
              <a:t>Similarity</a:t>
            </a:r>
          </a:p>
          <a:p>
            <a:pPr lvl="1"/>
            <a:r>
              <a:rPr lang="en-US" sz="1800" smtClean="0"/>
              <a:t>Resume</a:t>
            </a:r>
          </a:p>
          <a:p>
            <a:pPr lvl="1"/>
            <a:r>
              <a:rPr lang="en-US" sz="1800" smtClean="0"/>
              <a:t>Public Information</a:t>
            </a:r>
          </a:p>
          <a:p>
            <a:r>
              <a:rPr lang="en-US" sz="2200" b="1" smtClean="0"/>
              <a:t>What we want to learn</a:t>
            </a:r>
          </a:p>
          <a:p>
            <a:pPr lvl="1"/>
            <a:r>
              <a:rPr lang="en-US" sz="1800" smtClean="0"/>
              <a:t>Knowledge, Skills, and Ability</a:t>
            </a:r>
          </a:p>
          <a:p>
            <a:pPr lvl="1"/>
            <a:r>
              <a:rPr lang="en-US" sz="1800" smtClean="0"/>
              <a:t>Leadership</a:t>
            </a:r>
          </a:p>
          <a:p>
            <a:pPr lvl="1"/>
            <a:r>
              <a:rPr lang="en-US" sz="1800" smtClean="0"/>
              <a:t>Motivation</a:t>
            </a:r>
          </a:p>
          <a:p>
            <a:pPr lvl="1"/>
            <a:r>
              <a:rPr lang="en-US" sz="1800" smtClean="0"/>
              <a:t>Career Potential</a:t>
            </a:r>
          </a:p>
          <a:p>
            <a:pPr lvl="1"/>
            <a:r>
              <a:rPr lang="en-US" sz="1800" smtClean="0"/>
              <a:t>Fit Factors</a:t>
            </a:r>
          </a:p>
          <a:p>
            <a:endParaRPr lang="en-US" smtClean="0"/>
          </a:p>
        </p:txBody>
      </p:sp>
    </p:spTree>
  </p:cSld>
  <p:clrMapOvr>
    <a:masterClrMapping/>
  </p:clrMapOvr>
  <p:transition advTm="1800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Interview Notes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Always do research and be familiar with the company</a:t>
            </a:r>
          </a:p>
          <a:p>
            <a:endParaRPr lang="en-US" sz="2400" smtClean="0"/>
          </a:p>
          <a:p>
            <a:r>
              <a:rPr lang="en-US" sz="2400" smtClean="0"/>
              <a:t>Be confident </a:t>
            </a:r>
          </a:p>
          <a:p>
            <a:endParaRPr lang="en-US" sz="2400" smtClean="0"/>
          </a:p>
          <a:p>
            <a:r>
              <a:rPr lang="en-US" sz="2400" smtClean="0"/>
              <a:t>Speak well, but not too fast</a:t>
            </a:r>
          </a:p>
          <a:p>
            <a:endParaRPr lang="en-US" sz="2400" smtClean="0"/>
          </a:p>
          <a:p>
            <a:r>
              <a:rPr lang="en-US" sz="2400" smtClean="0"/>
              <a:t>Ask questions if you are not sure what is being asked</a:t>
            </a:r>
          </a:p>
          <a:p>
            <a:endParaRPr lang="en-US" sz="2400" smtClean="0"/>
          </a:p>
          <a:p>
            <a:pPr lvl="1"/>
            <a:r>
              <a:rPr lang="en-US" sz="2400" smtClean="0"/>
              <a:t>It is better to ask questions than to answer the wrong one.</a:t>
            </a:r>
          </a:p>
          <a:p>
            <a:endParaRPr lang="en-US" sz="2400" smtClean="0"/>
          </a:p>
        </p:txBody>
      </p:sp>
    </p:spTree>
  </p:cSld>
  <p:clrMapOvr>
    <a:masterClrMapping/>
  </p:clrMapOvr>
  <p:transition advTm="1800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Answering Questions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1800" dirty="0" smtClean="0"/>
              <a:t>Be honest and complete</a:t>
            </a:r>
          </a:p>
          <a:p>
            <a:pPr>
              <a:defRPr/>
            </a:pPr>
            <a:r>
              <a:rPr lang="en-US" sz="1800" dirty="0" smtClean="0"/>
              <a:t>BBI Structure (behavior based interviews)</a:t>
            </a:r>
          </a:p>
          <a:p>
            <a:pPr>
              <a:defRPr/>
            </a:pPr>
            <a:endParaRPr lang="en-US" sz="1800" dirty="0" smtClean="0"/>
          </a:p>
          <a:p>
            <a:pPr marL="0" indent="0">
              <a:buFontTx/>
              <a:buNone/>
              <a:defRPr/>
            </a:pPr>
            <a:r>
              <a:rPr lang="en-US" sz="2000" b="1" i="1" dirty="0" smtClean="0"/>
              <a:t>The best indicator of future performance is past performance</a:t>
            </a:r>
          </a:p>
          <a:p>
            <a:pPr>
              <a:defRPr/>
            </a:pPr>
            <a:r>
              <a:rPr lang="en-US" sz="1800" b="1" dirty="0"/>
              <a:t>Provide STAR answers</a:t>
            </a:r>
          </a:p>
          <a:p>
            <a:pPr lvl="1">
              <a:defRPr/>
            </a:pPr>
            <a:r>
              <a:rPr lang="en-US" sz="1800" dirty="0"/>
              <a:t>Situation</a:t>
            </a:r>
          </a:p>
          <a:p>
            <a:pPr lvl="1">
              <a:defRPr/>
            </a:pPr>
            <a:r>
              <a:rPr lang="en-US" sz="1800" dirty="0"/>
              <a:t>Task</a:t>
            </a:r>
          </a:p>
          <a:p>
            <a:pPr lvl="1">
              <a:defRPr/>
            </a:pPr>
            <a:r>
              <a:rPr lang="en-US" sz="1800" dirty="0"/>
              <a:t>Actions</a:t>
            </a:r>
          </a:p>
          <a:p>
            <a:pPr lvl="1">
              <a:defRPr/>
            </a:pPr>
            <a:r>
              <a:rPr lang="en-US" sz="1800" dirty="0"/>
              <a:t>Results</a:t>
            </a:r>
          </a:p>
          <a:p>
            <a:pPr marL="0" indent="0">
              <a:buFontTx/>
              <a:buNone/>
              <a:defRPr/>
            </a:pPr>
            <a:endParaRPr lang="en-US" sz="2400" b="1" dirty="0"/>
          </a:p>
          <a:p>
            <a:pPr marL="0" indent="0">
              <a:buFontTx/>
              <a:buNone/>
              <a:defRPr/>
            </a:pPr>
            <a:r>
              <a:rPr lang="en-US" sz="1800" b="1" dirty="0"/>
              <a:t>Role Play Examples-</a:t>
            </a:r>
          </a:p>
          <a:p>
            <a:pPr marL="0" indent="0">
              <a:buFontTx/>
              <a:buNone/>
              <a:defRPr/>
            </a:pPr>
            <a:r>
              <a:rPr lang="en-US" sz="1800" dirty="0"/>
              <a:t>Tell me about a time when you had to deal with a difficult situation……</a:t>
            </a:r>
          </a:p>
          <a:p>
            <a:pPr marL="0" indent="0">
              <a:buFontTx/>
              <a:buNone/>
              <a:defRPr/>
            </a:pPr>
            <a:r>
              <a:rPr lang="en-US" sz="1800" dirty="0"/>
              <a:t>Give me an example of a situation when you…</a:t>
            </a:r>
          </a:p>
          <a:p>
            <a:pPr marL="0" indent="0">
              <a:buFontTx/>
              <a:buNone/>
              <a:defRPr/>
            </a:pPr>
            <a:r>
              <a:rPr lang="en-US" sz="1800" dirty="0"/>
              <a:t>Tell me about a challenging time when you had….</a:t>
            </a:r>
          </a:p>
          <a:p>
            <a:pPr marL="0" indent="0">
              <a:buFontTx/>
              <a:buNone/>
              <a:defRPr/>
            </a:pPr>
            <a:r>
              <a:rPr lang="en-US" sz="1800" dirty="0"/>
              <a:t>Walk me through an experience when you….</a:t>
            </a:r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  <p:transition advTm="1800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Ask Questions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en-US" sz="2000" b="1" dirty="0" smtClean="0"/>
              <a:t>Asking Questions is important</a:t>
            </a:r>
          </a:p>
          <a:p>
            <a:pPr>
              <a:defRPr/>
            </a:pPr>
            <a:r>
              <a:rPr lang="en-US" sz="2000" dirty="0" smtClean="0"/>
              <a:t>It shows you are engaged and interested in the position as well as your future career</a:t>
            </a:r>
          </a:p>
          <a:p>
            <a:pPr>
              <a:defRPr/>
            </a:pPr>
            <a:r>
              <a:rPr lang="en-US" sz="2000" dirty="0" smtClean="0"/>
              <a:t>It allows the interviewer to see what things are important to you</a:t>
            </a:r>
          </a:p>
          <a:p>
            <a:pPr>
              <a:defRPr/>
            </a:pPr>
            <a:r>
              <a:rPr lang="en-US" sz="2000" dirty="0" smtClean="0"/>
              <a:t>They know that you do not know everything about the company or position and not asking questions shows you did not research the company</a:t>
            </a:r>
          </a:p>
          <a:p>
            <a:pPr marL="0" indent="0" algn="ctr">
              <a:buFontTx/>
              <a:buNone/>
              <a:defRPr/>
            </a:pPr>
            <a:r>
              <a:rPr lang="en-US" sz="2000" b="1" dirty="0" smtClean="0"/>
              <a:t>Examples</a:t>
            </a:r>
          </a:p>
          <a:p>
            <a:pPr>
              <a:defRPr/>
            </a:pPr>
            <a:r>
              <a:rPr lang="en-US" sz="2000" dirty="0" smtClean="0"/>
              <a:t>What is your vision for this position?</a:t>
            </a:r>
          </a:p>
          <a:p>
            <a:pPr>
              <a:defRPr/>
            </a:pPr>
            <a:r>
              <a:rPr lang="en-US" sz="2000" dirty="0" smtClean="0"/>
              <a:t>What do you like best about working for this company</a:t>
            </a:r>
          </a:p>
          <a:p>
            <a:pPr>
              <a:defRPr/>
            </a:pPr>
            <a:r>
              <a:rPr lang="en-US" sz="2000" dirty="0" smtClean="0"/>
              <a:t>What are some of the most challenging things that a new employee in this position can face?</a:t>
            </a:r>
          </a:p>
          <a:p>
            <a:pPr>
              <a:defRPr/>
            </a:pPr>
            <a:r>
              <a:rPr lang="en-US" sz="2000" dirty="0" smtClean="0"/>
              <a:t>What are the companies values?</a:t>
            </a:r>
          </a:p>
          <a:p>
            <a:pPr>
              <a:defRPr/>
            </a:pPr>
            <a:r>
              <a:rPr lang="en-US" sz="2000" dirty="0" smtClean="0"/>
              <a:t>What are the next steps in the process?</a:t>
            </a:r>
          </a:p>
          <a:p>
            <a:pPr marL="0" indent="0">
              <a:buFontTx/>
              <a:buNone/>
              <a:defRPr/>
            </a:pPr>
            <a:endParaRPr lang="en-US" sz="2000" dirty="0"/>
          </a:p>
        </p:txBody>
      </p:sp>
    </p:spTree>
  </p:cSld>
  <p:clrMapOvr>
    <a:masterClrMapping/>
  </p:clrMapOvr>
  <p:transition advTm="1800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7411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8000" smtClean="0"/>
              <a:t>Thank You and Good Luck</a:t>
            </a:r>
          </a:p>
        </p:txBody>
      </p:sp>
    </p:spTree>
  </p:cSld>
  <p:clrMapOvr>
    <a:masterClrMapping/>
  </p:clrMapOvr>
  <p:transition advTm="180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51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1" charset="-128"/>
              </a:rPr>
              <a:t>Resume Check List</a:t>
            </a:r>
            <a:endParaRPr lang="en-US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75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2400" smtClean="0">
                <a:solidFill>
                  <a:srgbClr val="00518A"/>
                </a:solidFill>
              </a:rPr>
              <a:t>One page</a:t>
            </a:r>
          </a:p>
          <a:p>
            <a:pPr eaLnBrk="1" hangingPunct="1">
              <a:spcBef>
                <a:spcPts val="75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2400" smtClean="0">
                <a:solidFill>
                  <a:srgbClr val="00518A"/>
                </a:solidFill>
              </a:rPr>
              <a:t>20-second glance: most relevant first</a:t>
            </a:r>
          </a:p>
          <a:p>
            <a:pPr eaLnBrk="1" hangingPunct="1">
              <a:spcBef>
                <a:spcPts val="75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2400" smtClean="0">
                <a:solidFill>
                  <a:srgbClr val="00518A"/>
                </a:solidFill>
              </a:rPr>
              <a:t>Tailor your resume to the position </a:t>
            </a:r>
          </a:p>
          <a:p>
            <a:pPr eaLnBrk="1" hangingPunct="1">
              <a:spcBef>
                <a:spcPts val="75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2400" smtClean="0">
                <a:solidFill>
                  <a:srgbClr val="00518A"/>
                </a:solidFill>
              </a:rPr>
              <a:t>Use industry language to describe experience </a:t>
            </a:r>
          </a:p>
          <a:p>
            <a:pPr eaLnBrk="1" hangingPunct="1">
              <a:spcBef>
                <a:spcPts val="75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2400" smtClean="0">
                <a:solidFill>
                  <a:srgbClr val="00518A"/>
                </a:solidFill>
              </a:rPr>
              <a:t>All relevant experience, paid or unpaid</a:t>
            </a:r>
          </a:p>
          <a:p>
            <a:pPr eaLnBrk="1" hangingPunct="1">
              <a:spcBef>
                <a:spcPts val="75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2400" smtClean="0">
                <a:solidFill>
                  <a:srgbClr val="00518A"/>
                </a:solidFill>
              </a:rPr>
              <a:t>High school experience </a:t>
            </a:r>
          </a:p>
          <a:p>
            <a:pPr eaLnBrk="1" hangingPunct="1">
              <a:spcBef>
                <a:spcPts val="75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2400" smtClean="0">
                <a:solidFill>
                  <a:srgbClr val="00518A"/>
                </a:solidFill>
              </a:rPr>
              <a:t>Avoid personal pronouns (I, me, my)</a:t>
            </a:r>
          </a:p>
          <a:p>
            <a:pPr eaLnBrk="1" hangingPunct="1">
              <a:spcBef>
                <a:spcPts val="75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2400" smtClean="0">
                <a:solidFill>
                  <a:srgbClr val="00518A"/>
                </a:solidFill>
              </a:rPr>
              <a:t>Use appropriate verb tenses</a:t>
            </a:r>
          </a:p>
          <a:p>
            <a:pPr eaLnBrk="1" hangingPunct="1">
              <a:spcBef>
                <a:spcPts val="75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2400" smtClean="0">
                <a:solidFill>
                  <a:srgbClr val="00518A"/>
                </a:solidFill>
              </a:rPr>
              <a:t>Error free (both spelling and grammar)</a:t>
            </a:r>
          </a:p>
          <a:p>
            <a:pPr eaLnBrk="1" hangingPunct="1">
              <a:spcBef>
                <a:spcPts val="75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2400" smtClean="0">
                <a:solidFill>
                  <a:srgbClr val="00518A"/>
                </a:solidFill>
              </a:rPr>
              <a:t>Know your resume</a:t>
            </a:r>
          </a:p>
          <a:p>
            <a:endParaRPr lang="en-US" sz="2800" smtClean="0"/>
          </a:p>
        </p:txBody>
      </p:sp>
    </p:spTree>
  </p:cSld>
  <p:clrMapOvr>
    <a:masterClrMapping/>
  </p:clrMapOvr>
  <p:transition advTm="180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51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Opening Statements</a:t>
            </a:r>
            <a:endParaRPr lang="en-US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Char char=""/>
            </a:pPr>
            <a:r>
              <a:rPr lang="en-US" sz="2400" smtClean="0"/>
              <a:t>Objective</a:t>
            </a:r>
          </a:p>
          <a:p>
            <a:pPr lvl="1">
              <a:buFont typeface="Wingdings" pitchFamily="2" charset="2"/>
              <a:buNone/>
            </a:pPr>
            <a:r>
              <a:rPr lang="en-US" sz="1400" b="1" smtClean="0">
                <a:solidFill>
                  <a:srgbClr val="FF0000"/>
                </a:solidFill>
              </a:rPr>
              <a:t>NOT THIS:</a:t>
            </a:r>
          </a:p>
          <a:p>
            <a:pPr lvl="1">
              <a:buFont typeface="Wingdings" pitchFamily="2" charset="2"/>
              <a:buNone/>
            </a:pPr>
            <a:r>
              <a:rPr lang="en-US" sz="1400" smtClean="0">
                <a:solidFill>
                  <a:schemeClr val="accent1"/>
                </a:solidFill>
              </a:rPr>
              <a:t>	</a:t>
            </a:r>
            <a:r>
              <a:rPr lang="en-US" sz="1400" smtClean="0"/>
              <a:t>I am looking for an internship with a progressive company that will allow me to contribute to the overall mission of the company and help me acquire experience and skills to better serve the company and my colleagues. </a:t>
            </a:r>
          </a:p>
          <a:p>
            <a:pPr lvl="1">
              <a:buFont typeface="Wingdings" pitchFamily="2" charset="2"/>
              <a:buNone/>
            </a:pPr>
            <a:endParaRPr lang="en-US" sz="100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None/>
            </a:pPr>
            <a:r>
              <a:rPr lang="en-US" sz="1400" b="1" smtClean="0">
                <a:solidFill>
                  <a:schemeClr val="accent1"/>
                </a:solidFill>
              </a:rPr>
              <a:t>BUT THIS:</a:t>
            </a:r>
          </a:p>
          <a:p>
            <a:pPr lvl="1">
              <a:buFont typeface="Wingdings" pitchFamily="2" charset="2"/>
              <a:buNone/>
            </a:pPr>
            <a:r>
              <a:rPr lang="en-US" sz="1400" smtClean="0">
                <a:solidFill>
                  <a:schemeClr val="accent1"/>
                </a:solidFill>
              </a:rPr>
              <a:t>	</a:t>
            </a:r>
            <a:r>
              <a:rPr lang="en-US" sz="1400" smtClean="0"/>
              <a:t>To obtain the summer marketing internship with Deckers Outdoor Corporation utilizing ability to create customized marketing materials and foster excellent client relations.</a:t>
            </a:r>
          </a:p>
          <a:p>
            <a:pPr lvl="1">
              <a:buFont typeface="Wingdings" pitchFamily="2" charset="2"/>
              <a:buNone/>
            </a:pPr>
            <a:endParaRPr lang="en-US" sz="1400" smtClean="0"/>
          </a:p>
          <a:p>
            <a:pPr lvl="1">
              <a:buFont typeface="Wingdings" pitchFamily="2" charset="2"/>
              <a:buNone/>
            </a:pPr>
            <a:r>
              <a:rPr lang="en-US" sz="1800" smtClean="0"/>
              <a:t>Avoid being generic</a:t>
            </a:r>
          </a:p>
          <a:p>
            <a:pPr lvl="1">
              <a:buFont typeface="Wingdings" pitchFamily="2" charset="2"/>
              <a:buNone/>
            </a:pPr>
            <a:endParaRPr lang="en-US" sz="1800" b="1" smtClean="0"/>
          </a:p>
          <a:p>
            <a:pPr lvl="1">
              <a:buFont typeface="Wingdings" pitchFamily="2" charset="2"/>
              <a:buNone/>
            </a:pPr>
            <a:r>
              <a:rPr lang="en-US" sz="1400" b="1" smtClean="0">
                <a:solidFill>
                  <a:srgbClr val="FF0000"/>
                </a:solidFill>
              </a:rPr>
              <a:t>NOT THIS:</a:t>
            </a:r>
          </a:p>
          <a:p>
            <a:pPr lvl="1">
              <a:buFont typeface="Wingdings" pitchFamily="2" charset="2"/>
              <a:buNone/>
            </a:pPr>
            <a:r>
              <a:rPr lang="en-US" sz="1400" smtClean="0"/>
              <a:t>Hard worker		Communication skills		Team player</a:t>
            </a:r>
          </a:p>
          <a:p>
            <a:pPr lvl="1">
              <a:buFont typeface="Wingdings" pitchFamily="2" charset="2"/>
              <a:buNone/>
            </a:pPr>
            <a:r>
              <a:rPr lang="en-US" sz="1400" smtClean="0"/>
              <a:t>Detail-oriented		Spanish</a:t>
            </a:r>
          </a:p>
          <a:p>
            <a:pPr lvl="1">
              <a:buFont typeface="Wingdings" pitchFamily="2" charset="2"/>
              <a:buNone/>
            </a:pPr>
            <a:endParaRPr lang="en-US" sz="1000" smtClean="0"/>
          </a:p>
          <a:p>
            <a:endParaRPr lang="en-US" smtClean="0"/>
          </a:p>
        </p:txBody>
      </p:sp>
    </p:spTree>
  </p:cSld>
  <p:clrMapOvr>
    <a:masterClrMapping/>
  </p:clrMapOvr>
  <p:transition advTm="180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51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Font typeface="Wingdings 2" charset="2"/>
              <a:buNone/>
              <a:defRPr/>
            </a:pPr>
            <a:r>
              <a:rPr lang="en-US" sz="1400" b="1" dirty="0" smtClean="0"/>
              <a:t>EDUCATION</a:t>
            </a:r>
          </a:p>
          <a:p>
            <a:pPr marL="0" indent="0">
              <a:buFont typeface="Wingdings 2" charset="2"/>
              <a:buNone/>
              <a:defRPr/>
            </a:pPr>
            <a:r>
              <a:rPr lang="en-US" sz="1400" dirty="0" smtClean="0"/>
              <a:t>B.S., </a:t>
            </a:r>
            <a:r>
              <a:rPr lang="en-US" sz="1400" b="1" dirty="0" smtClean="0"/>
              <a:t>Biomedical Engineering</a:t>
            </a:r>
            <a:r>
              <a:rPr lang="en-US" sz="1400" i="1" dirty="0" smtClean="0"/>
              <a:t>		</a:t>
            </a:r>
            <a:r>
              <a:rPr lang="en-US" sz="1400" dirty="0" smtClean="0"/>
              <a:t>		      June 2013</a:t>
            </a:r>
          </a:p>
          <a:p>
            <a:pPr marL="0" indent="0">
              <a:buFont typeface="Wingdings 2" charset="2"/>
              <a:buNone/>
              <a:defRPr/>
            </a:pPr>
            <a:r>
              <a:rPr lang="en-US" sz="1400" dirty="0" smtClean="0"/>
              <a:t>California State University Long Beach</a:t>
            </a:r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r>
              <a:rPr lang="en-US" sz="1800" b="1" dirty="0"/>
              <a:t>Tips: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1400" dirty="0"/>
              <a:t>Current information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1400" dirty="0"/>
              <a:t>Only list schools from which you receive a degree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1400" b="1" dirty="0"/>
              <a:t>Relevant</a:t>
            </a:r>
            <a:r>
              <a:rPr lang="en-US" sz="1400" dirty="0"/>
              <a:t> courses or study abroad—end of resume, if </a:t>
            </a:r>
            <a:r>
              <a:rPr lang="en-US" sz="1400" dirty="0" smtClean="0"/>
              <a:t>included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sz="1400" dirty="0"/>
          </a:p>
          <a:p>
            <a:pPr marL="0" indent="0">
              <a:buFontTx/>
              <a:buNone/>
              <a:defRPr/>
            </a:pPr>
            <a:endParaRPr lang="en-US" sz="1400" dirty="0" smtClean="0"/>
          </a:p>
          <a:p>
            <a:pPr marL="0" indent="0">
              <a:buFontTx/>
              <a:buNone/>
              <a:defRPr/>
            </a:pPr>
            <a:r>
              <a:rPr lang="en-US" sz="1400" dirty="0" smtClean="0"/>
              <a:t>Awards if education related can either be listed under the education section or at the bottom of the resume</a:t>
            </a:r>
          </a:p>
          <a:p>
            <a:pPr marL="0" indent="0">
              <a:buFontTx/>
              <a:buNone/>
              <a:defRPr/>
            </a:pPr>
            <a:endParaRPr lang="en-US" sz="1400" dirty="0" smtClean="0"/>
          </a:p>
          <a:p>
            <a:pPr marL="0" indent="0">
              <a:buFontTx/>
              <a:buNone/>
              <a:defRPr/>
            </a:pPr>
            <a:r>
              <a:rPr lang="en-US" sz="1400" b="1" dirty="0" smtClean="0"/>
              <a:t>AWARDS</a:t>
            </a:r>
          </a:p>
          <a:p>
            <a:pPr marL="0" indent="0">
              <a:buFontTx/>
              <a:buNone/>
              <a:defRPr/>
            </a:pPr>
            <a:r>
              <a:rPr lang="en-US" sz="1400" dirty="0" smtClean="0"/>
              <a:t>BMES poster: Effects of Cell-Metal Interaction on Immunogenicity of Stent Graft	             2011</a:t>
            </a:r>
          </a:p>
          <a:p>
            <a:pPr marL="0" indent="0">
              <a:buFontTx/>
              <a:buNone/>
              <a:defRPr/>
            </a:pPr>
            <a:r>
              <a:rPr lang="en-US" sz="1400" dirty="0" smtClean="0"/>
              <a:t>Summer Undergraduate Research Program Fellow			             2011</a:t>
            </a:r>
            <a:endParaRPr lang="en-US" sz="1400" dirty="0"/>
          </a:p>
          <a:p>
            <a:pPr marL="0" indent="0">
              <a:buFontTx/>
              <a:buNone/>
              <a:defRPr/>
            </a:pPr>
            <a:endParaRPr lang="en-US" sz="1400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advTm="180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 and Research Experience</a:t>
            </a:r>
          </a:p>
        </p:txBody>
      </p:sp>
      <p:sp>
        <p:nvSpPr>
          <p:cNvPr id="6147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1400" b="1" i="1" dirty="0" smtClean="0"/>
              <a:t>Edwards </a:t>
            </a:r>
            <a:r>
              <a:rPr lang="en-US" sz="1400" b="1" i="1" dirty="0" err="1" smtClean="0"/>
              <a:t>Lifescience</a:t>
            </a:r>
            <a:r>
              <a:rPr lang="en-US" sz="1400" b="1" i="1" dirty="0" smtClean="0"/>
              <a:t> Center KLAB, </a:t>
            </a:r>
            <a:r>
              <a:rPr lang="en-US" sz="1400" b="1" i="1" dirty="0"/>
              <a:t>CA		</a:t>
            </a:r>
            <a:r>
              <a:rPr lang="en-US" sz="1400" b="1" i="1" dirty="0" smtClean="0"/>
              <a:t>January 2011 –September 2011</a:t>
            </a:r>
            <a:endParaRPr lang="en-US" sz="1400" dirty="0"/>
          </a:p>
          <a:p>
            <a:pPr marL="0" indent="0">
              <a:buFontTx/>
              <a:buNone/>
              <a:defRPr/>
            </a:pPr>
            <a:r>
              <a:rPr lang="en-US" sz="1400" b="1" i="1" dirty="0" smtClean="0"/>
              <a:t>Undergraduate Researcher</a:t>
            </a:r>
            <a:endParaRPr lang="en-US" sz="1400" b="1" i="1" dirty="0"/>
          </a:p>
          <a:p>
            <a:pPr marL="0" indent="0">
              <a:buFontTx/>
              <a:buNone/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 smtClean="0"/>
              <a:t>Tested biocompatibility of metal scaffolds to analyze immunological responses</a:t>
            </a:r>
            <a:endParaRPr lang="en-US" sz="1400" dirty="0"/>
          </a:p>
          <a:p>
            <a:pPr>
              <a:defRPr/>
            </a:pPr>
            <a:r>
              <a:rPr lang="en-US" sz="1400" dirty="0" smtClean="0"/>
              <a:t>Evaluated potential usage in tissue engineered cardiac structures</a:t>
            </a:r>
            <a:endParaRPr lang="en-US" sz="1400" dirty="0"/>
          </a:p>
          <a:p>
            <a:pPr>
              <a:defRPr/>
            </a:pPr>
            <a:r>
              <a:rPr lang="en-US" sz="1400" dirty="0" smtClean="0"/>
              <a:t>Constructed 3D co-cultured tissue engineered scaffolds</a:t>
            </a:r>
          </a:p>
          <a:p>
            <a:pPr>
              <a:defRPr/>
            </a:pPr>
            <a:endParaRPr lang="en-US" sz="1400" dirty="0"/>
          </a:p>
          <a:p>
            <a:pPr marL="0" indent="0">
              <a:buFontTx/>
              <a:buNone/>
              <a:defRPr/>
            </a:pPr>
            <a:r>
              <a:rPr lang="en-US" sz="1400" b="1" i="1" dirty="0" smtClean="0"/>
              <a:t>FPL, Ormond Beach, FL</a:t>
            </a:r>
            <a:r>
              <a:rPr lang="en-US" sz="1400" b="1" i="1" dirty="0"/>
              <a:t>			</a:t>
            </a:r>
            <a:r>
              <a:rPr lang="en-US" sz="1400" b="1" i="1" dirty="0" smtClean="0"/>
              <a:t>May 2012 </a:t>
            </a:r>
            <a:r>
              <a:rPr lang="en-US" sz="1400" b="1" i="1" dirty="0"/>
              <a:t>–September </a:t>
            </a:r>
            <a:r>
              <a:rPr lang="en-US" sz="1400" b="1" i="1" dirty="0" smtClean="0"/>
              <a:t>2012</a:t>
            </a:r>
            <a:endParaRPr lang="en-US" sz="1400" dirty="0"/>
          </a:p>
          <a:p>
            <a:pPr marL="0" indent="0">
              <a:buFontTx/>
              <a:buNone/>
              <a:defRPr/>
            </a:pPr>
            <a:r>
              <a:rPr lang="en-US" sz="1400" b="1" i="1" dirty="0" smtClean="0"/>
              <a:t>Electrical Engineer Intern</a:t>
            </a:r>
            <a:endParaRPr lang="en-US" sz="1400" b="1" i="1" dirty="0"/>
          </a:p>
          <a:p>
            <a:pPr marL="0" indent="0">
              <a:buFontTx/>
              <a:buNone/>
              <a:defRPr/>
            </a:pPr>
            <a:endParaRPr lang="en-US" sz="1400" dirty="0"/>
          </a:p>
          <a:p>
            <a:pPr>
              <a:defRPr/>
            </a:pPr>
            <a:r>
              <a:rPr lang="en-US" sz="1400" b="1" i="1" dirty="0"/>
              <a:t> </a:t>
            </a:r>
            <a:r>
              <a:rPr lang="en-US" sz="1400" dirty="0" smtClean="0"/>
              <a:t>Performed installation, maintenance, troubleshooting , and root cause analysis</a:t>
            </a:r>
          </a:p>
          <a:p>
            <a:pPr marL="0" indent="0">
              <a:buFontTx/>
              <a:buNone/>
              <a:defRPr/>
            </a:pPr>
            <a:r>
              <a:rPr lang="en-US" sz="1400" dirty="0"/>
              <a:t> </a:t>
            </a:r>
            <a:r>
              <a:rPr lang="en-US" sz="1400" dirty="0" smtClean="0"/>
              <a:t>       on protective relay  control systems</a:t>
            </a:r>
            <a:endParaRPr lang="en-US" sz="1400" dirty="0"/>
          </a:p>
          <a:p>
            <a:pPr>
              <a:defRPr/>
            </a:pPr>
            <a:r>
              <a:rPr lang="en-US" sz="1400" dirty="0" smtClean="0"/>
              <a:t>Installed and repaired remote terminal units and communication equipment</a:t>
            </a:r>
          </a:p>
          <a:p>
            <a:pPr>
              <a:defRPr/>
            </a:pPr>
            <a:r>
              <a:rPr lang="en-US" sz="1400" dirty="0" smtClean="0"/>
              <a:t>Verified Z-Block wiring of protective relay panels</a:t>
            </a:r>
          </a:p>
          <a:p>
            <a:pPr>
              <a:defRPr/>
            </a:pPr>
            <a:endParaRPr lang="en-US" sz="1200" dirty="0"/>
          </a:p>
          <a:p>
            <a:pPr>
              <a:defRPr/>
            </a:pPr>
            <a:endParaRPr lang="en-US" sz="1200" dirty="0"/>
          </a:p>
        </p:txBody>
      </p:sp>
    </p:spTree>
  </p:cSld>
  <p:clrMapOvr>
    <a:masterClrMapping/>
  </p:clrMapOvr>
  <p:transition advTm="180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1" lang="en-US" sz="4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1" charset="-128"/>
              </a:rPr>
              <a:t>Experience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 2" charset="2"/>
              <a:buNone/>
              <a:defRPr/>
            </a:pPr>
            <a:r>
              <a:rPr kumimoji="1"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What is </a:t>
            </a:r>
            <a:r>
              <a:rPr kumimoji="1" lang="en-US" sz="4000" b="1" dirty="0">
                <a:solidFill>
                  <a:schemeClr val="accent2">
                    <a:lumMod val="75000"/>
                  </a:schemeClr>
                </a:solidFill>
              </a:rPr>
              <a:t>experience?</a:t>
            </a:r>
            <a:r>
              <a:rPr kumimoji="1" lang="en-US" sz="4000" dirty="0">
                <a:solidFill>
                  <a:schemeClr val="accent1"/>
                </a:solidFill>
              </a:rPr>
              <a:t>	</a:t>
            </a:r>
            <a:endParaRPr lang="en-US" sz="4000" dirty="0"/>
          </a:p>
          <a:p>
            <a:pPr marL="342900" indent="-342900" eaLnBrk="1" hangingPunct="1">
              <a:defRPr/>
            </a:pPr>
            <a:r>
              <a:rPr lang="en-US" dirty="0"/>
              <a:t>Paid or unpaid</a:t>
            </a:r>
          </a:p>
          <a:p>
            <a:pPr marL="342900" indent="-342900" eaLnBrk="1" hangingPunct="1">
              <a:defRPr/>
            </a:pPr>
            <a:r>
              <a:rPr lang="en-US" dirty="0"/>
              <a:t>Presentations or public speaking</a:t>
            </a:r>
          </a:p>
          <a:p>
            <a:pPr marL="342900" indent="-342900" eaLnBrk="1" hangingPunct="1">
              <a:defRPr/>
            </a:pPr>
            <a:r>
              <a:rPr lang="en-US" dirty="0"/>
              <a:t>SERVICE in student organizations</a:t>
            </a:r>
          </a:p>
          <a:p>
            <a:pPr marL="342900" indent="-342900" eaLnBrk="1" hangingPunct="1">
              <a:defRPr/>
            </a:pPr>
            <a:r>
              <a:rPr lang="en-US" dirty="0"/>
              <a:t>Formal or informal faculty research</a:t>
            </a:r>
          </a:p>
          <a:p>
            <a:pPr marL="342900" indent="-342900" eaLnBrk="1" hangingPunct="1">
              <a:defRPr/>
            </a:pPr>
            <a:r>
              <a:rPr lang="en-US" dirty="0"/>
              <a:t>Volunteering and internships</a:t>
            </a:r>
          </a:p>
          <a:p>
            <a:pPr marL="342900" indent="-342900" eaLnBrk="1" hangingPunct="1">
              <a:defRPr/>
            </a:pPr>
            <a:r>
              <a:rPr lang="en-US" dirty="0"/>
              <a:t>Class projects, labs, MAJOR assignments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advTm="180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1" lang="en-US" dirty="0" smtClean="0">
                <a:solidFill>
                  <a:srgbClr val="144D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1" charset="-128"/>
              </a:rPr>
              <a:t>How Do I Talk About Experience?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2"/>
              <a:buChar char="l"/>
              <a:defRPr/>
            </a:pPr>
            <a:r>
              <a:rPr lang="en-US" sz="2600" b="1" dirty="0">
                <a:solidFill>
                  <a:srgbClr val="000000"/>
                </a:solidFill>
              </a:rPr>
              <a:t>Not job title, but tasks </a:t>
            </a:r>
          </a:p>
          <a:p>
            <a:pPr marL="274638" lvl="1" indent="0" eaLnBrk="1" hangingPunct="1">
              <a:buFont typeface="Wingdings" charset="2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Cashier…Try this:</a:t>
            </a:r>
          </a:p>
          <a:p>
            <a:pPr lvl="2" eaLnBrk="1" hangingPunct="1">
              <a:buFont typeface="Wingdings" charset="2"/>
              <a:buChar char="l"/>
              <a:defRPr/>
            </a:pPr>
            <a:r>
              <a:rPr lang="en-US" sz="2000" i="1" dirty="0">
                <a:solidFill>
                  <a:srgbClr val="000000"/>
                </a:solidFill>
              </a:rPr>
              <a:t>Operated cash register and balanced $1500 in receipts</a:t>
            </a:r>
          </a:p>
          <a:p>
            <a:pPr eaLnBrk="1" hangingPunct="1">
              <a:buFont typeface="Wingdings" charset="2"/>
              <a:buChar char="l"/>
              <a:defRPr/>
            </a:pPr>
            <a:endParaRPr lang="en-US" sz="2600" b="1" dirty="0">
              <a:solidFill>
                <a:srgbClr val="000000"/>
              </a:solidFill>
            </a:endParaRPr>
          </a:p>
          <a:p>
            <a:pPr eaLnBrk="1" hangingPunct="1">
              <a:buFont typeface="Wingdings" charset="2"/>
              <a:buChar char="l"/>
              <a:defRPr/>
            </a:pPr>
            <a:r>
              <a:rPr lang="en-US" sz="2600" b="1" dirty="0">
                <a:solidFill>
                  <a:srgbClr val="000000"/>
                </a:solidFill>
              </a:rPr>
              <a:t>Accomplishments, not duties</a:t>
            </a:r>
          </a:p>
          <a:p>
            <a:pPr marL="274638" lvl="1" indent="0" eaLnBrk="1" hangingPunct="1">
              <a:buFont typeface="Wingdings" charset="2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Responsible for sales…Try this:</a:t>
            </a:r>
          </a:p>
          <a:p>
            <a:pPr lvl="2" eaLnBrk="1" hangingPunct="1">
              <a:buFont typeface="Wingdings" charset="2"/>
              <a:buChar char="l"/>
              <a:defRPr/>
            </a:pPr>
            <a:r>
              <a:rPr lang="en-US" sz="2000" i="1" dirty="0">
                <a:solidFill>
                  <a:srgbClr val="000000"/>
                </a:solidFill>
              </a:rPr>
              <a:t>Awarded associate of the month for record-setting sales.</a:t>
            </a:r>
          </a:p>
          <a:p>
            <a:pPr eaLnBrk="1" hangingPunct="1">
              <a:buFont typeface="Wingdings" charset="2"/>
              <a:buChar char="l"/>
              <a:defRPr/>
            </a:pPr>
            <a:endParaRPr lang="en-US" sz="2600" b="1" dirty="0">
              <a:solidFill>
                <a:srgbClr val="000000"/>
              </a:solidFill>
            </a:endParaRPr>
          </a:p>
          <a:p>
            <a:pPr eaLnBrk="1" hangingPunct="1">
              <a:buFont typeface="Wingdings" charset="2"/>
              <a:buChar char="l"/>
              <a:defRPr/>
            </a:pPr>
            <a:r>
              <a:rPr lang="en-US" sz="2600" b="1" dirty="0">
                <a:solidFill>
                  <a:srgbClr val="000000"/>
                </a:solidFill>
              </a:rPr>
              <a:t>Use action words</a:t>
            </a:r>
          </a:p>
          <a:p>
            <a:pPr marL="0" indent="0" eaLnBrk="1" hangingPunct="1">
              <a:spcBef>
                <a:spcPts val="0"/>
              </a:spcBef>
              <a:buFont typeface="Wingdings 2" charset="2"/>
              <a:buNone/>
              <a:defRPr/>
            </a:pPr>
            <a:r>
              <a:rPr lang="en-US" i="1" dirty="0">
                <a:latin typeface="Times New Roman" charset="0"/>
                <a:cs typeface="Times New Roman" charset="0"/>
              </a:rPr>
              <a:t>   </a:t>
            </a:r>
            <a:r>
              <a:rPr lang="en-US" sz="2000" dirty="0">
                <a:cs typeface="Times New Roman" charset="0"/>
              </a:rPr>
              <a:t>Responsible for inventory…Try this:</a:t>
            </a:r>
          </a:p>
          <a:p>
            <a:pPr lvl="2" eaLnBrk="1" hangingPunct="1">
              <a:buFont typeface="Wingdings" charset="2"/>
              <a:buChar char="l"/>
              <a:defRPr/>
            </a:pPr>
            <a:r>
              <a:rPr lang="en-US" sz="2000" i="1" dirty="0">
                <a:cs typeface="Times New Roman" charset="0"/>
              </a:rPr>
              <a:t>Maintained primary inventory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advTm="180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51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Experience Categories</a:t>
            </a:r>
            <a:endParaRPr lang="en-US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000" b="1" dirty="0" smtClean="0"/>
              <a:t>LEADERSHIP EXPERIENCE</a:t>
            </a:r>
          </a:p>
          <a:p>
            <a:pPr marL="0" indent="0">
              <a:buFontTx/>
              <a:buNone/>
              <a:defRPr/>
            </a:pPr>
            <a:endParaRPr lang="en-US" sz="2000" b="1" dirty="0" smtClean="0"/>
          </a:p>
          <a:p>
            <a:pPr marL="0" indent="0">
              <a:buFontTx/>
              <a:buNone/>
              <a:defRPr/>
            </a:pPr>
            <a:r>
              <a:rPr lang="en-US" sz="1600" b="1" dirty="0" smtClean="0"/>
              <a:t>Vice President</a:t>
            </a:r>
            <a:r>
              <a:rPr lang="en-US" sz="1600" dirty="0" smtClean="0"/>
              <a:t>, Delta Upsilon Fraternity, UC Riverside     	                 2009-2011</a:t>
            </a:r>
          </a:p>
          <a:p>
            <a:pPr marL="0" indent="0">
              <a:buFontTx/>
              <a:buNone/>
              <a:defRPr/>
            </a:pPr>
            <a:endParaRPr lang="en-US" sz="1600" dirty="0" smtClean="0"/>
          </a:p>
          <a:p>
            <a:pPr lvl="1">
              <a:buFont typeface="Arial" charset="0"/>
              <a:buChar char="•"/>
              <a:defRPr/>
            </a:pPr>
            <a:r>
              <a:rPr lang="en-US" sz="1600" dirty="0" smtClean="0"/>
              <a:t>Established a mentor program in which members partner to provide tutoring and support. 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1600" dirty="0" smtClean="0"/>
              <a:t>Developed online server to upload and share notes and readings from all members’ courses.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sz="1600" dirty="0" smtClean="0"/>
              <a:t> </a:t>
            </a:r>
          </a:p>
          <a:p>
            <a:pPr>
              <a:defRPr/>
            </a:pPr>
            <a:r>
              <a:rPr lang="en-US" sz="1600" b="1" dirty="0" smtClean="0"/>
              <a:t>Member, </a:t>
            </a:r>
            <a:r>
              <a:rPr lang="en-US" sz="1600" dirty="0" smtClean="0"/>
              <a:t>TOMS Club, UC Riverside</a:t>
            </a:r>
            <a:r>
              <a:rPr lang="en-US" sz="1600" b="1" dirty="0" smtClean="0"/>
              <a:t>		           </a:t>
            </a:r>
            <a:r>
              <a:rPr lang="en-US" sz="1600" dirty="0" smtClean="0"/>
              <a:t>                        2009-2010</a:t>
            </a:r>
          </a:p>
          <a:p>
            <a:pPr>
              <a:defRPr/>
            </a:pPr>
            <a:endParaRPr lang="en-US" sz="1600" dirty="0" smtClean="0"/>
          </a:p>
          <a:p>
            <a:pPr lvl="1">
              <a:buFont typeface="Arial" charset="0"/>
              <a:buChar char="•"/>
              <a:defRPr/>
            </a:pPr>
            <a:r>
              <a:rPr lang="en-US" sz="1600" dirty="0" smtClean="0"/>
              <a:t>Fundraised and created awareness to support projects and companies that help less fortunate.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1600" dirty="0" smtClean="0"/>
              <a:t>Volunteered time, money and resources to help manage events and programs.</a:t>
            </a:r>
          </a:p>
          <a:p>
            <a:pPr lvl="1">
              <a:buFont typeface="Arial" charset="0"/>
              <a:buChar char="•"/>
              <a:defRPr/>
            </a:pPr>
            <a:endParaRPr lang="en-US" sz="1600" dirty="0" smtClean="0"/>
          </a:p>
          <a:p>
            <a:pPr>
              <a:buFont typeface="Arial" charset="0"/>
              <a:buChar char="•"/>
              <a:defRPr/>
            </a:pPr>
            <a:r>
              <a:rPr lang="en-US" sz="1600" b="1" dirty="0" smtClean="0"/>
              <a:t>IEEE member</a:t>
            </a:r>
          </a:p>
          <a:p>
            <a:pPr>
              <a:buFont typeface="Arial" charset="0"/>
              <a:buChar char="•"/>
              <a:defRPr/>
            </a:pPr>
            <a:endParaRPr lang="en-US" sz="1600" dirty="0" smtClean="0"/>
          </a:p>
          <a:p>
            <a:pPr>
              <a:buFont typeface="Wingdings 2" pitchFamily="18" charset="2"/>
              <a:buNone/>
              <a:defRPr/>
            </a:pPr>
            <a:endParaRPr lang="en-US" sz="1200" b="1" dirty="0" smtClean="0"/>
          </a:p>
        </p:txBody>
      </p:sp>
    </p:spTree>
  </p:cSld>
  <p:clrMapOvr>
    <a:masterClrMapping/>
  </p:clrMapOvr>
  <p:transition advTm="180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Skills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Char char=""/>
            </a:pPr>
            <a:r>
              <a:rPr lang="en-US" sz="2000" b="1" smtClean="0"/>
              <a:t>Computer Skills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2000" b="1" smtClean="0"/>
              <a:t>Computer: </a:t>
            </a:r>
            <a:r>
              <a:rPr lang="en-US" sz="2000" smtClean="0"/>
              <a:t>Minitab, Auto Cad, SolidWorks, Adobe CS, MatCAD, Microsoft Office: Word, Excel, PowerPoint, Access, Project, Visio….</a:t>
            </a:r>
          </a:p>
          <a:p>
            <a:pPr marL="0" indent="0">
              <a:buFont typeface="Wingdings 2" pitchFamily="18" charset="2"/>
              <a:buNone/>
            </a:pPr>
            <a:endParaRPr lang="en-US" sz="2000" smtClean="0"/>
          </a:p>
          <a:p>
            <a:pPr marL="0" indent="0">
              <a:buFont typeface="Wingdings 2" pitchFamily="18" charset="2"/>
              <a:buChar char=""/>
            </a:pPr>
            <a:r>
              <a:rPr lang="en-US" sz="2000" smtClean="0"/>
              <a:t> </a:t>
            </a:r>
            <a:r>
              <a:rPr lang="en-US" sz="2000" b="1" smtClean="0"/>
              <a:t>Language Skills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2000" b="1" smtClean="0"/>
              <a:t>Language: </a:t>
            </a:r>
            <a:r>
              <a:rPr lang="en-US" sz="2000" smtClean="0"/>
              <a:t>Bilingual in Spanish and English.</a:t>
            </a:r>
          </a:p>
          <a:p>
            <a:pPr marL="0" indent="0">
              <a:buFont typeface="Wingdings 2" pitchFamily="18" charset="2"/>
              <a:buNone/>
            </a:pPr>
            <a:endParaRPr lang="en-US" sz="2000" smtClean="0"/>
          </a:p>
          <a:p>
            <a:pPr marL="0" indent="0">
              <a:buFont typeface="Wingdings 2" pitchFamily="18" charset="2"/>
              <a:buChar char=""/>
            </a:pPr>
            <a:r>
              <a:rPr lang="en-US" sz="2000" b="1" smtClean="0"/>
              <a:t>Transferrable Skills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2000" b="1" smtClean="0"/>
              <a:t>Presentations</a:t>
            </a:r>
            <a:r>
              <a:rPr lang="en-US" sz="2000" smtClean="0"/>
              <a:t>: Demonstrated experience developing and executing professional presentations to groups of up to 25.</a:t>
            </a:r>
          </a:p>
          <a:p>
            <a:pPr marL="0" indent="0">
              <a:buFont typeface="Wingdings 2" pitchFamily="18" charset="2"/>
              <a:buNone/>
            </a:pPr>
            <a:endParaRPr lang="en-US" sz="2000" smtClean="0"/>
          </a:p>
          <a:p>
            <a:pPr marL="0" indent="0">
              <a:buFont typeface="Wingdings 2" pitchFamily="18" charset="2"/>
              <a:buChar char=""/>
            </a:pPr>
            <a:r>
              <a:rPr lang="en-US" sz="2000" b="1" smtClean="0"/>
              <a:t>Specific Skills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2000" smtClean="0"/>
              <a:t>ELISA Assays, Plasma Treatment, Hardware Design</a:t>
            </a:r>
            <a:endParaRPr lang="en-US" smtClean="0"/>
          </a:p>
        </p:txBody>
      </p:sp>
    </p:spTree>
  </p:cSld>
  <p:clrMapOvr>
    <a:masterClrMapping/>
  </p:clrMapOvr>
  <p:transition advTm="180000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THEME_BG_IMAGE" val=""/>
  <p:tag name="MMPROD_TAG_VCONFIG" val="PD94bWwgdmVyc2lvbj0iMS4wIiBlbmNvZGluZz0iVVRGLTgiPz4NCjxjb25maWd1cmF0aW9uPg0KCTxicmFuZGluZz4NCgkJPHVpZm9udCBuYW1lPSJGT05UX05PVEVTX1RFWFQiIHZhbHVlPSJWZXJkYW5hLDksZmFsc2UsZmFsc2UsZmFsc2UiLz4NCgk8L2JyYW5kaW5n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+DQoJCTx1aXNob3cgbmFtZT0iYWx3YXlzU2NydW5jaCIgdmFsdWU9ImZhbHNlIi8+DQoJCTx1aXNob3cgbmFtZT0iaW5pdGlhbGRpc3BsYXltb2RlaXNub3JtYWwiIHZhbHVlPSJ0cnVlIi8+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1xdWl6IHBvZCBhbmQgbWVzc2FnZSBib3ggdGV4dHMtLT4NCgkJPHVpdGV4dCBuYW1lPSJRVUlaUE9EX1FVSVpfQVRURU1QVCIgdmFsdWU9IlF1aXogQXR0ZW1wdDoiLz4NCgkJPHVpdGV4dCBuYW1lPSJRVUlaUE9EX1FVSVpfQVRURU1QVF9WQUxVRSIgdmFsdWU9IiVuIG9mICV0Ii8+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+DQoJCTx1aXRleHQgbmFtZT0iUVVJWlBPRF9RVUlaQVRNUFRfSU5GIiB2YWx1ZT0iSW5maW5pdGUiLz4NCgkJPHVpdGV4dCBuYW1lPSJRVUlaUE9EX1FVRVNBVE1QVF9JTkYiIHZhbHVlPSJJbmZpbml0ZSIvPg0KCQk8dWl0ZXh0IG5hbWU9IldBUk5JTkdNU0dfWUVTU1RSSU5HIiB2YWx1ZT0iWWVzIi8+DQoJCTx1aXRleHQgbmFtZT0iV0FSTklOR01TR19OT1NUUklORyIgdmFsdWU9Ik5vIi8+DQoJCTx1aXRleHQgbmFtZT0iV0FSTklOR01TR19USVRMRVNUUklORyIgdmFsdWU9IlF1aXogTmF2aWdhdGlvbiBXYXJuaW5nIi8+DQoJCTx1aXRleHQgbmFtZT0iV0FSTklOR01TR19NU0dTVFJJTkciIHZhbHVlPSJUaGVyZSBhcmUgdW4tYXR0ZW1wdGVkIHF1ZXN0aW9ucyBpbiB0aGlzIFF1aXouJiN4QTsmI3hBO0NsaWNraW5nIFllcyB3aWxsIHRha2UgeW91IG91dCBvZiB0aGUgUXVpei4gQ2xpY2sgTm8gdG8gY29udGludWUgdGhlIFF1aXouIi8+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+DQoJCTx1aXRleHQgbmFtZT0iRE9DV1JBUF9USVRMRSIgdmFsdWU9IlByZXNlbnRlciBGaWxlIEF0dGFjaG1lbnQiLz4NCgkJPHVpdGV4dCBuYW1lPSJET0NXUkFQX01TRyIgdmFsdWU9IlNhdmUgdG8gTXkgQ29tcHV0ZXIiLz4NCgkJPHVpdGV4dCBuYW1lPSJET0NXUkFQX1BST01QVCIgdmFsdWU9IkNsaWNrIHRvIERvd25sb2Fk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UVVJWiIgdmFsdWU9IlF1aXo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cXVpeiBwb2QgYW5kIG1lc3NhZ2UgYm94IHRleHRzLS0+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+DQoJCTx1aXRleHQgbmFtZT0iUVVJWlBPRF9RVUVTVFlQRV9TVlkiIHZhbHVlPSJVbWZyYWdlIi8+DQoJCTx1aXRleHQgbmFtZT0iUVVJWlBPRF9RVUlaQVRNUFRfSU5GIiB2YWx1ZT0iVW5lbmRsaWNoIi8+DQoJCTx1aXRleHQgbmFtZT0iUVVJWlBPRF9RVUVTQVRNUFRfSU5GIiB2YWx1ZT0iVW5lbmRsaWNoIi8+DQoJCTx1aXRleHQgbmFtZT0iV0FSTklOR01TR19ZRVNTVFJJTkciIHZhbHVlPSJKYSIvPg0KCQk8dWl0ZXh0IG5hbWU9IldBUk5JTkdNU0dfTk9TVFJJTkciIHZhbHVlPSJOZWluIi8+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Ub24gY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ZSAlbiIvPg0KCQk8IS0tIHN1YnN0aXR1dGlvbjogJW4gPT0gc2xpZGUgbnVtYmVyIC0tPg0KCQk8IS0tIHN1YnN0aXR1dGlvbjogJXQgPT0gdG90YWwgc2xpZGUgY291bnQgLS0+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+DQoJCTx1aXRleHQgbmFtZT0iU0NSVUJCQVJTVEFUVVNfVklEUExBWUlORyIgdmFsdWU9IkxlY3R1cmUgdmlkw6lvIGVuIGNvdXJzIi8+DQoJCTx1aXRleHQgbmFtZT0iU0NSVUJCQVJTVEFUVVNfTE9BRElORyIgdmFsdWU9IkNoYXJnZW1lbnQgZW4gY291cnMiLz4NCgkJPHVpdGV4dCBuYW1lPSJTQ1JVQkJBUlNUQVRVU19CVUZGRVJJTkciIHZhbHVlPSJNaXNlIGVuIG3DqW1vaXJlIi8+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+DQoJCTx1aXRleHQgbmFtZT0iRUxBUFNFRCIgdmFsdWU9IiVtIG1pbnV0ZXMgJXMgc2Vjb25kZXMgcmVzdGFudGVzIi8+DQoJCTx1aXRleHQgbmFtZT0iTk9URk9VTkQiIHZhbHVlPSJSaWVuIHRyb3V2w6kiLz4NCgkJPHVpdGV4dCBuYW1lPSJBVFRBQ0hNRU5UUyIgdmFsdWU9IlBpw6hjZXMgam9pbnRlcyIvPg0KCQk8IS0tIHN1YnN0aXR1dGlvbjogJXAgPT0gY3VycmVudCBzcGVha2VyJ3MgdGl0bGUgLS0+DQoJCTx1aXRleHQgbmFtZT0iQklPV0lOX1RJVExFIiB2YWx1ZT0iQmlvIDogJXAiLz4NCgkJPHVpdGV4dCBuYW1lPSJCSU9CVE5fVElUTEUiIHZhbHVlPSJCaW8gOiIvPg0KCQk8dWl0ZXh0IG5hbWU9IkRJVklERVJCVE5fVElUTEUiIHZhbHVlPSJ8Ii8+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+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+DQoJCTx1aXRleHQgbmFtZT0iUVVJWlBPRF9RVUlaX1NDT1JFIiB2YWx1ZT0iTm90ZSBvYnRlbnVlIDoiLz4NCgkJPHVpdGV4dCBuYW1lPSJRVUlaUE9EX1FVSVpfUEFTU1NDT1JFIiB2YWx1ZT0iTm90ZSBkJ2FkbWlzc2liaWxpdMOpwqA6Ii8+DQoJCTx1aXRleHQgbmFtZT0iUVVJWlBPRF9RVUlaX01BWFNDT1JFIiB2YWx1ZT0iTm90ZSBtYXhpbWFsZSA6Ii8+DQoJCTx1aXRleHQgbmFtZT0iUVVJWlBPRF9RVUVTQVRNUFRfU1RSIiB2YWx1ZT0iVGVudGF0aXZlIDogJW4gc3VyICV0Ii8+DQoJCTx1aXRleHQgbmFtZT0iUVVJWlBPRF9RVUVTVFlQRV9TVFIiIHZhbHVlPSJUeXBlOiAlcyIvPg0KCQk8dWl0ZXh0IG5hbWU9IlFVSVpQT0RfUVVFU1RZUEVfR1JEIiB2YWx1ZT0iTm90w6kiLz4NCgkJPHVpdGV4dCBuYW1lPSJRVUlaUE9EX1FVRVNUWVBFX1NWWSIgdmFsdWU9IkVucXXDqnRlIi8+DQoJCTx1aXRleHQgbmFtZT0iUVVJWlBPRF9RVUlaQVRNUFRfSU5GIiB2YWx1ZT0iSWxsaW1pdMOpIi8+DQoJCTx1aXRleHQgbmFtZT0iUVVJWlBPRF9RVUVTQVRNUFRfSU5GIiB2YWx1ZT0iSWxsaW1pdMOpIi8+DQoJCTx1aXRleHQgbmFtZT0iV0FSTklOR01TR19ZRVNTVFJJTkciIHZhbHVlPSJPdWkiLz4NCgkJPHVpdGV4dCBuYW1lPSJXQVJOSU5HTVNHX05PU1RSSU5HIiB2YWx1ZT0iTm9uIi8+DQoJCTx1aXRleHQgbmFtZT0iV0FSTklOR01TR19USVRMRVNUUklORyIgdmFsdWU9IkF2ZXJ0aXNzZW1lbnQgZGUgbmF2aWdhdGlvbiBkdSBxdWVzdGlvbm5haXJlIi8+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+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+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VklEUExBWUlORyIgdmFsdWU9IuODk+ODh+OCquWGjeeUn+S4rS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RVUlaIiB2YWx1ZT0i44Kv44Kk44K6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XF1aXogcG9kIGFuZCBtZXNzYWdlIGJveCB0ZXh0cy0tPg0KCQk8dWl0ZXh0IG5hbWU9IlFVSVpQT0RfUVVJWl9BVFRFTVBUIiB2YWx1ZT0i44Kv44Kk44K66Kmm6KGM5Zue5pWwIDogIi8+DQoJCTx1aXRleHQgbmFtZT0iUVVJWlBPRF9RVUlaX0FUVEVNUFRfVkFMVUUiIHZhbHVlPSIlbiAvICV0Ii8+DQoJCTx1aXRleHQgbmFtZT0iUVVJWlBPRF9RVUlaX1NDT1JFIiB2YWx1ZT0i44K544Kz44KiIDogIi8+DQoJCTx1aXRleHQgbmFtZT0iUVVJWlBPRF9RVUlaX1BBU1NTQ09SRSIgdmFsdWU9IuWQiOagvOeCuSA6Ii8+DQoJCTx1aXRleHQgbmFtZT0iUVVJWlBPRF9RVUlaX01BWFNDT1JFIiB2YWx1ZT0i5pyA6auY5b6X54K5IDogIi8+DQoJCTx1aXRleHQgbmFtZT0iUVVJWlBPRF9RVUVTQVRNUFRfU1RSIiB2YWx1ZT0i6Kmm6KGM5Zue5pWwIDogJW4gLyAldCIvPg0KCQk8dWl0ZXh0IG5hbWU9IlFVSVpQT0RfUVVFU1RZUEVfU1RSIiB2YWx1ZT0i44K/44Kk44OXIDogJXMiLz4NCgkJPHVpdGV4dCBuYW1lPSJRVUlaUE9EX1FVRVNUWVBFX0dSRCIgdmFsdWU9IuipleS+oSIvPg0KCQk8dWl0ZXh0IG5hbWU9IlFVSVpQT0RfUVVFU1RZUEVfU1ZZIiB2YWx1ZT0i44Ki44Oz44Kx44O844OIIi8+DQoJCTx1aXRleHQgbmFtZT0iUVVJWlBPRF9RVUlaQVRNUFRfSU5GIiB2YWx1ZT0i54Sh5Yi26ZmQIi8+DQoJCTx1aXRleHQgbmFtZT0iUVVJWlBPRF9RVUVTQVRNUFRfSU5GIiB2YWx1ZT0i54Sh5Yi26ZmQIi8+DQoJCTx1aXRleHQgbmFtZT0iV0FSTklOR01TR19ZRVNTVFJJTkciIHZhbHVlPSLjga/jgYQiLz4NCgkJPHVpdGV4dCBuYW1lPSJXQVJOSU5HTVNHX05PU1RSSU5HIiB2YWx1ZT0i44GE44GE44GIIi8+DQoJCTx1aXRleHQgbmFtZT0iV0FSTklOR01TR19USVRMRVNUUklORyIgdmFsdWU9IuOCr+OCpOOCuuOBruODiuODk+OCsuODvOOCt+ODp+ODs+OBq+mWouOBmeOCi+itpuWRiiIvPg0KCQk8dWl0ZXh0IG5hbWU9IldBUk5JTkdNU0dfTVNHU1RSSU5HIiB2YWx1ZT0i44GT44Gu44Kv44Kk44K644Gr44Gv44CB44G+44Gg6Kej562U44GX44Gm44GE44Gq44GE6LOq5ZWP44GM44GC44KK44G+44GZ44CCJiN4QTsmI3hBOyDjgq/jgqTjgrrjgpLntYLkuobjgZnjgovjgavjga/jgIHjgIzjga/jgYTjgI3jgpLjgq/jg6rjg4Pjgq/jgZfjgb7jgZnjgILjgq/jgqTjgrrjgpLntprooYzjgZnjgovjgavjga/jgIHjgIzjgYTjgYTjgYjjgI3jgpLjgq/jg6rjg4Pjgq/jgZfjgb7jgZnjgIIiLz4NCgkJPHVpdGV4dCBuYW1lPSJJTkZPUk1BVElPTl9IMjY0X0ZMQVNIUExBWUVSIiB2YWx1ZT0i44GK5L2/44GE44Gu44Kz44Oz44OU44Ol44O844K/44Gr54++5Zyo44Kk44Oz44K544OI44O844Or44GV44KM44Gm44GE44KLIEZsYXNoIFBsYXllciDjga7jg5Djg7zjgrjjg6fjg7Pjga/jgIHjgZPjga7jg5Pjg4fjgqrjgpLjgrXjg53jg7zjg4jjgZfjgabjgYTjgb7jgZvjgpPjgILmnIDmlrDjga4gRmxhc2ggUGxheWVyIOOCkuODgOOCpuODs+ODreODvOODieOBmeOCi+OBq+OBr+OAgeODk+ODh+OCqumgmOWfn+OCkuOCr+ODquODg+OCr+OBl+OBpuOBj+OBoOOBleOBhOOAg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jgrXjgqTjg4njg5Djg7zjgpLlj4LliqDogIXjgavopovjgZvjgosiLz4NCgkJPHVpdGV4dCBuYW1lPSJNVVRFIiB2YWx1ZT0i44Of44Ol44O844OIIi8+DQoJCTx1aXRleHQgbmFtZT0iRE9DV1JBUF9USVRMRSIgdmFsdWU9IlByZXNlbnRlciDmt7vku5jjg5XjgqHjgqTjg6siLz4NCgkJPHVpdGV4dCBuYW1lPSJET0NXUkFQX01TRyIgdmFsdWU9IuODnuOCpOOCs+ODs+ODlOODpeODvOOCv+OBq+S/neWtmCIvPg0KCQk8dWl0ZXh0IG5hbWU9IkRPQ1dSQVBfUFJPTVBUIiB2YWx1ZT0i44Kv44Oq44OD44Kv44GX44Gm44OA44Km44Oz44Ot44O844OJ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RVUlaIiB2YWx1ZT0i7YC07KaI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/siJg6Ii8+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/siJg6ICVuLyV0Ii8+DQoJCTx1aXRleHQgbmFtZT0iUVVJWlBPRF9RVUVTVFlQRV9TVFIiIHZhbHVlPSLsnKDtmJU6ICVzIi8+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+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+2AtOymiOulvCDsooXro4ztlZjroKTrqbQgW+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+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+DQoJCTx1aXRleHQgbmFtZT0iU0NSVUJCQVJTVEFUVVNfVklEUExBWUlORyIgdmFsdWU9IlbDrWRlbyBlbiByZXByb2QuIi8+DQoJCTx1aXRleHQgbmFtZT0iU0NSVUJCQVJTVEFUVVNfTE9BRElORyIgdmFsdWU9IkNhcmdhbmRvIi8+DQoJCTx1aXRleHQgbmFtZT0iU0NSVUJCQVJTVEFUVVNfQlVGRkVSSU5HIiB2YWx1ZT0iQWxtYWNlbmFuZG8gZW4gYsO6ZmVyIi8+DQoJCTx1aXRleHQgbmFtZT0iU0NSVUJCQVJTVEFUVVNfUVVFU1RJT04iIHZhbHVlPSJDb250ZXN0YXIgcHJlZ3VudGEiLz4NCgkJPHVpdGV4dCBuYW1lPSJTQ1JVQkJBUlNUQVRVU19SRVZJRVdRVUlaIiB2YWx1ZT0iUmV2aXNhbmRvIHBydWViYSIvPg0KCQk8IS0tIHN1YnN0aXR1dGlvbjogJW0gPT0gbWludXRlcyByZW1haW5pbmcgLS0+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+DQoJCTx1aXRleHQgbmFtZT0iQklPQlROX1RJVExFIiB2YWx1ZT0iQmlvZ3JhZsOtYSIvPg0KCQk8dWl0ZXh0IG5hbWU9IkRJVklERVJCVE5fVElUTEUiIHZhbHVlPSJ8Ii8+DQoJCTx1aXRleHQgbmFtZT0iQ09OVEFDVEJUTl9USVRMRSIgdmFsdWU9IkNvbnRhY3RvIi8+DQoJCTx1aXRleHQgbmFtZT0iVEFCX1FVSVoiIHZhbHVlPSJQcnVlYmEiLz4NCgkJPHVpdGV4dCBuYW1lPSJUQUJfT1VUTElORSIgdmFsdWU9IkNvbnRvcm5vIi8+DQoJCTx1aXRleHQgbmFtZT0iVEFCX1RIVU1CIiB2YWx1ZT0iTWluaWF0LiIvPg0KCQk8dWl0ZXh0IG5hbWU9IlRBQl9OT1RFUyIgdmFsdWU9Ik5vdGFzIi8+DQoJCTx1aXRleHQgbmFtZT0iVEFCX1NFQVJDSCIgdmFsdWU9IkJ1c2NhciIvPg0KCQk8dWl0ZXh0IG5hbWU9IlNMSURFX0hFQURJTkciIHZhbHVlPSJUw610dWxvIGRlIGRpYXBvc2l0aXZhIi8+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+DQoJCTx1aXRleHQgbmFtZT0iQVRUQUNITkFNRV9IRUFESU5HIiB2YWx1ZT0iTm9tYnJlIGRlIGFyY2hpdm8iLz4NCgkJPHVpdGV4dCBuYW1lPSJBVFRBQ0hTSVpFX0hFQURJTkciIHZhbHVlPSJUYW1hw7FvIi8+DQoJCTx1aXRleHQgbmFtZT0iU0xJREVfTk9URVMiIHZhbHVlPSJOb3RhcyBkZSBkaWFwb3NpdGl2YSIvPg0KCQk8IS0tcXVpeiBwb2QgYW5kIG1lc3NhZ2UgYm94IHRleHRzLS0+DQoJCTx1aXRleHQgbmFtZT0iUVVJWlBPRF9RVUlaX0FUVEVNUFQiIHZhbHVlPSJJbnRlbnRvIGRlIHBydWViYToiLz4NCgkJPHVpdGV4dCBuYW1lPSJRVUlaUE9EX1FVSVpfQVRURU1QVF9WQUxVRSIgdmFsdWU9IiVuIGRlICV0Ii8+DQoJCTx1aXRleHQgbmFtZT0iUVVJWlBPRF9RVUlaX1NDT1JFIiB2YWx1ZT0iUHVudHVhY2nDs246Ii8+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+DQoJCTx1aXRleHQgbmFtZT0iV0FSTklOR01TR19ZRVNTVFJJTkciIHZhbHVlPSJTw60iLz4NCgkJPHVpdGV4dCBuYW1lPSJXQVJOSU5HTVNHX05PU1RSSU5HIiB2YWx1ZT0iTm8iLz4NCgkJPHVpdGV4dCBuYW1lPSJXQVJOSU5HTVNHX1RJVExFU1RSSU5HIiB2YWx1ZT0iQXZpc28gZGUgbmF2ZWdhY2nDs24gZGUgcHJ1ZWJhIi8+DQoJCTx1aXRleHQgbmFtZT0iV0FSTklOR01TR19NU0dTVFJJTkciIHZhbHVlPSJIYXkgcHJlZ3VudGFzIHNpbiBpbnRlbnRvcyBlbiBlc3RhIHBydWViYS4mI3hBOyYjeEE7UGFyYSBzYWxpciBkZSBsYSBwcnVlYmEsIGhhZ2EgY2xpYyBlbiBTw60uIFBhcmEgY29udGludWFyLCBoYWdhIGNsaWMgZW4gTm8uIi8+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+DQoJCTwhLS0gc3Vic3RpdHV0aW9uOiAlbiA9PSBzbGlkZSBudW1iZXIgLS0+DQoJCTx1aXRleHQgbmFtZT0iQk9PS01BUktTTElERSIgdmFsdWU9IkFkb2JlIFByZXNlbnRlcjogJXAgJXMiLz4NCgkJPHVpdGV4dCBuYW1lPSJTSE9XU0lERUJBUiIgdmFsdWU9Ik1vc3RyYXIgYmFycmEgbGF0ZXJhbCBhIGxvcyBwYXJ0aWNpcGFudGVzIi8+DQoJCTx1aXRleHQgbmFtZT0iTVVURSIgdmFsdWU9IlNpbGVuY2lhciIvPg0KCQk8dWl0ZXh0IG5hbWU9IkRPQ1dSQVBfVElUTEUiIHZhbHVlPSJBcmNoaXZvIGFkanVudG8gZGUgUHJlc2VudGVyIi8+DQoJCTx1aXRleHQgbmFtZT0iRE9DV1JBUF9NU0ciIHZhbHVlPSJHdWFyZGFyIGVuIE1pIFBDIi8+DQoJCTx1aXRleHQgbmFtZT0iRE9DV1JBUF9QUk9NUFQiIHZhbHVlPSJIYWdhIGNsaWMgZW4gRGVzY2FyZ2FyIi8+DQoJPC9sYW5ndWFnZT4NCgk8bGFuZ3VhZ2UgaWQ9InB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+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+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0byIvPg0KCQk8dWl0ZXh0IG5hbWU9IlRBQl9RVUlaIiB2YWx1ZT0iUXVlc3QuIi8+DQoJCTx1aXRleHQgbmFtZT0iVEFCX09VVExJTkUiIHZhbHVlPSJFc3F1ZW1hIi8+DQoJCTx1aXRleHQgbmFtZT0iVEFCX1RIVU1CIiB2YWx1ZT0iTWluaSIvPg0KCQk8dWl0ZXh0IG5hbWU9IlRBQl9OT1RFUyIgdmFsdWU9Ik5vdGFzIi8+DQoJCTx1aXRleHQgbmFtZT0iVEFCX1NFQVJDSCIgdmFsdWU9IkJ1c2NhIi8+DQoJCTx1aXRleHQgbmFtZT0iU0xJREVfSEVBRElORyIgdmFsdWU9IlTDrXR1bG8gZG8gc2xpZGUiLz4NCgkJPHVpdGV4dCBuYW1lPSJEVVJBVElPTl9IRUFESU5HIiB2YWx1ZT0iRHVyYcOnw6NvIi8+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+DQoJCTx1aXRleHQgbmFtZT0iU0xJREVfTk9URVMiIHZhbHVlPSJBbm90YcOnw7VlcyBkbyBzbGlkZSIvPg0KCQk8IS0tcXVpeiBwb2QgYW5kIG1lc3NhZ2UgYm94IHRleHRzLS0+DQoJCTx1aXRleHQgbmFtZT0iUVVJWlBPRF9RVUlaX0FUVEVNUFQiIHZhbHVlPSJUZW50YXRpdmEgbm8gcXVlc3Rpb27DoXJpbzoiLz4NCgkJPHVpdGV4dCBuYW1lPSJRVUlaUE9EX1FVSVpfQVRURU1QVF9WQUxVRSIgdmFsdWU9IiVuIGRlICV0Ii8+DQoJCTx1aXRleHQgbmFtZT0iUVVJWlBPRF9RVUlaX1NDT1JFIiB2YWx1ZT0iUG9udHVhw6fDo286Ii8+DQoJCTx1aXRleHQgbmFtZT0iUVVJWlBPRF9RVUlaX1BBU1NTQ09SRSIgdmFsdWU9IlBvbnR1YcOnw6NvIGRlIGFwcm92YcOnw6NvOiIvPg0KCQk8dWl0ZXh0IG5hbWU9IlFVSVpQT0RfUVVJWl9NQVhTQ09SRSIgdmFsdWU9IlBvbnR1YcOnw6NvIG3DoXhpbWE6Ii8+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+DQoJCTx1aXRleHQgbmFtZT0iUVVJWlBPRF9RVUlaQVRNUFRfSU5GIiB2YWx1ZT0iSW5maW5pdG8iLz4NCgkJPHVpdGV4dCBuYW1lPSJRVUlaUE9EX1FVRVNBVE1QVF9JTkYiIHZhbHVlPSJJbmZpbml0byIvPg0KCQk8dWl0ZXh0IG5hbWU9IldBUk5JTkdNU0dfWUVTU1RSSU5HIiB2YWx1ZT0iU2ltIi8+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+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+DQoJPC9sYW5ndWFnZT4NCgk8bGFuZ3VhZ2UgaWQ9Iml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ludGVycm90dG8iLz4NCgkJPHVpdGV4dCBuYW1lPSJTQ1JVQkJBUlNUQVRVU19QTEFZSU5HIiB2YWx1ZT0iUmlwcm9kdXppb25lIi8+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+DQoJCTx1aXRleHQgbmFtZT0iRUxBUFNFRCIgdmFsdWU9IiVtIE1pbnV0aSAlcyBTZWNvbmRpIHJpbWFuZW50aSIvPg0KCQk8dWl0ZXh0IG5hbWU9Ik5PVEZPVU5EIiB2YWx1ZT0iTmVzc3VuIGVsZW1lbnRvIHRyb3ZhdG8iLz4NCgkJPHVpdGV4dCBuYW1lPSJBVFRBQ0hNRU5UUyIgdmFsdWU9IkFsbGVnYXRp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+DQoJCTx1aXRleHQgbmFtZT0iRFVSQVRJT05fSEVBRElORyIgdmFsdWU9IkR1cmF0YSIvPg0KCQk8dWl0ZXh0IG5hbWU9IlNFQVJDSF9IRUFESU5HIiB2YWx1ZT0iQ2VyY2EgdGVzdG86Ii8+DQoJCTx1aXRleHQgbmFtZT0iVEhVTUJfSEVBRElORyIgdmFsdWU9IkRpYXBvc2l0aXZhIi8+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+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+DQoJCTx1aXRleHQgbmFtZT0iUVVJWlBPRF9RVUVTVFlQRV9TVFIiIHZhbHVlPSJUaXBvOiAlcyIvPg0KCQk8dWl0ZXh0IG5hbWU9IlFVSVpQT0RfUVVFU1RZUEVfR1JEIiB2YWx1ZT0iQ29uIHZhbHV0YXppb25lIi8+DQoJCTx1aXRleHQgbmFtZT0iUVVJWlBPRF9RVUVTVFlQRV9TVlkiIHZhbHVlPSJJbmRhZ2luZSIvPg0KCQk8dWl0ZXh0IG5hbWU9IlFVSVpQT0RfUVVJWkFUTVBUX0lORiIgdmFsdWU9IkluZmluaXRpIi8+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+DQoJCTx1aXRleHQgbmFtZT0iRE9DV1JBUF9USVRMRSIgdmFsdWU9IkFsbGVnYXRvIGZpbGUgUHJlc2VudGVyIi8+DQoJCTx1aXRleHQgbmFtZT0iRE9DV1JBUF9NU0ciIHZhbHVlPSJTYWx2YSBpbiBSaXNvcnNlIGRlbCBjb21wdXRlciIvPg0KCQk8dWl0ZXh0IG5hbWU9IkRPQ1dSQVBfUFJPTVBUIiB2YWx1ZT0iQ2xpYyBwZXIgc2NhcmljYXJlIi8+DQoJPC9sYW5ndWFnZT4NCgk8bGFuZ3VhZ2UgaWQ9Im5s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+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+DQoJCTx1aXRleHQgbmFtZT0iU0NSVUJCQVJTVEFUVVNfVklEUExBWUlORyIgdmFsdWU9IlZpZGVvIGFmc3BlbGVuIi8+DQoJCTx1aXRleHQgbmFtZT0iU0NSVUJCQVJTVEFUVVNfTE9BRElORyIgdmFsdWU9IkxhZGVuIi8+DQoJCTx1aXRleHQgbmFtZT0iU0NSVUJCQVJTVEFUVVNfQlVGRkVSSU5HIiB2YWx1ZT0iQnVmZmVyZW4iLz4NCgkJPHVpdGV4dCBuYW1lPSJTQ1JVQkJBUlNUQVRVU19RVUVTVElPTiIgdmFsdWU9IlZyYWFnIG1ldCBhbnR3b29yZCIvPg0KCQk8dWl0ZXh0IG5hbWU9IlNDUlVCQkFSU1RBVFVTX1JFVklFV1FVSVoiIHZhbHVlPSJRdWl6IGNvbnRyb2xlcmVuIi8+DQoJCTwhLS0gc3Vic3RpdHV0aW9uOiAlbSA9PSBtaW51dGVzIHJlbWFpbmluZyAtLT4NCgkJPCEtLSBzdWJzdGl0dXRpb246ICVzID09IHNlY29uZHMgcmVtYWluaW5nIC0tPg0KCQk8dWl0ZXh0IG5hbWU9IkVMQVBTRUQiIHZhbHVlPSJFciByZXN0ZXJlbiAlbSBtaW51dGVuICVzIHNlY29uZGVuIi8+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+DQoJCTx1aXRleHQgbmFtZT0iVEFCX1FVSVoiIHZhbHVlPSJRdWl6Ii8+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+DQoJCTx1aXRleHQgbmFtZT0iU0VBUkNIX0hFQURJTkciIHZhbHVlPSJab2VrZW4gbmFhciB0ZWtzdDoiLz4NCgkJPHVpdGV4dCBuYW1lPSJUSFVNQl9IRUFESU5HIiB2YWx1ZT0iRGlhIi8+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+DQoJCTwhLS1xdWl6IHBvZCBhbmQgbWVzc2FnZSBib3ggdGV4dHMtLT4NCgkJPHVpdGV4dCBuYW1lPSJRVUlaUE9EX1FVSVpfQVRURU1QVCIgdmFsdWU9IlF1aXpwb2dpbmc6Ii8+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+DQoJCTx1aXRleHQgbmFtZT0iUVVJWlBPRF9RVUVTVFlQRV9TVFIiIHZhbHVlPSJUeXBlOiAlcyIvPg0KCQk8dWl0ZXh0IG5hbWU9IlFVSVpQT0RfUVVFU1RZUEVfR1JEIiB2YWx1ZT0iVGVsdCB2b29yIHNjb3JlIi8+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+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+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+DQoJCTx1aWZvbnQgbmFtZT0iRk9OVF9QUkVTRU5UQVRJT05OQU1FIiB2YWx1ZT0i5a6L5L2TLTE4MDMwLDE0LGZhbHNlLGZhbHNlLHRydWUiLz4NCgkJPHVpZm9udCBuYW1lPSJGT05UX1BSRVNFTlRFUk5BTUUiIHZhbHVlPSLlrovkvZMtMTgwMzAsMTQsdHJ1ZSxmYWxzZSx0cnVlIi8+DQoJCTx1aWZvbnQgbmFtZT0iRk9OVF9QUkVTRU5URVJUSVRMRSIgdmFsdWU9IuWui+S9ky0xODAzMCwxMyxmYWxzZSxmYWxzZSx0cnVlIi8+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+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+DQoJCTx1aWZvbnQgbmFtZT0iRk9OVF9NU0dCT1hfV0lOVElUTEUiIHZhbHVlPSLlrovkvZMtMTgwMzAsMTIsdHJ1ZSxmYWxzZSx0cnVlIi8+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+DQoJCTx1aWZvbnQgbmFtZT0iRk9OVF9RVUlaUE9EX1FVRVNUSU9OX1NDT1JFIiB2YWx1ZT0i5a6L5L2TLTE4MDMwLDEwLGZhbHNlLGZhbHNlLHRydWUiLz4NCgkJPHVpZm9udCBuYW1lPSJGT05UX1FVSVpQT0RfUVVFU1RJT05fU0NPUkVfVkFMVUUiIHZhbHVlPSLlrovkvZMtMTgwMzAsMTAsdHJ1ZSxmYWxzZSx0cnVlIi8+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+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+S9ky0xODAzMCwxMCxmYWxzZSxmYWxzZSx0cnVlIi8+DQoJCTx1aWZvbnQgbmFtZT0iRk9OVF9RVUlaUE9EX1FVSVpfUVVFU1RJT05fQVRURU1QVEVEX1ZBTFVFIiB2YWx1ZT0i5a6L5L2TLTE4MDMwLDEwLHRydWUsZmFsc2UsdHJ1ZSIvPg0KCQk8dWlmb250IG5hbWU9IkZPTlRfUVVJWlBPRF9RVUlaX1NDT1JFX1RBRyIgdmFsdWU9IuWui+S9ky0xODAzMCwxMix0cnVlLGZhbHNlLHRydWUiLz4NCgkJPHVpZm9udCBuYW1lPSJGT05UX1FVSVpQT0RfUVVJWl9TQ09SRSIgdmFsdWU9IuWui+S9ky0xODAzMCwxMCxmYWxzZSxmYWxzZSx0cnVlIi8+DQoJCTx1aWZvbnQgbmFtZT0iRk9OVF9RVUlaUE9EX1FVSVpfU0NPUkVfVkFMVUUiIHZhbHVlPSLlrovkvZMtMTgwMzAsMTAsdHJ1ZSxmYWxzZSx0cnVlIi8+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+S9ky0xODAzMCwxMCxmYWxzZSxmYWxzZSx0cnVlIi8+DQoJCTx1aWZvbnQgbmFtZT0iRk9OVF9RVUlaUE9EX1FVSVpfUEFTU1NDT1JFX1ZBTFVFIiB2YWx1ZT0i5a6L5L2TLTE4MDMwLDEwLHRydWUsZmFsc2UsdHJ1ZSIvPg0KCQk8IS0tIHVpdGV4dCAtLT4NCgkJPCEtLSBzdWJzdGl0dXRpb246ICVuID09IHNsaWRlIG51bWJlciAtLT4NCgkJPHVpdGV4dCBuYW1lPSJVTk5BTUVEU0xJREVUSVRMRSIgdmFsdWU9IuW5u+eBr+eJhyAlbiIvPg0KCQk8IS0tIHN1YnN0aXR1dGlvbjogJW4gPT0gc2xpZGUgbnVtYmVyIC0tPg0KCQk8IS0tIHN1YnN0aXR1dGlvbjogJXQgPT0gdG90YWwgc2xpZGUgY291bnQgLS0+DQoJCTx1aXRleHQgbmFtZT0iU0NSVUJCQVJTVEFUVVNfU0xJREVJTkZPIiB2YWx1ZT0i5bm754Gv54mHICVuIC8gJXQgfCAiLz4NCgkJPHVpdGV4dCBuYW1lPSJTQ1JVQkJBUlNUQVRVU19TVE9QUEVEIiB2YWx1ZT0i5bey5YGc5q2iIi8+DQoJCTx1aXRleHQgbmFtZT0iU0NSVUJCQVJTVEFUVVNfUExBWUlORyIgdmFsdWU9Iuato+WcqOaSreaUviIvPg0KCQk8dWl0ZXh0IG5hbWU9IlNDUlVCQkFSU1RBVFVTX05PQVVESU8iIHZhbHVlPSLml6Dpn7PpopEiLz4NCgkJPHVpdGV4dCBuYW1lPSJTQ1JVQkJBUlNUQVRVU19WSURQTEFZSU5HIiB2YWx1ZT0i6KeG6aKR5pKt5pS+Ii8+DQoJCTx1aXRleHQgbmFtZT0iU0NSVUJCQVJTVEFUVVNfTE9BRElORyIgdmFsdWU9Iuato+WcqOi9veWFpSIvPg0KCQk8dWl0ZXh0IG5hbWU9IlNDUlVCQkFSU1RBVFVTX0JVRkZFUklORyIgdmFsdWU9Iuato+WcqOi/m+ihjOe8k+WGsuWkhOeQhiIvPg0KCQk8dWl0ZXh0IG5hbWU9IlNDUlVCQkFSU1RBVFVTX1FVRVNUSU9OIiB2YWx1ZT0i5Zue562U6Zeu6aKYIi8+DQoJCTx1aXRleHQgbmFtZT0iU0NSVUJCQVJTVEFUVVNfUkVWSUVXUVVJWiIgdmFsdWU9Iuato+WcqOWuoemYhea1i+mqjCIvPg0KCQk8IS0tIHN1YnN0aXR1dGlvbjogJW0gPT0gbWludXRlcyByZW1haW5pbmcgLS0+DQoJCTwhLS0gc3Vic3RpdHV0aW9uOiAlcyA9PSBzZWNvbmRzIHJlbWFpbmluZyAtLT4NCgkJPHVpdGV4dCBuYW1lPSJFTEFQU0VEIiB2YWx1ZT0i5Ymp5L2ZICVtIOWIhumSnyAlcyDnp5IiLz4NCgkJPHVpdGV4dCBuYW1lPSJOT1RGT1VORCIgdmFsdWU9IuacquaJvuWIsOS7u+S9leWGheWuuSIvPg0KCQk8dWl0ZXh0IG5hbWU9IkFUVEFDSE1FTlRTIiB2YWx1ZT0i6ZmE5Lu2Ii8+DQoJCTwhLS0gc3Vic3RpdHV0aW9uOiAlcCA9PSBjdXJyZW50IHNwZWFrZXIncyB0aXRsZSAtLT4NCgkJPHVpdGV4dCBuYW1lPSJCSU9XSU5fVElUTEUiIHZhbHVlPSLkuKrkurrnroDku4s6ICVwIi8+DQoJCTx1aXRleHQgbmFtZT0iQklPQlROX1RJVExFIiB2YWx1ZT0i5Liq5Lq6566A5LuLIi8+DQoJCTx1aXRleHQgbmFtZT0iRElWSURFUkJUTl9USVRMRSIgdmFsdWU9InwiLz4NCgkJPHVpdGV4dCBuYW1lPSJDT05UQUNUQlROX1RJVExFIiB2YWx1ZT0i6IGU57O75pa55byPIi8+DQoJCTx1aXRleHQgbmFtZT0iVEFCX1FVSVoiIHZhbHVlPSLmtYvpqowiLz4NCgkJPHVpdGV4dCBuYW1lPSJUQUJfT1VUTElORSIgdmFsdWU9IuWkp+e6siIvPg0KCQk8dWl0ZXh0IG5hbWU9IlRBQl9USFVNQiIgdmFsdWU9Iue8qeeVpeWbviIvPg0KCQk8dWl0ZXh0IG5hbWU9IlRBQl9OT1RFUyIgdmFsdWU9IuWkh+azqCIvPg0KCQk8dWl0ZXh0IG5hbWU9IlRBQl9TRUFSQ0giIHZhbHVlPSLmkJzntKIiLz4NCgkJPHVpdGV4dCBuYW1lPSJTTElERV9IRUFESU5HIiB2YWx1ZT0i5bm754Gv54mH5qCH6aKYIi8+DQoJCTx1aXRleHQgbmFtZT0iRFVSQVRJT05fSEVBRElORyIgdmFsdWU9IuaMgee7reaXtumXtCIvPg0KCQk8dWl0ZXh0IG5hbWU9IlNFQVJDSF9IRUFESU5HIiB2YWx1ZT0i5pCc57Si5paH5pysOiIvPg0KCQk8dWl0ZXh0IG5hbWU9IlRIVU1CX0hFQURJTkciIHZhbHVlPSLlubvnga/niYciLz4NCgkJPHVpdGV4dCBuYW1lPSJUSFVNQl9JTkZPIiB2YWx1ZT0i5bm754Gv54mH5qCH6aKYL+aMgee7reaXtumXtCIvPg0KCQk8dWl0ZXh0IG5hbWU9IkFUVEFDSE5BTUVfSEVBRElORyIgdmFsdWU9IuaWh+S7tuWQjSIvPg0KCQk8dWl0ZXh0IG5hbWU9IkFUVEFDSFNJWkVfSEVBRElORyIgdmFsdWU9IuWkp+WwjyIvPg0KCQk8dWl0ZXh0IG5hbWU9IlNMSURFX05PVEVTIiB2YWx1ZT0i5bm754Gv54mH5aSH5rOoIi8+DQoJCTwhLS1xdWl6IHBvZCBhbmQgbWVzc2FnZSBib3ggdGV4dHMtLT4NCgkJPHVpdGV4dCBuYW1lPSJRVUlaUE9EX1FVSVpfQVRURU1QVCIgdmFsdWU9Iua1i+mqjOWwneivleasoeaVsDoiLz4NCgkJPHVpdGV4dCBuYW1lPSJRVUlaUE9EX1FVSVpfQVRURU1QVF9WQUxVRSIgdmFsdWU9IuesrCAlbiDmrKHvvIzlhbEgJXQg5qyhIi8+DQoJCTx1aXRleHQgbmFtZT0iUVVJWlBPRF9RVUlaX1NDT1JFIiB2YWx1ZT0i5b6X5YiGOiIvPg0KCQk8dWl0ZXh0IG5hbWU9IlFVSVpQT0RfUVVJWl9QQVNTU0NPUkUiIHZhbHVlPSLlj4rmoLzliIbmlbA6Ii8+DQoJCTx1aXRleHQgbmFtZT0iUVVJWlBPRF9RVUlaX01BWFNDT1JFIiB2YWx1ZT0i5pyA6auY5YiG5pWwOiIvPg0KCQk8dWl0ZXh0IG5hbWU9IlFVSVpQT0RfUVVFU0FUTVBUX1NUUiIgdmFsdWU9IuWwneivleasoeaVsDog56ysICVuIOasoe+8jOWFsSAldCDmrKEiLz4NCgkJPHVpdGV4dCBuYW1lPSJRVUlaUE9EX1FVRVNUWVBFX1NUUiIgdmFsdWU9Iuexu+WeizogJXMiLz4NCgkJPHVpdGV4dCBuYW1lPSJRVUlaUE9EX1FVRVNUWVBFX0dSRCIgdmFsdWU9IuivhOe6pyIvPg0KCQk8dWl0ZXh0IG5hbWU9IlFVSVpQT0RfUVVFU1RZUEVfU1ZZIiB2YWx1ZT0i6LCD5p+lIi8+DQoJCTx1aXRleHQgbmFtZT0iUVVJWlBPRF9RVUlaQVRNUFRfSU5GIiB2YWx1ZT0i5peg6ZmQIi8+DQoJCTx1aXRleHQgbmFtZT0iUVVJWlBPRF9RVUVTQVRNUFRfSU5GIiB2YWx1ZT0i5peg6ZmQIi8+DQoJCTx1aXRleHQgbmFtZT0iV0FSTklOR01TR19ZRVNTVFJJTkciIHZhbHVlPSLmmK8iLz4NCgkJPHVpdGV4dCBuYW1lPSJXQVJOSU5HTVNHX05PU1RSSU5HIiB2YWx1ZT0i5ZCmIi8+DQoJCTx1aXRleHQgbmFtZT0iV0FSTklOR01TR19USVRMRVNUUklORyIgdmFsdWU9Iua1i+mqjOWvvOiIquitpuWRiiIvPg0KCQk8dWl0ZXh0IG5hbWU9IldBUk5JTkdNU0dfTVNHU1RSSU5HIiB2YWx1ZT0i5q2k5rWL6aqM5Lit5pyJ5pyq5bCd6K+V5L2c562U55qE6Zeu6aKY44CCJiN4QTsmI3hBO+WNleWHu+KAnOaYr+KAnemAgOWHuuatpOa1i+mqjOOAguWNleWHu+KAnOWQpuKAnee7p+e7rea1i+mqjOOAgiIvPg0KCQk8dWl0ZXh0IG5hbWU9IklORk9STUFUSU9OX0gyNjRfRkxBU0hQTEFZRVIiIHZhbHVlPSLlvZPliY3lronoo4XlnKjmgqjnmoTorqHnrpfmnLrkuIrnmoQgRmxhc2ggUGxheWVyIOeJiOacrOS4jeaUr+aMgeivpeinhumikeOAguWNleWHu+inhumikeWMuuWfn+S4i+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+C5Yqg6ICF5pi+56S65o+Q6KaB5qCPIi8+DQoJCTx1aXRleHQgbmFtZT0iTVVURSIgdmFsdWU9IumdmemfsyIvPg0KCQk8dWl0ZXh0IG5hbWU9IkRPQ1dSQVBfVElUTEUiIHZhbHVlPSJQcmVzZW50ZXIg5paH5Lu26ZmE5Lu2Ii8+DQoJCTx1aXRleHQgbmFtZT0iRE9DV1JBUF9NU0ciIHZhbHVlPSLkv53lrZjliLDmiJHnmoTorqHnrpfmnLoiLz4NCgkJPHVpdGV4dCBuYW1lPSJET0NXUkFQX1BST01QVCIgdmFsdWU9IuWNleWHu+S7peS4i+i9vSIvPg0KCTwvbGFuZ3VhZ2U+DQo8L2NvbmZpZ3VyYXRpb24+DQo="/>
  <p:tag name="MMPROD_UIDATA" val="&lt;database version=&quot;7.0&quot;&gt;&lt;object type=&quot;1&quot; unique_id=&quot;10001&quot;&gt;&lt;property id=&quot;20141&quot; value=&quot;B2008-9595_GM2009 v2&quot;/&gt;&lt;property id=&quot;20148&quot; value=&quot;5&quot;/&gt;&lt;property id=&quot;20184&quot; value=&quot;7&quot;/&gt;&lt;property id=&quot;20191&quot; value=&quot;Production Server&quot;/&gt;&lt;property id=&quot;20192&quot; value=&quot;http://svusfulbreeze5.beckman.com&quot;/&gt;&lt;property id=&quot;20193&quot; value=&quot;0&quot;/&gt;&lt;property id=&quot;20250&quot; value=&quot;6&quot;/&gt;&lt;property id=&quot;20251&quot; value=&quot;0&quot;/&gt;&lt;property id=&quot;20259&quot; value=&quot;0&quot;/&gt;&lt;object type=&quot;10&quot; unique_id=&quot;10002&quot;&gt;&lt;object type=&quot;11&quot; unique_id=&quot;10003&quot;&gt;&lt;/object&gt;&lt;object type=&quot;12&quot; unique_id=&quot;10009&quot;&gt;&lt;/object&gt;&lt;/object&gt;&lt;object type=&quot;4&quot; unique_id=&quot;10004&quot;&gt;&lt;/object&gt;&lt;object type=&quot;2&quot; unique_id=&quot;10005&quot;&gt;&lt;object type=&quot;3&quot; unique_id=&quot;10006&quot;&gt;&lt;property id=&quot;20148&quot; value=&quot;5&quot;/&gt;&lt;property id=&quot;20300&quot; value=&quot;Slide 1&quot;/&gt;&lt;property id=&quot;20307&quot; value=&quot;1393&quot;/&gt;&lt;property id=&quot;20309&quot; value=&quot;-1&quot;/&gt;&lt;/object&gt;&lt;object type=&quot;3&quot; unique_id=&quot;10007&quot;&gt;&lt;property id=&quot;20148&quot; value=&quot;5&quot;/&gt;&lt;property id=&quot;20300&quot; value=&quot;Slide 2&quot;/&gt;&lt;property id=&quot;20307&quot; value=&quot;1373&quot;/&gt;&lt;property id=&quot;20309&quot; value=&quot;-1&quot;/&gt;&lt;/object&gt;&lt;object type=&quot;3&quot; unique_id=&quot;10008&quot;&gt;&lt;property id=&quot;20148&quot; value=&quot;5&quot;/&gt;&lt;property id=&quot;20300&quot; value=&quot;Slide 3&quot;/&gt;&lt;property id=&quot;20307&quot; value=&quot;1394&quot;/&gt;&lt;property id=&quot;20309&quot; value=&quot;-1&quot;/&gt;&lt;/object&gt;&lt;/object&gt;&lt;object type=&quot;8&quot; unique_id=&quot;10010&quot;&gt;&lt;/object&gt;&lt;/object&gt;&lt;/database&gt;"/>
  <p:tag name="SECTOMILLISECCONVERTED" val="1"/>
  <p:tag name="ISPRING_RESOURCE_PATHS_HASH" val="ff2bc79a42d4e1134194e983bf134319e6f264"/>
</p:tagLst>
</file>

<file path=ppt/theme/theme1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Blank Presentation">
      <a:majorFont>
        <a:latin typeface="Arial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31159</TotalTime>
  <Words>567</Words>
  <Application>Microsoft Office PowerPoint</Application>
  <PresentationFormat>On-screen Show (4:3)</PresentationFormat>
  <Paragraphs>167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Candara</vt:lpstr>
      <vt:lpstr>Arial</vt:lpstr>
      <vt:lpstr>Arial Bold</vt:lpstr>
      <vt:lpstr>Wingdings</vt:lpstr>
      <vt:lpstr>Times New Roman</vt:lpstr>
      <vt:lpstr>KarlMedium</vt:lpstr>
      <vt:lpstr>ＭＳ Ｐゴシック</vt:lpstr>
      <vt:lpstr>Wingdings 2</vt:lpstr>
      <vt:lpstr>1_Blank Presentation</vt:lpstr>
      <vt:lpstr>Slide 1</vt:lpstr>
      <vt:lpstr>Resume Check List</vt:lpstr>
      <vt:lpstr>Opening Statements</vt:lpstr>
      <vt:lpstr>Education</vt:lpstr>
      <vt:lpstr>Work and Research Experience</vt:lpstr>
      <vt:lpstr>Experience</vt:lpstr>
      <vt:lpstr>How Do I Talk About Experience?</vt:lpstr>
      <vt:lpstr>Other Experience Categories</vt:lpstr>
      <vt:lpstr>Skills</vt:lpstr>
      <vt:lpstr>References</vt:lpstr>
      <vt:lpstr>Interview</vt:lpstr>
      <vt:lpstr>Interview Notes</vt:lpstr>
      <vt:lpstr>Answering Questions</vt:lpstr>
      <vt:lpstr>Ask Questions</vt:lpstr>
      <vt:lpstr>Slide 15</vt:lpstr>
    </vt:vector>
  </TitlesOfParts>
  <Company>Beckman Coulter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GM2009</dc:title>
  <dc:creator>Leeanne desk</dc:creator>
  <cp:lastModifiedBy>Leeanne Bergeron</cp:lastModifiedBy>
  <cp:revision>1343</cp:revision>
  <dcterms:created xsi:type="dcterms:W3CDTF">2000-03-16T16:34:02Z</dcterms:created>
  <dcterms:modified xsi:type="dcterms:W3CDTF">2013-11-06T00:50:32Z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