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1407" r:id="rId2"/>
    <p:sldId id="1527" r:id="rId3"/>
    <p:sldId id="1529" r:id="rId4"/>
    <p:sldId id="1528" r:id="rId5"/>
    <p:sldId id="1540" r:id="rId6"/>
    <p:sldId id="1530" r:id="rId7"/>
    <p:sldId id="1531" r:id="rId8"/>
    <p:sldId id="1533" r:id="rId9"/>
    <p:sldId id="1534" r:id="rId10"/>
    <p:sldId id="1536" r:id="rId11"/>
    <p:sldId id="1537" r:id="rId12"/>
    <p:sldId id="1538" r:id="rId13"/>
    <p:sldId id="1539" r:id="rId14"/>
    <p:sldId id="1541" r:id="rId15"/>
    <p:sldId id="1542" r:id="rId16"/>
  </p:sldIdLst>
  <p:sldSz cx="9144000" cy="6858000" type="screen4x3"/>
  <p:notesSz cx="7023100" cy="9309100"/>
  <p:custDataLst>
    <p:tags r:id="rId19"/>
  </p:custDataLst>
  <p:defaultTextStyle>
    <a:defPPr>
      <a:defRPr lang="en-US"/>
    </a:defPPr>
    <a:lvl1pPr algn="l" rtl="0" fontAlgn="base">
      <a:lnSpc>
        <a:spcPct val="80000"/>
      </a:lnSpc>
      <a:spcBef>
        <a:spcPct val="5000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5000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5000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5000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5000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ndar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AB"/>
    <a:srgbClr val="990099"/>
    <a:srgbClr val="9999FF"/>
    <a:srgbClr val="3333FF"/>
    <a:srgbClr val="FFCC00"/>
    <a:srgbClr val="FF9933"/>
    <a:srgbClr val="B6B6B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7" autoAdjust="0"/>
    <p:restoredTop sz="94672" autoAdjust="0"/>
  </p:normalViewPr>
  <p:slideViewPr>
    <p:cSldViewPr snapToObjects="1">
      <p:cViewPr>
        <p:scale>
          <a:sx n="75" d="100"/>
          <a:sy n="75" d="100"/>
        </p:scale>
        <p:origin x="-1494" y="-330"/>
      </p:cViewPr>
      <p:guideLst>
        <p:guide orient="horz" pos="1584"/>
        <p:guide orient="horz" pos="2352"/>
        <p:guide orient="horz" pos="3024"/>
        <p:guide pos="2880"/>
        <p:guide pos="532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6824" y="-2736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t" anchorCtr="0" compatLnSpc="1">
            <a:prstTxWarp prst="textNoShape">
              <a:avLst/>
            </a:prstTxWarp>
          </a:bodyPr>
          <a:lstStyle>
            <a:lvl1pPr defTabSz="930275">
              <a:defRPr sz="1200" b="1">
                <a:latin typeface="KarlMedium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16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48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1">
                <a:latin typeface="KarlMedium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16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3"/>
            <a:ext cx="304482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b" anchorCtr="0" compatLnSpc="1">
            <a:prstTxWarp prst="textNoShape">
              <a:avLst/>
            </a:prstTxWarp>
          </a:bodyPr>
          <a:lstStyle>
            <a:lvl1pPr defTabSz="930275">
              <a:defRPr sz="1200" b="1">
                <a:latin typeface="KarlMedium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16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3963"/>
            <a:ext cx="304482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1">
                <a:latin typeface="KarlMedium" pitchFamily="2" charset="0"/>
              </a:defRPr>
            </a:lvl1pPr>
          </a:lstStyle>
          <a:p>
            <a:pPr>
              <a:defRPr/>
            </a:pPr>
            <a:fld id="{77409E07-7749-4E2D-ADD7-F7A4BBDF1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t" anchorCtr="0" compatLnSpc="1">
            <a:prstTxWarp prst="textNoShape">
              <a:avLst/>
            </a:prstTxWarp>
          </a:bodyPr>
          <a:lstStyle>
            <a:lvl1pPr defTabSz="930275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48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t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22775"/>
            <a:ext cx="5153025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3"/>
            <a:ext cx="304482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b" anchorCtr="0" compatLnSpc="1">
            <a:prstTxWarp prst="textNoShape">
              <a:avLst/>
            </a:prstTxWarp>
          </a:bodyPr>
          <a:lstStyle>
            <a:lvl1pPr defTabSz="930275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3963"/>
            <a:ext cx="304482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09" tIns="46654" rIns="93309" bIns="46654" numCol="1" anchor="b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BE3D844-B9B6-4766-80AC-7304A2BF7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20750"/>
            <a:fld id="{CAB0C20D-4318-4A49-BB35-25AFA586814D}" type="slidenum">
              <a:rPr lang="en-US" smtClean="0">
                <a:cs typeface="Arial" charset="0"/>
              </a:rPr>
              <a:pPr defTabSz="920750"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2011-12107_Cover_Light_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3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63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 advTm="180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Tm="180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7213" y="685800"/>
            <a:ext cx="2200275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85800"/>
            <a:ext cx="6450013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Tm="180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Tm="180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Tm="180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Tm="180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Tm="180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advTm="180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80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Tm="180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Tm="180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B2011-12107_Cover_Light_1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85800"/>
            <a:ext cx="88026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advTm="1800000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old" pitchFamily="1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old" pitchFamily="1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old" pitchFamily="1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old" pitchFamily="1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old" pitchFamily="1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old" pitchFamily="1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old" pitchFamily="1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old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3pPr>
      <a:lvl4pPr marL="16573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4003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5pPr>
      <a:lvl6pPr marL="28575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6pPr>
      <a:lvl7pPr marL="33147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7pPr>
      <a:lvl8pPr marL="37719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8pPr>
      <a:lvl9pPr marL="42291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1524000" y="1295400"/>
            <a:ext cx="5867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1" charset="-128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1" charset="-128"/>
            </a:endParaRP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1" charset="-128"/>
              </a:rPr>
              <a:t>       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1" charset="-128"/>
              </a:rPr>
              <a:t>Resume Writing &amp; Interview Skills</a:t>
            </a:r>
            <a:endParaRPr lang="en-US" sz="4400" dirty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1" 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smtClean="0"/>
              <a:t>Who?</a:t>
            </a:r>
          </a:p>
          <a:p>
            <a:pPr lvl="1"/>
            <a:r>
              <a:rPr lang="en-US" sz="2400" smtClean="0"/>
              <a:t>Someone who knows your work habits</a:t>
            </a:r>
          </a:p>
          <a:p>
            <a:pPr lvl="1"/>
            <a:r>
              <a:rPr lang="en-US" sz="2400" smtClean="0"/>
              <a:t>Someone you has known you for a long time</a:t>
            </a:r>
          </a:p>
          <a:p>
            <a:pPr lvl="1"/>
            <a:r>
              <a:rPr lang="en-US" sz="2400" smtClean="0"/>
              <a:t>Someone who is credible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Contact your references before</a:t>
            </a:r>
          </a:p>
          <a:p>
            <a:pPr lvl="1"/>
            <a:r>
              <a:rPr lang="en-US" sz="2400" smtClean="0"/>
              <a:t>Ask if they are willing to give you a </a:t>
            </a:r>
            <a:r>
              <a:rPr lang="en-US" sz="2400" i="1" smtClean="0"/>
              <a:t>positive</a:t>
            </a:r>
            <a:r>
              <a:rPr lang="en-US" sz="2400" smtClean="0"/>
              <a:t> reference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Make sure their information is correct</a:t>
            </a:r>
          </a:p>
          <a:p>
            <a:pPr lvl="1"/>
            <a:r>
              <a:rPr lang="en-US" sz="2400" smtClean="0"/>
              <a:t>Names, job titles and phone numbers</a:t>
            </a:r>
          </a:p>
          <a:p>
            <a:endParaRPr lang="en-US" smtClean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Interview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smtClean="0"/>
              <a:t>Purpose of Interviewing</a:t>
            </a:r>
          </a:p>
          <a:p>
            <a:pPr lvl="1"/>
            <a:r>
              <a:rPr lang="en-US" sz="1800" smtClean="0"/>
              <a:t>Interviewing is about interacting with the candidates in a structured way to make the best match to the position requirements</a:t>
            </a:r>
          </a:p>
          <a:p>
            <a:r>
              <a:rPr lang="en-US" sz="2200" b="1" smtClean="0"/>
              <a:t>What we can see</a:t>
            </a:r>
          </a:p>
          <a:p>
            <a:pPr lvl="1"/>
            <a:r>
              <a:rPr lang="en-US" sz="1800" smtClean="0"/>
              <a:t>Presentation</a:t>
            </a:r>
          </a:p>
          <a:p>
            <a:pPr lvl="1"/>
            <a:r>
              <a:rPr lang="en-US" sz="1800" smtClean="0"/>
              <a:t>Personality</a:t>
            </a:r>
          </a:p>
          <a:p>
            <a:pPr lvl="1"/>
            <a:r>
              <a:rPr lang="en-US" sz="1800" smtClean="0"/>
              <a:t>Similarity</a:t>
            </a:r>
          </a:p>
          <a:p>
            <a:pPr lvl="1"/>
            <a:r>
              <a:rPr lang="en-US" sz="1800" smtClean="0"/>
              <a:t>Resume</a:t>
            </a:r>
          </a:p>
          <a:p>
            <a:pPr lvl="1"/>
            <a:r>
              <a:rPr lang="en-US" sz="1800" smtClean="0"/>
              <a:t>Public Information</a:t>
            </a:r>
          </a:p>
          <a:p>
            <a:r>
              <a:rPr lang="en-US" sz="2200" b="1" smtClean="0"/>
              <a:t>What we want to learn</a:t>
            </a:r>
          </a:p>
          <a:p>
            <a:pPr lvl="1"/>
            <a:r>
              <a:rPr lang="en-US" sz="1800" smtClean="0"/>
              <a:t>Knowledge, Skills, and Ability</a:t>
            </a:r>
          </a:p>
          <a:p>
            <a:pPr lvl="1"/>
            <a:r>
              <a:rPr lang="en-US" sz="1800" smtClean="0"/>
              <a:t>Leadership</a:t>
            </a:r>
          </a:p>
          <a:p>
            <a:pPr lvl="1"/>
            <a:r>
              <a:rPr lang="en-US" sz="1800" smtClean="0"/>
              <a:t>Motivation</a:t>
            </a:r>
          </a:p>
          <a:p>
            <a:pPr lvl="1"/>
            <a:r>
              <a:rPr lang="en-US" sz="1800" smtClean="0"/>
              <a:t>Career Potential</a:t>
            </a:r>
          </a:p>
          <a:p>
            <a:pPr lvl="1"/>
            <a:r>
              <a:rPr lang="en-US" sz="1800" smtClean="0"/>
              <a:t>Fit Factors</a:t>
            </a:r>
          </a:p>
          <a:p>
            <a:endParaRPr lang="en-US" smtClean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Interview Notes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Always do research and be familiar with the company</a:t>
            </a:r>
          </a:p>
          <a:p>
            <a:endParaRPr lang="en-US" sz="2400" smtClean="0"/>
          </a:p>
          <a:p>
            <a:r>
              <a:rPr lang="en-US" sz="2400" smtClean="0"/>
              <a:t>Be confident </a:t>
            </a:r>
          </a:p>
          <a:p>
            <a:endParaRPr lang="en-US" sz="2400" smtClean="0"/>
          </a:p>
          <a:p>
            <a:r>
              <a:rPr lang="en-US" sz="2400" smtClean="0"/>
              <a:t>Speak well, but not too fast</a:t>
            </a:r>
          </a:p>
          <a:p>
            <a:endParaRPr lang="en-US" sz="2400" smtClean="0"/>
          </a:p>
          <a:p>
            <a:r>
              <a:rPr lang="en-US" sz="2400" smtClean="0"/>
              <a:t>Ask questions if you are not sure what is being asked</a:t>
            </a:r>
          </a:p>
          <a:p>
            <a:endParaRPr lang="en-US" sz="2400" smtClean="0"/>
          </a:p>
          <a:p>
            <a:pPr lvl="1"/>
            <a:r>
              <a:rPr lang="en-US" sz="2400" smtClean="0"/>
              <a:t>It is better to ask questions than to answer the wrong one.</a:t>
            </a:r>
          </a:p>
          <a:p>
            <a:endParaRPr lang="en-US" sz="2400" smtClean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Answering Questions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1800" dirty="0" smtClean="0"/>
              <a:t>Be honest and complete</a:t>
            </a:r>
          </a:p>
          <a:p>
            <a:pPr>
              <a:defRPr/>
            </a:pPr>
            <a:r>
              <a:rPr lang="en-US" sz="1800" dirty="0" smtClean="0"/>
              <a:t>BBI Structure (behavior based interviews)</a:t>
            </a:r>
          </a:p>
          <a:p>
            <a:pPr>
              <a:defRPr/>
            </a:pPr>
            <a:endParaRPr lang="en-US" sz="1800" dirty="0" smtClean="0"/>
          </a:p>
          <a:p>
            <a:pPr marL="0" indent="0">
              <a:buFontTx/>
              <a:buNone/>
              <a:defRPr/>
            </a:pPr>
            <a:r>
              <a:rPr lang="en-US" sz="2000" b="1" i="1" dirty="0" smtClean="0"/>
              <a:t>The best indicator of future performance is past performance</a:t>
            </a:r>
          </a:p>
          <a:p>
            <a:pPr>
              <a:defRPr/>
            </a:pPr>
            <a:r>
              <a:rPr lang="en-US" sz="1800" b="1" dirty="0"/>
              <a:t>Provide STAR answers</a:t>
            </a:r>
          </a:p>
          <a:p>
            <a:pPr lvl="1">
              <a:defRPr/>
            </a:pPr>
            <a:r>
              <a:rPr lang="en-US" sz="1800" dirty="0"/>
              <a:t>Situation</a:t>
            </a:r>
          </a:p>
          <a:p>
            <a:pPr lvl="1">
              <a:defRPr/>
            </a:pPr>
            <a:r>
              <a:rPr lang="en-US" sz="1800" dirty="0"/>
              <a:t>Task</a:t>
            </a:r>
          </a:p>
          <a:p>
            <a:pPr lvl="1">
              <a:defRPr/>
            </a:pPr>
            <a:r>
              <a:rPr lang="en-US" sz="1800" dirty="0"/>
              <a:t>Actions</a:t>
            </a:r>
          </a:p>
          <a:p>
            <a:pPr lvl="1">
              <a:defRPr/>
            </a:pPr>
            <a:r>
              <a:rPr lang="en-US" sz="1800" dirty="0"/>
              <a:t>Results</a:t>
            </a:r>
          </a:p>
          <a:p>
            <a:pPr marL="0" indent="0">
              <a:buFontTx/>
              <a:buNone/>
              <a:defRPr/>
            </a:pPr>
            <a:endParaRPr lang="en-US" sz="2400" b="1" dirty="0"/>
          </a:p>
          <a:p>
            <a:pPr marL="0" indent="0">
              <a:buFontTx/>
              <a:buNone/>
              <a:defRPr/>
            </a:pPr>
            <a:r>
              <a:rPr lang="en-US" sz="1800" b="1" dirty="0"/>
              <a:t>Role Play Examples-</a:t>
            </a:r>
          </a:p>
          <a:p>
            <a:pPr marL="0" indent="0">
              <a:buFontTx/>
              <a:buNone/>
              <a:defRPr/>
            </a:pPr>
            <a:r>
              <a:rPr lang="en-US" sz="1800" dirty="0"/>
              <a:t>Tell me about a time when you had to deal with a difficult situation……</a:t>
            </a:r>
          </a:p>
          <a:p>
            <a:pPr marL="0" indent="0">
              <a:buFontTx/>
              <a:buNone/>
              <a:defRPr/>
            </a:pPr>
            <a:r>
              <a:rPr lang="en-US" sz="1800" dirty="0"/>
              <a:t>Give me an example of a situation when you…</a:t>
            </a:r>
          </a:p>
          <a:p>
            <a:pPr marL="0" indent="0">
              <a:buFontTx/>
              <a:buNone/>
              <a:defRPr/>
            </a:pPr>
            <a:r>
              <a:rPr lang="en-US" sz="1800" dirty="0"/>
              <a:t>Tell me about a challenging time when you had….</a:t>
            </a:r>
          </a:p>
          <a:p>
            <a:pPr marL="0" indent="0">
              <a:buFontTx/>
              <a:buNone/>
              <a:defRPr/>
            </a:pPr>
            <a:r>
              <a:rPr lang="en-US" sz="1800" dirty="0"/>
              <a:t>Walk me through an experience when you….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Ask Questions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sz="2000" b="1" dirty="0" smtClean="0"/>
              <a:t>Asking Questions is important</a:t>
            </a:r>
          </a:p>
          <a:p>
            <a:pPr>
              <a:defRPr/>
            </a:pPr>
            <a:r>
              <a:rPr lang="en-US" sz="2000" dirty="0" smtClean="0"/>
              <a:t>It shows you are engaged and interested in the position as well as your future career</a:t>
            </a:r>
          </a:p>
          <a:p>
            <a:pPr>
              <a:defRPr/>
            </a:pPr>
            <a:r>
              <a:rPr lang="en-US" sz="2000" dirty="0" smtClean="0"/>
              <a:t>It allows the interviewer to see what things are important to you</a:t>
            </a:r>
          </a:p>
          <a:p>
            <a:pPr>
              <a:defRPr/>
            </a:pPr>
            <a:r>
              <a:rPr lang="en-US" sz="2000" dirty="0" smtClean="0"/>
              <a:t>They know that you do not know everything about the company or position and not asking questions shows you did not research the company</a:t>
            </a:r>
          </a:p>
          <a:p>
            <a:pPr marL="0" indent="0" algn="ctr">
              <a:buFontTx/>
              <a:buNone/>
              <a:defRPr/>
            </a:pPr>
            <a:r>
              <a:rPr lang="en-US" sz="2000" b="1" dirty="0" smtClean="0"/>
              <a:t>Examples</a:t>
            </a:r>
          </a:p>
          <a:p>
            <a:pPr>
              <a:defRPr/>
            </a:pPr>
            <a:r>
              <a:rPr lang="en-US" sz="2000" dirty="0" smtClean="0"/>
              <a:t>What is your vision for this position?</a:t>
            </a:r>
          </a:p>
          <a:p>
            <a:pPr>
              <a:defRPr/>
            </a:pPr>
            <a:r>
              <a:rPr lang="en-US" sz="2000" dirty="0" smtClean="0"/>
              <a:t>What do you like best about working for this company</a:t>
            </a:r>
          </a:p>
          <a:p>
            <a:pPr>
              <a:defRPr/>
            </a:pPr>
            <a:r>
              <a:rPr lang="en-US" sz="2000" dirty="0" smtClean="0"/>
              <a:t>What are some of the most challenging things that a new employee in this position can face?</a:t>
            </a:r>
          </a:p>
          <a:p>
            <a:pPr>
              <a:defRPr/>
            </a:pPr>
            <a:r>
              <a:rPr lang="en-US" sz="2000" dirty="0" smtClean="0"/>
              <a:t>What are the companies values?</a:t>
            </a:r>
          </a:p>
          <a:p>
            <a:pPr>
              <a:defRPr/>
            </a:pPr>
            <a:r>
              <a:rPr lang="en-US" sz="2000" dirty="0" smtClean="0"/>
              <a:t>What are the next steps in the process?</a:t>
            </a:r>
          </a:p>
          <a:p>
            <a:pPr marL="0" indent="0">
              <a:buFontTx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0" smtClean="0"/>
              <a:t>Thank You and Good Luck</a:t>
            </a:r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51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1" charset="-128"/>
              </a:rPr>
              <a:t>Resume Check List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One page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20-second glance: most relevant first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Tailor your resume to the position 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Use industry language to describe experience 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All relevant experience, paid or unpaid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High school experience 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Avoid personal pronouns (I, me, my)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Use appropriate verb tenses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Error free (both spelling and grammar)</a:t>
            </a:r>
          </a:p>
          <a:p>
            <a:pPr eaLnBrk="1" hangingPunct="1">
              <a:spcBef>
                <a:spcPts val="75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smtClean="0">
                <a:solidFill>
                  <a:srgbClr val="00518A"/>
                </a:solidFill>
              </a:rPr>
              <a:t>Know your resume</a:t>
            </a:r>
          </a:p>
          <a:p>
            <a:endParaRPr lang="en-US" sz="2800" smtClean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51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Opening Statements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"/>
            </a:pPr>
            <a:r>
              <a:rPr lang="en-US" sz="2400" smtClean="0"/>
              <a:t>Objective</a:t>
            </a:r>
          </a:p>
          <a:p>
            <a:pPr lvl="1"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NOT THIS:</a:t>
            </a:r>
          </a:p>
          <a:p>
            <a:pPr lvl="1">
              <a:buFont typeface="Wingdings" pitchFamily="2" charset="2"/>
              <a:buNone/>
            </a:pPr>
            <a:r>
              <a:rPr lang="en-US" sz="1400" smtClean="0">
                <a:solidFill>
                  <a:schemeClr val="accent1"/>
                </a:solidFill>
              </a:rPr>
              <a:t>	</a:t>
            </a:r>
            <a:r>
              <a:rPr lang="en-US" sz="1400" smtClean="0"/>
              <a:t>I am looking for an internship with a progressive company that will allow me to contribute to the overall mission of the company and help me acquire experience and skills to better serve the company and my colleagues. </a:t>
            </a:r>
          </a:p>
          <a:p>
            <a:pPr lvl="1">
              <a:buFont typeface="Wingdings" pitchFamily="2" charset="2"/>
              <a:buNone/>
            </a:pPr>
            <a:endParaRPr lang="en-US" sz="100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sz="1400" b="1" smtClean="0">
                <a:solidFill>
                  <a:schemeClr val="accent1"/>
                </a:solidFill>
              </a:rPr>
              <a:t>BUT THIS:</a:t>
            </a:r>
          </a:p>
          <a:p>
            <a:pPr lvl="1">
              <a:buFont typeface="Wingdings" pitchFamily="2" charset="2"/>
              <a:buNone/>
            </a:pPr>
            <a:r>
              <a:rPr lang="en-US" sz="1400" smtClean="0">
                <a:solidFill>
                  <a:schemeClr val="accent1"/>
                </a:solidFill>
              </a:rPr>
              <a:t>	</a:t>
            </a:r>
            <a:r>
              <a:rPr lang="en-US" sz="1400" smtClean="0"/>
              <a:t>To obtain the summer marketing internship with Deckers Outdoor Corporation utilizing ability to create customized marketing materials and foster excellent client relations.</a:t>
            </a:r>
          </a:p>
          <a:p>
            <a:pPr lvl="1">
              <a:buFont typeface="Wingdings" pitchFamily="2" charset="2"/>
              <a:buNone/>
            </a:pPr>
            <a:endParaRPr lang="en-US" sz="1400" smtClean="0"/>
          </a:p>
          <a:p>
            <a:pPr lvl="1">
              <a:buFont typeface="Wingdings" pitchFamily="2" charset="2"/>
              <a:buNone/>
            </a:pPr>
            <a:r>
              <a:rPr lang="en-US" sz="1800" smtClean="0"/>
              <a:t>Avoid being generic</a:t>
            </a:r>
          </a:p>
          <a:p>
            <a:pPr lvl="1">
              <a:buFont typeface="Wingdings" pitchFamily="2" charset="2"/>
              <a:buNone/>
            </a:pPr>
            <a:endParaRPr lang="en-US" sz="1800" b="1" smtClean="0"/>
          </a:p>
          <a:p>
            <a:pPr lvl="1"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NOT THIS:</a:t>
            </a:r>
          </a:p>
          <a:p>
            <a:pPr lvl="1">
              <a:buFont typeface="Wingdings" pitchFamily="2" charset="2"/>
              <a:buNone/>
            </a:pPr>
            <a:r>
              <a:rPr lang="en-US" sz="1400" smtClean="0"/>
              <a:t>Hard worker		Communication skills		Team player</a:t>
            </a:r>
          </a:p>
          <a:p>
            <a:pPr lvl="1">
              <a:buFont typeface="Wingdings" pitchFamily="2" charset="2"/>
              <a:buNone/>
            </a:pPr>
            <a:r>
              <a:rPr lang="en-US" sz="1400" smtClean="0"/>
              <a:t>Detail-oriented		Spanish</a:t>
            </a:r>
          </a:p>
          <a:p>
            <a:pPr lvl="1">
              <a:buFont typeface="Wingdings" pitchFamily="2" charset="2"/>
              <a:buNone/>
            </a:pPr>
            <a:endParaRPr lang="en-US" sz="1000" smtClean="0"/>
          </a:p>
          <a:p>
            <a:endParaRPr lang="en-US" smtClean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51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Wingdings 2" charset="2"/>
              <a:buNone/>
              <a:defRPr/>
            </a:pPr>
            <a:r>
              <a:rPr lang="en-US" sz="1400" b="1" dirty="0" smtClean="0"/>
              <a:t>EDUCATION</a:t>
            </a:r>
          </a:p>
          <a:p>
            <a:pPr marL="0" indent="0">
              <a:buFont typeface="Wingdings 2" charset="2"/>
              <a:buNone/>
              <a:defRPr/>
            </a:pPr>
            <a:r>
              <a:rPr lang="en-US" sz="1400" dirty="0" smtClean="0"/>
              <a:t>B.S., </a:t>
            </a:r>
            <a:r>
              <a:rPr lang="en-US" sz="1400" b="1" dirty="0" smtClean="0"/>
              <a:t>Biomedical Engineering</a:t>
            </a:r>
            <a:r>
              <a:rPr lang="en-US" sz="1400" i="1" dirty="0" smtClean="0"/>
              <a:t>		</a:t>
            </a:r>
            <a:r>
              <a:rPr lang="en-US" sz="1400" dirty="0" smtClean="0"/>
              <a:t>		      June 2013</a:t>
            </a:r>
          </a:p>
          <a:p>
            <a:pPr marL="0" indent="0">
              <a:buFont typeface="Wingdings 2" charset="2"/>
              <a:buNone/>
              <a:defRPr/>
            </a:pPr>
            <a:r>
              <a:rPr lang="en-US" sz="1400" dirty="0" smtClean="0"/>
              <a:t>California State University Long Beach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800" b="1" dirty="0"/>
              <a:t>Tips: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dirty="0"/>
              <a:t>Current information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dirty="0"/>
              <a:t>Only list schools from which you receive a degree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b="1" dirty="0"/>
              <a:t>Relevant</a:t>
            </a:r>
            <a:r>
              <a:rPr lang="en-US" sz="1400" dirty="0"/>
              <a:t> courses or study abroad—end of resume, if </a:t>
            </a:r>
            <a:r>
              <a:rPr lang="en-US" sz="1400" dirty="0" smtClean="0"/>
              <a:t>included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1400" dirty="0"/>
          </a:p>
          <a:p>
            <a:pPr marL="0" indent="0">
              <a:buFontTx/>
              <a:buNone/>
              <a:defRPr/>
            </a:pPr>
            <a:endParaRPr lang="en-US" sz="1400" dirty="0" smtClean="0"/>
          </a:p>
          <a:p>
            <a:pPr marL="0" indent="0">
              <a:buFontTx/>
              <a:buNone/>
              <a:defRPr/>
            </a:pPr>
            <a:r>
              <a:rPr lang="en-US" sz="1400" dirty="0" smtClean="0"/>
              <a:t>Awards if education related can either be listed under the education section or at the bottom of the resume</a:t>
            </a:r>
          </a:p>
          <a:p>
            <a:pPr marL="0" indent="0">
              <a:buFontTx/>
              <a:buNone/>
              <a:defRPr/>
            </a:pPr>
            <a:endParaRPr lang="en-US" sz="1400" dirty="0" smtClean="0"/>
          </a:p>
          <a:p>
            <a:pPr marL="0" indent="0">
              <a:buFontTx/>
              <a:buNone/>
              <a:defRPr/>
            </a:pPr>
            <a:r>
              <a:rPr lang="en-US" sz="1400" b="1" dirty="0" smtClean="0"/>
              <a:t>AWARDS</a:t>
            </a:r>
          </a:p>
          <a:p>
            <a:pPr marL="0" indent="0">
              <a:buFontTx/>
              <a:buNone/>
              <a:defRPr/>
            </a:pPr>
            <a:r>
              <a:rPr lang="en-US" sz="1400" dirty="0" smtClean="0"/>
              <a:t>BMES poster: Effects of Cell-Metal Interaction on Immunogenicity of Stent Graft	             2011</a:t>
            </a:r>
          </a:p>
          <a:p>
            <a:pPr marL="0" indent="0">
              <a:buFontTx/>
              <a:buNone/>
              <a:defRPr/>
            </a:pPr>
            <a:r>
              <a:rPr lang="en-US" sz="1400" dirty="0" smtClean="0"/>
              <a:t>Summer Undergraduate Research Program Fellow			             2011</a:t>
            </a:r>
            <a:endParaRPr lang="en-US" sz="1400" dirty="0"/>
          </a:p>
          <a:p>
            <a:pPr marL="0" indent="0">
              <a:buFontTx/>
              <a:buNone/>
              <a:defRPr/>
            </a:pPr>
            <a:endParaRPr lang="en-US" sz="1400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and Research Experience</a:t>
            </a:r>
          </a:p>
        </p:txBody>
      </p:sp>
      <p:sp>
        <p:nvSpPr>
          <p:cNvPr id="6147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i="1" dirty="0" smtClean="0"/>
              <a:t>Edwards </a:t>
            </a:r>
            <a:r>
              <a:rPr lang="en-US" sz="1400" b="1" i="1" dirty="0" err="1" smtClean="0"/>
              <a:t>Lifescience</a:t>
            </a:r>
            <a:r>
              <a:rPr lang="en-US" sz="1400" b="1" i="1" dirty="0" smtClean="0"/>
              <a:t> Center KLAB, </a:t>
            </a:r>
            <a:r>
              <a:rPr lang="en-US" sz="1400" b="1" i="1" dirty="0"/>
              <a:t>CA		</a:t>
            </a:r>
            <a:r>
              <a:rPr lang="en-US" sz="1400" b="1" i="1" dirty="0" smtClean="0"/>
              <a:t>January 2011 –September 2011</a:t>
            </a:r>
            <a:endParaRPr lang="en-US" sz="1400" dirty="0"/>
          </a:p>
          <a:p>
            <a:pPr marL="0" indent="0">
              <a:buFontTx/>
              <a:buNone/>
              <a:defRPr/>
            </a:pPr>
            <a:r>
              <a:rPr lang="en-US" sz="1400" b="1" i="1" dirty="0" smtClean="0"/>
              <a:t>Undergraduate Researcher</a:t>
            </a:r>
            <a:endParaRPr lang="en-US" sz="1400" b="1" i="1" dirty="0"/>
          </a:p>
          <a:p>
            <a:pPr marL="0" indent="0">
              <a:buFontTx/>
              <a:buNone/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Tested biocompatibility of metal scaffolds to analyze immunological responses</a:t>
            </a:r>
            <a:endParaRPr lang="en-US" sz="1400" dirty="0"/>
          </a:p>
          <a:p>
            <a:pPr>
              <a:defRPr/>
            </a:pPr>
            <a:r>
              <a:rPr lang="en-US" sz="1400" dirty="0" smtClean="0"/>
              <a:t>Evaluated potential usage in tissue engineered cardiac structures</a:t>
            </a:r>
            <a:endParaRPr lang="en-US" sz="1400" dirty="0"/>
          </a:p>
          <a:p>
            <a:pPr>
              <a:defRPr/>
            </a:pPr>
            <a:r>
              <a:rPr lang="en-US" sz="1400" dirty="0" smtClean="0"/>
              <a:t>Constructed 3D co-cultured tissue engineered scaffolds</a:t>
            </a:r>
          </a:p>
          <a:p>
            <a:pPr>
              <a:defRPr/>
            </a:pPr>
            <a:endParaRPr lang="en-US" sz="1400" dirty="0"/>
          </a:p>
          <a:p>
            <a:pPr marL="0" indent="0">
              <a:buFontTx/>
              <a:buNone/>
              <a:defRPr/>
            </a:pPr>
            <a:r>
              <a:rPr lang="en-US" sz="1400" b="1" i="1" dirty="0" smtClean="0"/>
              <a:t>FPL, Ormond Beach, FL</a:t>
            </a:r>
            <a:r>
              <a:rPr lang="en-US" sz="1400" b="1" i="1" dirty="0"/>
              <a:t>			</a:t>
            </a:r>
            <a:r>
              <a:rPr lang="en-US" sz="1400" b="1" i="1" dirty="0" smtClean="0"/>
              <a:t>May 2012 </a:t>
            </a:r>
            <a:r>
              <a:rPr lang="en-US" sz="1400" b="1" i="1" dirty="0"/>
              <a:t>–September </a:t>
            </a:r>
            <a:r>
              <a:rPr lang="en-US" sz="1400" b="1" i="1" dirty="0" smtClean="0"/>
              <a:t>2012</a:t>
            </a:r>
            <a:endParaRPr lang="en-US" sz="1400" dirty="0"/>
          </a:p>
          <a:p>
            <a:pPr marL="0" indent="0">
              <a:buFontTx/>
              <a:buNone/>
              <a:defRPr/>
            </a:pPr>
            <a:r>
              <a:rPr lang="en-US" sz="1400" b="1" i="1" dirty="0" smtClean="0"/>
              <a:t>Electrical Engineer Intern</a:t>
            </a:r>
            <a:endParaRPr lang="en-US" sz="1400" b="1" i="1" dirty="0"/>
          </a:p>
          <a:p>
            <a:pPr marL="0" indent="0">
              <a:buFontTx/>
              <a:buNone/>
              <a:defRPr/>
            </a:pPr>
            <a:endParaRPr lang="en-US" sz="1400" dirty="0"/>
          </a:p>
          <a:p>
            <a:pPr>
              <a:defRPr/>
            </a:pPr>
            <a:r>
              <a:rPr lang="en-US" sz="1400" b="1" i="1" dirty="0"/>
              <a:t> </a:t>
            </a:r>
            <a:r>
              <a:rPr lang="en-US" sz="1400" dirty="0" smtClean="0"/>
              <a:t>Performed installation, maintenance, troubleshooting , and root cause analysis</a:t>
            </a:r>
          </a:p>
          <a:p>
            <a:pPr marL="0" indent="0">
              <a:buFontTx/>
              <a:buNone/>
              <a:defRPr/>
            </a:pPr>
            <a:r>
              <a:rPr lang="en-US" sz="1400" dirty="0"/>
              <a:t> </a:t>
            </a:r>
            <a:r>
              <a:rPr lang="en-US" sz="1400" dirty="0" smtClean="0"/>
              <a:t>       on protective relay  control systems</a:t>
            </a:r>
            <a:endParaRPr lang="en-US" sz="1400" dirty="0"/>
          </a:p>
          <a:p>
            <a:pPr>
              <a:defRPr/>
            </a:pPr>
            <a:r>
              <a:rPr lang="en-US" sz="1400" dirty="0" smtClean="0"/>
              <a:t>Installed and repaired remote terminal units and communication equipment</a:t>
            </a:r>
          </a:p>
          <a:p>
            <a:pPr>
              <a:defRPr/>
            </a:pPr>
            <a:r>
              <a:rPr lang="en-US" sz="1400" dirty="0" smtClean="0"/>
              <a:t>Verified Z-Block wiring of protective relay panels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1"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1" charset="-128"/>
              </a:rPr>
              <a:t>Experience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charset="2"/>
              <a:buNone/>
              <a:defRPr/>
            </a:pPr>
            <a:r>
              <a:rPr kumimoji="1"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What is </a:t>
            </a:r>
            <a:r>
              <a:rPr kumimoji="1" lang="en-US" sz="4000" b="1" dirty="0">
                <a:solidFill>
                  <a:schemeClr val="accent2">
                    <a:lumMod val="75000"/>
                  </a:schemeClr>
                </a:solidFill>
              </a:rPr>
              <a:t>experience?</a:t>
            </a:r>
            <a:r>
              <a:rPr kumimoji="1" lang="en-US" sz="4000" dirty="0">
                <a:solidFill>
                  <a:schemeClr val="accent1"/>
                </a:solidFill>
              </a:rPr>
              <a:t>	</a:t>
            </a:r>
            <a:endParaRPr lang="en-US" sz="4000" dirty="0"/>
          </a:p>
          <a:p>
            <a:pPr marL="342900" indent="-342900" eaLnBrk="1" hangingPunct="1">
              <a:defRPr/>
            </a:pPr>
            <a:r>
              <a:rPr lang="en-US" dirty="0"/>
              <a:t>Paid or unpaid</a:t>
            </a:r>
          </a:p>
          <a:p>
            <a:pPr marL="342900" indent="-342900" eaLnBrk="1" hangingPunct="1">
              <a:defRPr/>
            </a:pPr>
            <a:r>
              <a:rPr lang="en-US" dirty="0"/>
              <a:t>Presentations or public speaking</a:t>
            </a:r>
          </a:p>
          <a:p>
            <a:pPr marL="342900" indent="-342900" eaLnBrk="1" hangingPunct="1">
              <a:defRPr/>
            </a:pPr>
            <a:r>
              <a:rPr lang="en-US" dirty="0"/>
              <a:t>SERVICE in student organizations</a:t>
            </a:r>
          </a:p>
          <a:p>
            <a:pPr marL="342900" indent="-342900" eaLnBrk="1" hangingPunct="1">
              <a:defRPr/>
            </a:pPr>
            <a:r>
              <a:rPr lang="en-US" dirty="0"/>
              <a:t>Formal or informal faculty research</a:t>
            </a:r>
          </a:p>
          <a:p>
            <a:pPr marL="342900" indent="-342900" eaLnBrk="1" hangingPunct="1">
              <a:defRPr/>
            </a:pPr>
            <a:r>
              <a:rPr lang="en-US" dirty="0"/>
              <a:t>Volunteering and internships</a:t>
            </a:r>
          </a:p>
          <a:p>
            <a:pPr marL="342900" indent="-342900" eaLnBrk="1" hangingPunct="1">
              <a:defRPr/>
            </a:pPr>
            <a:r>
              <a:rPr lang="en-US" dirty="0"/>
              <a:t>Class projects, labs, MAJOR assignments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1" lang="en-US" dirty="0" smtClean="0">
                <a:solidFill>
                  <a:srgbClr val="144D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1" charset="-128"/>
              </a:rPr>
              <a:t>How Do I Talk About Experience?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l"/>
              <a:defRPr/>
            </a:pPr>
            <a:r>
              <a:rPr lang="en-US" sz="2600" b="1" dirty="0">
                <a:solidFill>
                  <a:srgbClr val="000000"/>
                </a:solidFill>
              </a:rPr>
              <a:t>Not job title, but tasks </a:t>
            </a:r>
          </a:p>
          <a:p>
            <a:pPr marL="274638" lvl="1" indent="0" eaLnBrk="1" hangingPunct="1">
              <a:buFont typeface="Wingdings" charset="2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Cashier…Try this:</a:t>
            </a:r>
          </a:p>
          <a:p>
            <a:pPr lvl="2" eaLnBrk="1" hangingPunct="1">
              <a:buFont typeface="Wingdings" charset="2"/>
              <a:buChar char="l"/>
              <a:defRPr/>
            </a:pPr>
            <a:r>
              <a:rPr lang="en-US" sz="2000" i="1" dirty="0">
                <a:solidFill>
                  <a:srgbClr val="000000"/>
                </a:solidFill>
              </a:rPr>
              <a:t>Operated cash register and balanced $1500 in receipts</a:t>
            </a:r>
          </a:p>
          <a:p>
            <a:pPr eaLnBrk="1" hangingPunct="1">
              <a:buFont typeface="Wingdings" charset="2"/>
              <a:buChar char="l"/>
              <a:defRPr/>
            </a:pPr>
            <a:endParaRPr lang="en-US" sz="2600" b="1" dirty="0">
              <a:solidFill>
                <a:srgbClr val="000000"/>
              </a:solidFill>
            </a:endParaRPr>
          </a:p>
          <a:p>
            <a:pPr eaLnBrk="1" hangingPunct="1">
              <a:buFont typeface="Wingdings" charset="2"/>
              <a:buChar char="l"/>
              <a:defRPr/>
            </a:pPr>
            <a:r>
              <a:rPr lang="en-US" sz="2600" b="1" dirty="0">
                <a:solidFill>
                  <a:srgbClr val="000000"/>
                </a:solidFill>
              </a:rPr>
              <a:t>Accomplishments, not duties</a:t>
            </a:r>
          </a:p>
          <a:p>
            <a:pPr marL="274638" lvl="1" indent="0" eaLnBrk="1" hangingPunct="1">
              <a:buFont typeface="Wingdings" charset="2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Responsible for sales…Try this:</a:t>
            </a:r>
          </a:p>
          <a:p>
            <a:pPr lvl="2" eaLnBrk="1" hangingPunct="1">
              <a:buFont typeface="Wingdings" charset="2"/>
              <a:buChar char="l"/>
              <a:defRPr/>
            </a:pPr>
            <a:r>
              <a:rPr lang="en-US" sz="2000" i="1" dirty="0">
                <a:solidFill>
                  <a:srgbClr val="000000"/>
                </a:solidFill>
              </a:rPr>
              <a:t>Awarded associate of the month for record-setting sales.</a:t>
            </a:r>
          </a:p>
          <a:p>
            <a:pPr eaLnBrk="1" hangingPunct="1">
              <a:buFont typeface="Wingdings" charset="2"/>
              <a:buChar char="l"/>
              <a:defRPr/>
            </a:pPr>
            <a:endParaRPr lang="en-US" sz="2600" b="1" dirty="0">
              <a:solidFill>
                <a:srgbClr val="000000"/>
              </a:solidFill>
            </a:endParaRPr>
          </a:p>
          <a:p>
            <a:pPr eaLnBrk="1" hangingPunct="1">
              <a:buFont typeface="Wingdings" charset="2"/>
              <a:buChar char="l"/>
              <a:defRPr/>
            </a:pPr>
            <a:r>
              <a:rPr lang="en-US" sz="2600" b="1" dirty="0">
                <a:solidFill>
                  <a:srgbClr val="000000"/>
                </a:solidFill>
              </a:rPr>
              <a:t>Use action words</a:t>
            </a:r>
          </a:p>
          <a:p>
            <a:pPr marL="0" indent="0" eaLnBrk="1" hangingPunct="1">
              <a:spcBef>
                <a:spcPts val="0"/>
              </a:spcBef>
              <a:buFont typeface="Wingdings 2" charset="2"/>
              <a:buNone/>
              <a:defRPr/>
            </a:pPr>
            <a:r>
              <a:rPr lang="en-US" i="1" dirty="0">
                <a:latin typeface="Times New Roman" charset="0"/>
                <a:cs typeface="Times New Roman" charset="0"/>
              </a:rPr>
              <a:t>   </a:t>
            </a:r>
            <a:r>
              <a:rPr lang="en-US" sz="2000" dirty="0">
                <a:cs typeface="Times New Roman" charset="0"/>
              </a:rPr>
              <a:t>Responsible for inventory…Try this:</a:t>
            </a:r>
          </a:p>
          <a:p>
            <a:pPr lvl="2" eaLnBrk="1" hangingPunct="1">
              <a:buFont typeface="Wingdings" charset="2"/>
              <a:buChar char="l"/>
              <a:defRPr/>
            </a:pPr>
            <a:r>
              <a:rPr lang="en-US" sz="2000" i="1" dirty="0">
                <a:cs typeface="Times New Roman" charset="0"/>
              </a:rPr>
              <a:t>Maintained primary inventory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51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Experience Categories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000" b="1" dirty="0" smtClean="0"/>
              <a:t>LEADERSHIP EXPERIENCE</a:t>
            </a:r>
          </a:p>
          <a:p>
            <a:pPr marL="0" indent="0">
              <a:buFontTx/>
              <a:buNone/>
              <a:defRPr/>
            </a:pPr>
            <a:endParaRPr lang="en-US" sz="2000" b="1" dirty="0" smtClean="0"/>
          </a:p>
          <a:p>
            <a:pPr marL="0" indent="0">
              <a:buFontTx/>
              <a:buNone/>
              <a:defRPr/>
            </a:pPr>
            <a:r>
              <a:rPr lang="en-US" sz="1600" b="1" dirty="0" smtClean="0"/>
              <a:t>Vice President</a:t>
            </a:r>
            <a:r>
              <a:rPr lang="en-US" sz="1600" dirty="0" smtClean="0"/>
              <a:t>, Delta Upsilon Fraternity, UC Riverside     	                 2009-2011</a:t>
            </a:r>
          </a:p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 lvl="1">
              <a:buFont typeface="Arial" charset="0"/>
              <a:buChar char="•"/>
              <a:defRPr/>
            </a:pPr>
            <a:r>
              <a:rPr lang="en-US" sz="1600" dirty="0" smtClean="0"/>
              <a:t>Established a mentor program in which members partner to provide tutoring and support. 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600" dirty="0" smtClean="0"/>
              <a:t>Developed online server to upload and share notes and readings from all members’ courses.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1600" dirty="0" smtClean="0"/>
              <a:t> </a:t>
            </a:r>
          </a:p>
          <a:p>
            <a:pPr>
              <a:defRPr/>
            </a:pPr>
            <a:r>
              <a:rPr lang="en-US" sz="1600" b="1" dirty="0" smtClean="0"/>
              <a:t>Member, </a:t>
            </a:r>
            <a:r>
              <a:rPr lang="en-US" sz="1600" dirty="0" smtClean="0"/>
              <a:t>TOMS Club, UC Riverside</a:t>
            </a:r>
            <a:r>
              <a:rPr lang="en-US" sz="1600" b="1" dirty="0" smtClean="0"/>
              <a:t>		           </a:t>
            </a:r>
            <a:r>
              <a:rPr lang="en-US" sz="1600" dirty="0" smtClean="0"/>
              <a:t>                        2009-2010</a:t>
            </a:r>
          </a:p>
          <a:p>
            <a:pPr>
              <a:defRPr/>
            </a:pPr>
            <a:endParaRPr lang="en-US" sz="1600" dirty="0" smtClean="0"/>
          </a:p>
          <a:p>
            <a:pPr lvl="1">
              <a:buFont typeface="Arial" charset="0"/>
              <a:buChar char="•"/>
              <a:defRPr/>
            </a:pPr>
            <a:r>
              <a:rPr lang="en-US" sz="1600" dirty="0" smtClean="0"/>
              <a:t>Fundraised and created awareness to support projects and companies that help less fortunate.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600" dirty="0" smtClean="0"/>
              <a:t>Volunteered time, money and resources to help manage events and programs.</a:t>
            </a:r>
          </a:p>
          <a:p>
            <a:pPr lvl="1">
              <a:buFont typeface="Arial" charset="0"/>
              <a:buChar char="•"/>
              <a:defRPr/>
            </a:pPr>
            <a:endParaRPr lang="en-US" sz="1600" dirty="0" smtClean="0"/>
          </a:p>
          <a:p>
            <a:pPr>
              <a:buFont typeface="Arial" charset="0"/>
              <a:buChar char="•"/>
              <a:defRPr/>
            </a:pPr>
            <a:r>
              <a:rPr lang="en-US" sz="1600" b="1" dirty="0" smtClean="0"/>
              <a:t>IEEE member</a:t>
            </a:r>
          </a:p>
          <a:p>
            <a:pPr>
              <a:buFont typeface="Arial" charset="0"/>
              <a:buChar char="•"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sz="1200" b="1" dirty="0" smtClean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Skills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Char char=""/>
            </a:pPr>
            <a:r>
              <a:rPr lang="en-US" sz="2000" b="1" smtClean="0"/>
              <a:t>Computer Skills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000" b="1" smtClean="0"/>
              <a:t>Computer: </a:t>
            </a:r>
            <a:r>
              <a:rPr lang="en-US" sz="2000" smtClean="0"/>
              <a:t>Minitab, Auto Cad, SolidWorks, Adobe CS, MatCAD, Microsoft Office: Word, Excel, PowerPoint, Access, Project, Visio….</a:t>
            </a:r>
          </a:p>
          <a:p>
            <a:pPr marL="0" indent="0">
              <a:buFont typeface="Wingdings 2" pitchFamily="18" charset="2"/>
              <a:buNone/>
            </a:pPr>
            <a:endParaRPr lang="en-US" sz="2000" smtClean="0"/>
          </a:p>
          <a:p>
            <a:pPr marL="0" indent="0">
              <a:buFont typeface="Wingdings 2" pitchFamily="18" charset="2"/>
              <a:buChar char=""/>
            </a:pPr>
            <a:r>
              <a:rPr lang="en-US" sz="2000" smtClean="0"/>
              <a:t> </a:t>
            </a:r>
            <a:r>
              <a:rPr lang="en-US" sz="2000" b="1" smtClean="0"/>
              <a:t>Language Skills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000" b="1" smtClean="0"/>
              <a:t>Language: </a:t>
            </a:r>
            <a:r>
              <a:rPr lang="en-US" sz="2000" smtClean="0"/>
              <a:t>Bilingual in Spanish and English.</a:t>
            </a:r>
          </a:p>
          <a:p>
            <a:pPr marL="0" indent="0">
              <a:buFont typeface="Wingdings 2" pitchFamily="18" charset="2"/>
              <a:buNone/>
            </a:pPr>
            <a:endParaRPr lang="en-US" sz="2000" smtClean="0"/>
          </a:p>
          <a:p>
            <a:pPr marL="0" indent="0">
              <a:buFont typeface="Wingdings 2" pitchFamily="18" charset="2"/>
              <a:buChar char=""/>
            </a:pPr>
            <a:r>
              <a:rPr lang="en-US" sz="2000" b="1" smtClean="0"/>
              <a:t>Transferrable Skills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000" b="1" smtClean="0"/>
              <a:t>Presentations</a:t>
            </a:r>
            <a:r>
              <a:rPr lang="en-US" sz="2000" smtClean="0"/>
              <a:t>: Demonstrated experience developing and executing professional presentations to groups of up to 25.</a:t>
            </a:r>
          </a:p>
          <a:p>
            <a:pPr marL="0" indent="0">
              <a:buFont typeface="Wingdings 2" pitchFamily="18" charset="2"/>
              <a:buNone/>
            </a:pPr>
            <a:endParaRPr lang="en-US" sz="2000" smtClean="0"/>
          </a:p>
          <a:p>
            <a:pPr marL="0" indent="0">
              <a:buFont typeface="Wingdings 2" pitchFamily="18" charset="2"/>
              <a:buChar char=""/>
            </a:pPr>
            <a:r>
              <a:rPr lang="en-US" sz="2000" b="1" smtClean="0"/>
              <a:t>Specific Skills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000" smtClean="0"/>
              <a:t>ELISA Assays, Plasma Treatment, Hardware Design</a:t>
            </a:r>
            <a:endParaRPr lang="en-US" smtClean="0"/>
          </a:p>
        </p:txBody>
      </p:sp>
    </p:spTree>
  </p:cSld>
  <p:clrMapOvr>
    <a:masterClrMapping/>
  </p:clrMapOvr>
  <p:transition advTm="180000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UIDATA" val="&lt;database version=&quot;7.0&quot;&gt;&lt;object type=&quot;1&quot; unique_id=&quot;10001&quot;&gt;&lt;property id=&quot;20141&quot; value=&quot;B2008-9595_GM2009 v2&quot;/&gt;&lt;property id=&quot;20148&quot; value=&quot;5&quot;/&gt;&lt;property id=&quot;20184&quot; value=&quot;7&quot;/&gt;&lt;property id=&quot;20191&quot; value=&quot;Production Server&quot;/&gt;&lt;property id=&quot;20192&quot; value=&quot;http://svusfulbreeze5.beckman.com&quot;/&gt;&lt;property id=&quot;20193&quot; value=&quot;0&quot;/&gt;&lt;property id=&quot;20250&quot; value=&quot;6&quot;/&gt;&lt;property id=&quot;20251&quot; value=&quot;0&quot;/&gt;&lt;property id=&quot;20259&quot; value=&quot;0&quot;/&gt;&lt;object type=&quot;10&quot; unique_id=&quot;10002&quot;&gt;&lt;object type=&quot;11&quot; unique_id=&quot;10003&quot;&gt;&lt;/object&gt;&lt;object type=&quot;12&quot; unique_id=&quot;10009&quot;&gt;&lt;/object&gt;&lt;/object&gt;&lt;object type=&quot;4&quot; unique_id=&quot;10004&quot;&gt;&lt;/object&gt;&lt;object type=&quot;2&quot; unique_id=&quot;10005&quot;&gt;&lt;object type=&quot;3&quot; unique_id=&quot;10006&quot;&gt;&lt;property id=&quot;20148&quot; value=&quot;5&quot;/&gt;&lt;property id=&quot;20300&quot; value=&quot;Slide 1&quot;/&gt;&lt;property id=&quot;20307&quot; value=&quot;1393&quot;/&gt;&lt;property id=&quot;20309&quot; value=&quot;-1&quot;/&gt;&lt;/object&gt;&lt;object type=&quot;3&quot; unique_id=&quot;10007&quot;&gt;&lt;property id=&quot;20148&quot; value=&quot;5&quot;/&gt;&lt;property id=&quot;20300&quot; value=&quot;Slide 2&quot;/&gt;&lt;property id=&quot;20307&quot; value=&quot;1373&quot;/&gt;&lt;property id=&quot;20309&quot; value=&quot;-1&quot;/&gt;&lt;/object&gt;&lt;object type=&quot;3&quot; unique_id=&quot;10008&quot;&gt;&lt;property id=&quot;20148&quot; value=&quot;5&quot;/&gt;&lt;property id=&quot;20300&quot; value=&quot;Slide 3&quot;/&gt;&lt;property id=&quot;20307&quot; value=&quot;1394&quot;/&gt;&lt;property id=&quot;20309&quot; value=&quot;-1&quot;/&gt;&lt;/object&gt;&lt;/object&gt;&lt;object type=&quot;8&quot; unique_id=&quot;10010&quot;&gt;&lt;/object&gt;&lt;/object&gt;&lt;/database&gt;"/>
  <p:tag name="SECTOMILLISECCONVERTED" val="1"/>
  <p:tag name="ISPRING_RESOURCE_PATHS_HASH" val="ff2bc79a42d4e1134194e983bf134319e6f264"/>
</p:tagLst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31159</TotalTime>
  <Words>567</Words>
  <Application>Microsoft Office PowerPoint</Application>
  <PresentationFormat>On-screen Show (4:3)</PresentationFormat>
  <Paragraphs>167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Candara</vt:lpstr>
      <vt:lpstr>Arial</vt:lpstr>
      <vt:lpstr>Arial Bold</vt:lpstr>
      <vt:lpstr>Wingdings</vt:lpstr>
      <vt:lpstr>Times New Roman</vt:lpstr>
      <vt:lpstr>KarlMedium</vt:lpstr>
      <vt:lpstr>ＭＳ Ｐゴシック</vt:lpstr>
      <vt:lpstr>Wingdings 2</vt:lpstr>
      <vt:lpstr>1_Blank Presentation</vt:lpstr>
      <vt:lpstr>Slide 1</vt:lpstr>
      <vt:lpstr>Resume Check List</vt:lpstr>
      <vt:lpstr>Opening Statements</vt:lpstr>
      <vt:lpstr>Education</vt:lpstr>
      <vt:lpstr>Work and Research Experience</vt:lpstr>
      <vt:lpstr>Experience</vt:lpstr>
      <vt:lpstr>How Do I Talk About Experience?</vt:lpstr>
      <vt:lpstr>Other Experience Categories</vt:lpstr>
      <vt:lpstr>Skills</vt:lpstr>
      <vt:lpstr>References</vt:lpstr>
      <vt:lpstr>Interview</vt:lpstr>
      <vt:lpstr>Interview Notes</vt:lpstr>
      <vt:lpstr>Answering Questions</vt:lpstr>
      <vt:lpstr>Ask Questions</vt:lpstr>
      <vt:lpstr>Slide 15</vt:lpstr>
    </vt:vector>
  </TitlesOfParts>
  <Company>Beckman Coulter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GM2009</dc:title>
  <dc:creator>Leeanne desk</dc:creator>
  <cp:lastModifiedBy>Leeanne Bergeron</cp:lastModifiedBy>
  <cp:revision>1343</cp:revision>
  <dcterms:created xsi:type="dcterms:W3CDTF">2000-03-16T16:34:02Z</dcterms:created>
  <dcterms:modified xsi:type="dcterms:W3CDTF">2013-11-06T00:50:32Z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